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0" r:id="rId7"/>
    <p:sldId id="271" r:id="rId8"/>
    <p:sldId id="262" r:id="rId9"/>
    <p:sldId id="263" r:id="rId10"/>
    <p:sldId id="264" r:id="rId11"/>
    <p:sldId id="269" r:id="rId12"/>
    <p:sldId id="265" r:id="rId13"/>
    <p:sldId id="266" r:id="rId14"/>
    <p:sldId id="267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AAF83D-D176-4806-9118-0A7F2669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3A5B782-AE2F-4133-9427-44D63FB5BE5F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3200" dirty="0" smtClean="0"/>
            <a:t>Economic rent will be a large proportion of earnings when supply is inelastic.</a:t>
          </a:r>
          <a:endParaRPr lang="en-GB" sz="3200" dirty="0"/>
        </a:p>
      </dgm:t>
    </dgm:pt>
    <dgm:pt modelId="{C2F3CE24-51C1-4231-AF87-0C8193748840}" type="parTrans" cxnId="{7CEBD899-9B14-4323-AB07-241E2CB7C4CC}">
      <dgm:prSet/>
      <dgm:spPr/>
      <dgm:t>
        <a:bodyPr/>
        <a:lstStyle/>
        <a:p>
          <a:endParaRPr lang="en-GB"/>
        </a:p>
      </dgm:t>
    </dgm:pt>
    <dgm:pt modelId="{CC9FE988-1F87-47A2-A0F2-E06718C59815}" type="sibTrans" cxnId="{7CEBD899-9B14-4323-AB07-241E2CB7C4CC}">
      <dgm:prSet/>
      <dgm:spPr/>
      <dgm:t>
        <a:bodyPr/>
        <a:lstStyle/>
        <a:p>
          <a:endParaRPr lang="en-GB"/>
        </a:p>
      </dgm:t>
    </dgm:pt>
    <dgm:pt modelId="{5A6C003B-E62D-4C77-994A-568DE660F4B9}" type="pres">
      <dgm:prSet presAssocID="{56AAF83D-D176-4806-9118-0A7F2669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C7221-4E06-4891-BB4F-15687C1C8D93}" type="pres">
      <dgm:prSet presAssocID="{13A5B782-AE2F-4133-9427-44D63FB5BE5F}" presName="parentLin" presStyleCnt="0"/>
      <dgm:spPr/>
    </dgm:pt>
    <dgm:pt modelId="{AD59EF24-224A-4B71-A596-78B79CA894C9}" type="pres">
      <dgm:prSet presAssocID="{13A5B782-AE2F-4133-9427-44D63FB5BE5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CA2A02D-3205-4BEB-9061-1031B805F963}" type="pres">
      <dgm:prSet presAssocID="{13A5B782-AE2F-4133-9427-44D63FB5BE5F}" presName="parentText" presStyleLbl="node1" presStyleIdx="0" presStyleCnt="1" custScaleX="120638" custScaleY="1383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59F25-17AE-4892-BBB1-6CBC350415F6}" type="pres">
      <dgm:prSet presAssocID="{13A5B782-AE2F-4133-9427-44D63FB5BE5F}" presName="negativeSpace" presStyleCnt="0"/>
      <dgm:spPr/>
    </dgm:pt>
    <dgm:pt modelId="{7053DD36-6B86-4EA9-BFEC-BD407A5F438A}" type="pres">
      <dgm:prSet presAssocID="{13A5B782-AE2F-4133-9427-44D63FB5BE5F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7CEBD899-9B14-4323-AB07-241E2CB7C4CC}" srcId="{56AAF83D-D176-4806-9118-0A7F2669C118}" destId="{13A5B782-AE2F-4133-9427-44D63FB5BE5F}" srcOrd="0" destOrd="0" parTransId="{C2F3CE24-51C1-4231-AF87-0C8193748840}" sibTransId="{CC9FE988-1F87-47A2-A0F2-E06718C59815}"/>
    <dgm:cxn modelId="{8DCEE510-25F4-4E2A-80E7-DEB4A1196C8C}" type="presOf" srcId="{13A5B782-AE2F-4133-9427-44D63FB5BE5F}" destId="{CCA2A02D-3205-4BEB-9061-1031B805F963}" srcOrd="1" destOrd="0" presId="urn:microsoft.com/office/officeart/2005/8/layout/list1"/>
    <dgm:cxn modelId="{3D40AAE7-41BC-4769-B7FF-672D31B7DFD4}" type="presOf" srcId="{56AAF83D-D176-4806-9118-0A7F2669C118}" destId="{5A6C003B-E62D-4C77-994A-568DE660F4B9}" srcOrd="0" destOrd="0" presId="urn:microsoft.com/office/officeart/2005/8/layout/list1"/>
    <dgm:cxn modelId="{CCD07150-2DBE-45DB-818A-930C2DCD14CC}" type="presOf" srcId="{13A5B782-AE2F-4133-9427-44D63FB5BE5F}" destId="{AD59EF24-224A-4B71-A596-78B79CA894C9}" srcOrd="0" destOrd="0" presId="urn:microsoft.com/office/officeart/2005/8/layout/list1"/>
    <dgm:cxn modelId="{9640CCFC-39F6-4C07-BFB6-4A60AD51BCCE}" type="presParOf" srcId="{5A6C003B-E62D-4C77-994A-568DE660F4B9}" destId="{366C7221-4E06-4891-BB4F-15687C1C8D93}" srcOrd="0" destOrd="0" presId="urn:microsoft.com/office/officeart/2005/8/layout/list1"/>
    <dgm:cxn modelId="{16081947-C00E-4C0A-9534-3B7179EF9B45}" type="presParOf" srcId="{366C7221-4E06-4891-BB4F-15687C1C8D93}" destId="{AD59EF24-224A-4B71-A596-78B79CA894C9}" srcOrd="0" destOrd="0" presId="urn:microsoft.com/office/officeart/2005/8/layout/list1"/>
    <dgm:cxn modelId="{3F37D90C-2A69-4DEA-8B81-A30F9AA0C705}" type="presParOf" srcId="{366C7221-4E06-4891-BB4F-15687C1C8D93}" destId="{CCA2A02D-3205-4BEB-9061-1031B805F963}" srcOrd="1" destOrd="0" presId="urn:microsoft.com/office/officeart/2005/8/layout/list1"/>
    <dgm:cxn modelId="{EFA4B6E7-90AB-4889-BA59-B0831F612F63}" type="presParOf" srcId="{5A6C003B-E62D-4C77-994A-568DE660F4B9}" destId="{5FD59F25-17AE-4892-BBB1-6CBC350415F6}" srcOrd="1" destOrd="0" presId="urn:microsoft.com/office/officeart/2005/8/layout/list1"/>
    <dgm:cxn modelId="{F6F5466D-8837-40BE-869E-29FE5E919CC1}" type="presParOf" srcId="{5A6C003B-E62D-4C77-994A-568DE660F4B9}" destId="{7053DD36-6B86-4EA9-BFEC-BD407A5F438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3DD36-6B86-4EA9-BFEC-BD407A5F438A}">
      <dsp:nvSpPr>
        <dsp:cNvPr id="0" name=""/>
        <dsp:cNvSpPr/>
      </dsp:nvSpPr>
      <dsp:spPr>
        <a:xfrm>
          <a:off x="0" y="1501337"/>
          <a:ext cx="8064896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2A02D-3205-4BEB-9061-1031B805F963}">
      <dsp:nvSpPr>
        <dsp:cNvPr id="0" name=""/>
        <dsp:cNvSpPr/>
      </dsp:nvSpPr>
      <dsp:spPr>
        <a:xfrm>
          <a:off x="403244" y="14590"/>
          <a:ext cx="6810530" cy="2328067"/>
        </a:xfrm>
        <a:prstGeom prst="roundRect">
          <a:avLst/>
        </a:prstGeom>
        <a:solidFill>
          <a:schemeClr val="dk1"/>
        </a:solidFill>
        <a:ln w="48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213384" tIns="0" rIns="21338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Economic rent will be a large proportion of earnings when supply is inelastic.</a:t>
          </a:r>
          <a:endParaRPr lang="en-GB" sz="3200" kern="1200" dirty="0"/>
        </a:p>
      </dsp:txBody>
      <dsp:txXfrm>
        <a:off x="516891" y="128237"/>
        <a:ext cx="6583236" cy="2100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0083062-5373-44BA-B09B-618E9520F52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B1DD775-BBD0-41BB-AFA6-34A5B04FB35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alendarcustoms.com/wp-content/uploads/2011/02/Durham-Miners-Gala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bT5q1Jrfhs&amp;feature=relate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Wage Determination Lesson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A2 Economics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6774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Case Study: Premiership Footballers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216" y="1775191"/>
            <a:ext cx="2170584" cy="417408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Supply will be inelastic as if the changed the wage rate most footballers would continue to supply themselves.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469078" y="2094550"/>
            <a:ext cx="72008" cy="39604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69078" y="6040819"/>
            <a:ext cx="58242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41086" y="3881118"/>
            <a:ext cx="2436000" cy="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977086" y="3881118"/>
            <a:ext cx="0" cy="2042037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7086" y="2081697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Real Wage Rate/MRP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6204123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 of Premiership Footballers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804526" y="6147621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698363" y="3730594"/>
            <a:ext cx="70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W1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61566" y="2304865"/>
            <a:ext cx="2070474" cy="333710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03410" y="2120199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995977" y="2482059"/>
            <a:ext cx="2224095" cy="315991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92187" y="5467405"/>
            <a:ext cx="123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D=MRP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972164" y="6096525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0891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Panorama UK Labour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959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Unions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organisation of workers who join together to further their own interests.</a:t>
            </a:r>
            <a:endParaRPr lang="en-GB" dirty="0"/>
          </a:p>
        </p:txBody>
      </p:sp>
      <p:pic>
        <p:nvPicPr>
          <p:cNvPr id="1026" name="Picture 2" descr="http://calendarcustoms.com/wp-content/uploads/2011/02/Durham-Miners-Gala-300x2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54006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227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Unions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www.youtube.com/watch?v=0vUDrUYTsHQ&amp;feature=results_video&amp;playnext=1&amp;list=PL4CEC04390392C406</a:t>
            </a:r>
          </a:p>
          <a:p>
            <a:r>
              <a:rPr lang="en-GB" dirty="0">
                <a:hlinkClick r:id="rId2"/>
              </a:rPr>
              <a:t>http://www.youtube.com/watch?v=nDvGxNkX4AU</a:t>
            </a:r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www.youtube.com/watch?v=wbT5q1Jrfhs&amp;feature=related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3.29</a:t>
            </a:r>
          </a:p>
          <a:p>
            <a:r>
              <a:rPr lang="en-GB" dirty="0" smtClean="0"/>
              <a:t>2.00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70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Unions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122912" cy="4625609"/>
          </a:xfrm>
        </p:spPr>
        <p:txBody>
          <a:bodyPr/>
          <a:lstStyle/>
          <a:p>
            <a:r>
              <a:rPr lang="en-GB" dirty="0" smtClean="0"/>
              <a:t>Discuss how Trade Unions may influence wage rates and the labour supply?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Do you feel as though the power of trade unions was lessened by Margaret Thatcher?</a:t>
            </a:r>
            <a:endParaRPr lang="en-GB" dirty="0"/>
          </a:p>
        </p:txBody>
      </p:sp>
      <p:pic>
        <p:nvPicPr>
          <p:cNvPr id="5122" name="Picture 2" descr="http://www.virginmedia.com/images/puppets-spitting-image-290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425729" cy="4725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8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Trade Unions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Furthers the interests of its members through a process of collective bargaining with employers.</a:t>
            </a:r>
          </a:p>
          <a:p>
            <a:endParaRPr lang="en-GB" dirty="0"/>
          </a:p>
          <a:p>
            <a:r>
              <a:rPr lang="en-GB" dirty="0" smtClean="0"/>
              <a:t>Union acts as a monopoly seller of labour to bid up the wage rate of its members.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92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GB" b="1" dirty="0" smtClean="0"/>
              <a:t>Aim: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To understand wage determination</a:t>
            </a:r>
          </a:p>
          <a:p>
            <a:endParaRPr lang="en-GB" b="1" dirty="0"/>
          </a:p>
          <a:p>
            <a:pPr marL="118872" indent="0">
              <a:buNone/>
            </a:pPr>
            <a:r>
              <a:rPr lang="en-GB" b="1" dirty="0" smtClean="0"/>
              <a:t>Objectives: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Explain economic rent and transfer earnings/</a:t>
            </a:r>
          </a:p>
          <a:p>
            <a:r>
              <a:rPr lang="en-GB" dirty="0" smtClean="0"/>
              <a:t>Be able to draw economic rent and transfer earnings diagrams.</a:t>
            </a:r>
          </a:p>
          <a:p>
            <a:r>
              <a:rPr lang="en-GB" dirty="0" smtClean="0"/>
              <a:t>Analyse the football labour market.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51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83968"/>
          </a:xfrm>
        </p:spPr>
        <p:txBody>
          <a:bodyPr/>
          <a:lstStyle/>
          <a:p>
            <a:r>
              <a:rPr lang="en-GB" dirty="0" smtClean="0"/>
              <a:t>Define economic rent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Define transfer earnings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35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Case Study: Premiership Footballers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65380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Premiership footballers earn large economic rents.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Imagine what the next best job for Rio Ferdinand would be….</a:t>
            </a:r>
            <a:endParaRPr lang="en-GB" dirty="0"/>
          </a:p>
        </p:txBody>
      </p:sp>
      <p:pic>
        <p:nvPicPr>
          <p:cNvPr id="4098" name="Picture 2" descr="http://topnews.in/light/files/images_players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29000"/>
            <a:ext cx="2448272" cy="317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.dailymail.co.uk/i/pix/2009/04/26/article-1173764-01BCD4B600000578-760_468x49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147" y="3438453"/>
            <a:ext cx="3006592" cy="31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4841" y="5018787"/>
            <a:ext cx="28857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£110,000</a:t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pw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7862" y="4187750"/>
            <a:ext cx="29338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Transfer</a:t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Earnings</a:t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£250 pw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8731" y="3726125"/>
            <a:ext cx="285526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Rent=</a:t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£109,750</a:t>
            </a:r>
            <a:b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pw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96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41086" y="3915260"/>
            <a:ext cx="2640960" cy="2125559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Economic Rent and Transfer Earnings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469078" y="2094550"/>
            <a:ext cx="72008" cy="39604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469078" y="6040819"/>
            <a:ext cx="58242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41086" y="3881118"/>
            <a:ext cx="2640960" cy="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206102" y="3881118"/>
            <a:ext cx="0" cy="2042037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7086" y="2081697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Real Wage Rate/MRP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65703" y="620412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 of Labour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77086" y="6147621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98363" y="3730594"/>
            <a:ext cx="70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526076" y="2549893"/>
            <a:ext cx="4839626" cy="290741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01997" y="2242763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080379" y="2549893"/>
            <a:ext cx="4422363" cy="273073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06230" y="4947208"/>
            <a:ext cx="123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D=MRP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931336" y="3192396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6076" y="4902136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3131840" y="1772816"/>
            <a:ext cx="2520280" cy="9552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Total Earnings = OWQA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972164" y="6096525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536886" y="2692573"/>
            <a:ext cx="2520280" cy="9552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Economic Rent = WAB</a:t>
            </a:r>
            <a:endParaRPr lang="en-GB" dirty="0"/>
          </a:p>
        </p:txBody>
      </p:sp>
      <p:sp>
        <p:nvSpPr>
          <p:cNvPr id="34" name="Rounded Rectangle 33"/>
          <p:cNvSpPr/>
          <p:nvPr/>
        </p:nvSpPr>
        <p:spPr>
          <a:xfrm>
            <a:off x="6536886" y="3871303"/>
            <a:ext cx="2520280" cy="9552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Transfer Earnings = OABQ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03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541086" y="3915260"/>
            <a:ext cx="2640960" cy="2125559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Inelastic Labour Supply Leads to High Levels of Economic Rent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469078" y="2094550"/>
            <a:ext cx="72008" cy="39604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469078" y="6040819"/>
            <a:ext cx="582426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41086" y="3881118"/>
            <a:ext cx="2640960" cy="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206102" y="3881118"/>
            <a:ext cx="0" cy="2042037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6801" y="2081697"/>
            <a:ext cx="1222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Real Wage Rate/MRP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65703" y="620412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Quantity of Labour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977086" y="6147621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98363" y="3730594"/>
            <a:ext cx="702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1526076" y="2549893"/>
            <a:ext cx="4839626" cy="290741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01997" y="2242763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080379" y="2549893"/>
            <a:ext cx="4422363" cy="273073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06230" y="4947208"/>
            <a:ext cx="123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D=MRP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814852" y="4079829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07149" y="5271468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31" name="Rounded Rectangle 30"/>
          <p:cNvSpPr/>
          <p:nvPr/>
        </p:nvSpPr>
        <p:spPr>
          <a:xfrm>
            <a:off x="6510836" y="2721497"/>
            <a:ext cx="2520280" cy="9552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</a:t>
            </a:r>
          </a:p>
          <a:p>
            <a:pPr algn="ctr"/>
            <a:r>
              <a:rPr lang="en-GB" dirty="0" smtClean="0"/>
              <a:t>Economic Rent = A+B</a:t>
            </a:r>
          </a:p>
          <a:p>
            <a:pPr algn="ctr"/>
            <a:r>
              <a:rPr lang="en-GB" dirty="0" smtClean="0"/>
              <a:t>Transfer Earnings = C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972164" y="6096525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6536886" y="3786093"/>
            <a:ext cx="2520280" cy="95521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</a:t>
            </a:r>
          </a:p>
          <a:p>
            <a:pPr algn="ctr"/>
            <a:r>
              <a:rPr lang="en-GB" dirty="0" smtClean="0"/>
              <a:t>Economic Rent = A</a:t>
            </a:r>
          </a:p>
          <a:p>
            <a:pPr algn="ctr"/>
            <a:r>
              <a:rPr lang="en-GB" dirty="0" smtClean="0"/>
              <a:t>Transfer Earnings = B+C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684702" y="2242763"/>
            <a:ext cx="2607378" cy="37894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99533" y="5423868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5292080" y="1909884"/>
            <a:ext cx="57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0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Rent and Transfer Earnings Under Extreme Elasticity Conditions 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929439" y="1764504"/>
            <a:ext cx="47411" cy="29184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929439" y="4672464"/>
            <a:ext cx="3834767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262805" y="2944927"/>
            <a:ext cx="0" cy="1717238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51642" y="1542219"/>
            <a:ext cx="995630" cy="476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Real Wage Rate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153437" y="4792801"/>
            <a:ext cx="995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 of Labour</a:t>
            </a:r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31677" y="4758781"/>
            <a:ext cx="46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359511" y="2602245"/>
            <a:ext cx="7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W1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036732" y="2993515"/>
            <a:ext cx="361452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30868" y="2650833"/>
            <a:ext cx="569912" cy="272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798992" y="1944882"/>
            <a:ext cx="2465370" cy="172793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338487" y="3526875"/>
            <a:ext cx="810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D1=MRP</a:t>
            </a:r>
            <a:endParaRPr lang="en-GB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817104" y="1764504"/>
            <a:ext cx="47411" cy="291840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17104" y="4672464"/>
            <a:ext cx="3834767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40809" y="2944927"/>
            <a:ext cx="2309661" cy="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0" y="1755033"/>
            <a:ext cx="995630" cy="476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Real Wage Rate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041102" y="4792801"/>
            <a:ext cx="995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Quantity of Labour</a:t>
            </a:r>
            <a:endParaRPr lang="en-GB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2919342" y="4758781"/>
            <a:ext cx="46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9499" y="2808849"/>
            <a:ext cx="7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W1</a:t>
            </a:r>
            <a:endParaRPr lang="en-GB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1686657" y="1944882"/>
            <a:ext cx="2465370" cy="172793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51642" y="3672816"/>
            <a:ext cx="810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D1=MRP</a:t>
            </a:r>
            <a:endParaRPr lang="en-GB" dirty="0"/>
          </a:p>
        </p:txBody>
      </p:sp>
      <p:sp>
        <p:nvSpPr>
          <p:cNvPr id="40" name="Rounded Rectangle 39"/>
          <p:cNvSpPr/>
          <p:nvPr/>
        </p:nvSpPr>
        <p:spPr>
          <a:xfrm>
            <a:off x="1000309" y="5598105"/>
            <a:ext cx="3168294" cy="79208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Perfectly Inelastic Supply</a:t>
            </a:r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>
            <a:off x="5447530" y="5598105"/>
            <a:ext cx="3168294" cy="79208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Perfectly Elastic Supply</a:t>
            </a:r>
            <a:endParaRPr lang="en-GB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150470" y="1708961"/>
            <a:ext cx="6326" cy="293844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86884" y="1672726"/>
            <a:ext cx="569912" cy="272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1369879" y="3274319"/>
            <a:ext cx="1251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Economic Rent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447530" y="3225498"/>
            <a:ext cx="1251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Transfer Earnings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Economic Rent and Transfer Earnings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amount of economic rent earned by individual workers will differ.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First worker would have been prepared to work for much less than the wage rate actually paid, so a high proportion of his earnings will be economic rent.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last worker to be employed would have been prepared to work only for the given wage rate and so earns no economic rent.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56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Case Study: Premiership Footballers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653809"/>
          </a:xfrm>
        </p:spPr>
        <p:txBody>
          <a:bodyPr/>
          <a:lstStyle/>
          <a:p>
            <a:r>
              <a:rPr lang="en-GB" dirty="0" smtClean="0"/>
              <a:t>The proportion of earnings made up of economic rent depends on the elasticity of supply.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3135867"/>
              </p:ext>
            </p:extLst>
          </p:nvPr>
        </p:nvGraphicFramePr>
        <p:xfrm>
          <a:off x="539552" y="3573016"/>
          <a:ext cx="806489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72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155</TotalTime>
  <Words>347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Wage Determination Lesson 2</vt:lpstr>
      <vt:lpstr>Aims and Objectives</vt:lpstr>
      <vt:lpstr>Starter</vt:lpstr>
      <vt:lpstr>Case Study: Premiership Footballers</vt:lpstr>
      <vt:lpstr>Economic Rent and Transfer Earnings</vt:lpstr>
      <vt:lpstr>Inelastic Labour Supply Leads to High Levels of Economic Rent</vt:lpstr>
      <vt:lpstr>Rent and Transfer Earnings Under Extreme Elasticity Conditions </vt:lpstr>
      <vt:lpstr>Economic Rent and Transfer Earnings</vt:lpstr>
      <vt:lpstr>Case Study: Premiership Footballers</vt:lpstr>
      <vt:lpstr>Case Study: Premiership Footballers</vt:lpstr>
      <vt:lpstr>Panorama UK Labour Market</vt:lpstr>
      <vt:lpstr>Trade Unions</vt:lpstr>
      <vt:lpstr>Trade Unions</vt:lpstr>
      <vt:lpstr>Trade Unions</vt:lpstr>
      <vt:lpstr>Trade Unions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Wage Determination Lesson 2</dc:title>
  <dc:creator>M Young</dc:creator>
  <cp:lastModifiedBy>M Young</cp:lastModifiedBy>
  <cp:revision>9</cp:revision>
  <dcterms:created xsi:type="dcterms:W3CDTF">2011-10-07T09:01:09Z</dcterms:created>
  <dcterms:modified xsi:type="dcterms:W3CDTF">2011-10-11T11:29:08Z</dcterms:modified>
</cp:coreProperties>
</file>