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337" r:id="rId5"/>
    <p:sldId id="338" r:id="rId6"/>
    <p:sldId id="273" r:id="rId7"/>
    <p:sldId id="329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18" r:id="rId16"/>
    <p:sldId id="331" r:id="rId17"/>
    <p:sldId id="334" r:id="rId18"/>
    <p:sldId id="335" r:id="rId19"/>
    <p:sldId id="34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06" y="-1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F5C15-CB82-44B2-AA1E-337BB85AA753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AFA9254-84EA-4B11-81BD-9C707F4C6B07}">
      <dgm:prSet phldrT="[Text]"/>
      <dgm:spPr/>
      <dgm:t>
        <a:bodyPr/>
        <a:lstStyle/>
        <a:p>
          <a:r>
            <a:rPr lang="en-GB" dirty="0" smtClean="0"/>
            <a:t>The Product Being Sold</a:t>
          </a:r>
          <a:endParaRPr lang="en-GB" dirty="0"/>
        </a:p>
      </dgm:t>
    </dgm:pt>
    <dgm:pt modelId="{25F24237-6D0A-4594-9D5E-A1B4C1998E2F}" type="parTrans" cxnId="{065CF95C-0FA1-4677-AB9C-6D214038E670}">
      <dgm:prSet/>
      <dgm:spPr/>
      <dgm:t>
        <a:bodyPr/>
        <a:lstStyle/>
        <a:p>
          <a:endParaRPr lang="en-GB"/>
        </a:p>
      </dgm:t>
    </dgm:pt>
    <dgm:pt modelId="{DE337233-80F9-4DA7-A744-6007465045B8}" type="sibTrans" cxnId="{065CF95C-0FA1-4677-AB9C-6D214038E670}">
      <dgm:prSet/>
      <dgm:spPr/>
      <dgm:t>
        <a:bodyPr/>
        <a:lstStyle/>
        <a:p>
          <a:endParaRPr lang="en-GB"/>
        </a:p>
      </dgm:t>
    </dgm:pt>
    <dgm:pt modelId="{960BBB73-3293-4D2A-A898-131D3B2DB6F1}">
      <dgm:prSet phldrT="[Text]"/>
      <dgm:spPr/>
      <dgm:t>
        <a:bodyPr/>
        <a:lstStyle/>
        <a:p>
          <a:r>
            <a:rPr lang="en-GB" dirty="0" smtClean="0"/>
            <a:t>The materials/production processes</a:t>
          </a:r>
          <a:endParaRPr lang="en-GB" dirty="0"/>
        </a:p>
      </dgm:t>
    </dgm:pt>
    <dgm:pt modelId="{19354704-4172-44C1-A367-5535FE862BD8}" type="parTrans" cxnId="{40552C92-F492-4AEE-80E7-34B51E28766E}">
      <dgm:prSet/>
      <dgm:spPr/>
      <dgm:t>
        <a:bodyPr/>
        <a:lstStyle/>
        <a:p>
          <a:endParaRPr lang="en-GB"/>
        </a:p>
      </dgm:t>
    </dgm:pt>
    <dgm:pt modelId="{47B7FE36-A6E7-4611-A6C5-14CA3DF63F38}" type="sibTrans" cxnId="{40552C92-F492-4AEE-80E7-34B51E28766E}">
      <dgm:prSet/>
      <dgm:spPr/>
      <dgm:t>
        <a:bodyPr/>
        <a:lstStyle/>
        <a:p>
          <a:endParaRPr lang="en-GB"/>
        </a:p>
      </dgm:t>
    </dgm:pt>
    <dgm:pt modelId="{34698ADE-7235-473A-9798-B2DCA21306BF}">
      <dgm:prSet phldrT="[Text]"/>
      <dgm:spPr/>
      <dgm:t>
        <a:bodyPr/>
        <a:lstStyle/>
        <a:p>
          <a:r>
            <a:rPr lang="en-GB" dirty="0" smtClean="0"/>
            <a:t>How the product is sold</a:t>
          </a:r>
          <a:endParaRPr lang="en-GB" dirty="0"/>
        </a:p>
      </dgm:t>
    </dgm:pt>
    <dgm:pt modelId="{99C94FEB-AE17-4A8E-9E3F-4822E402343F}" type="parTrans" cxnId="{7A0A7E53-D571-440E-AC08-B699C6FABC5A}">
      <dgm:prSet/>
      <dgm:spPr/>
      <dgm:t>
        <a:bodyPr/>
        <a:lstStyle/>
        <a:p>
          <a:endParaRPr lang="en-GB"/>
        </a:p>
      </dgm:t>
    </dgm:pt>
    <dgm:pt modelId="{006BD8B0-7F7E-4E6A-85DB-248ACDE1355E}" type="sibTrans" cxnId="{7A0A7E53-D571-440E-AC08-B699C6FABC5A}">
      <dgm:prSet/>
      <dgm:spPr/>
      <dgm:t>
        <a:bodyPr/>
        <a:lstStyle/>
        <a:p>
          <a:endParaRPr lang="en-GB"/>
        </a:p>
      </dgm:t>
    </dgm:pt>
    <dgm:pt modelId="{91273838-6A31-412D-88EE-09504069BE77}">
      <dgm:prSet phldrT="[Text]"/>
      <dgm:spPr/>
      <dgm:t>
        <a:bodyPr/>
        <a:lstStyle/>
        <a:p>
          <a:r>
            <a:rPr lang="en-GB" dirty="0" smtClean="0"/>
            <a:t>What distribution channel is used</a:t>
          </a:r>
          <a:endParaRPr lang="en-GB" dirty="0"/>
        </a:p>
      </dgm:t>
    </dgm:pt>
    <dgm:pt modelId="{265A770D-0915-4C17-994C-DBDC1D70E172}" type="parTrans" cxnId="{594CE85D-9580-47EE-9B15-0923BD0D9B89}">
      <dgm:prSet/>
      <dgm:spPr/>
      <dgm:t>
        <a:bodyPr/>
        <a:lstStyle/>
        <a:p>
          <a:endParaRPr lang="en-GB"/>
        </a:p>
      </dgm:t>
    </dgm:pt>
    <dgm:pt modelId="{8D46C945-73A6-469D-99AE-E8855C840F23}" type="sibTrans" cxnId="{594CE85D-9580-47EE-9B15-0923BD0D9B89}">
      <dgm:prSet/>
      <dgm:spPr/>
      <dgm:t>
        <a:bodyPr/>
        <a:lstStyle/>
        <a:p>
          <a:endParaRPr lang="en-GB"/>
        </a:p>
      </dgm:t>
    </dgm:pt>
    <dgm:pt modelId="{02859EAA-150E-4538-B969-C33FFFFA1F86}">
      <dgm:prSet phldrT="[Text]"/>
      <dgm:spPr/>
      <dgm:t>
        <a:bodyPr/>
        <a:lstStyle/>
        <a:p>
          <a:r>
            <a:rPr lang="en-GB" dirty="0" smtClean="0"/>
            <a:t>Customisation </a:t>
          </a:r>
          <a:endParaRPr lang="en-GB" dirty="0"/>
        </a:p>
      </dgm:t>
    </dgm:pt>
    <dgm:pt modelId="{A90CEF2A-BF73-49B1-8EC2-2EF8168CC4C7}" type="parTrans" cxnId="{07633F19-B403-4710-B95E-4C1B7EA33CCC}">
      <dgm:prSet/>
      <dgm:spPr/>
      <dgm:t>
        <a:bodyPr/>
        <a:lstStyle/>
        <a:p>
          <a:endParaRPr lang="en-GB"/>
        </a:p>
      </dgm:t>
    </dgm:pt>
    <dgm:pt modelId="{D992B356-0004-4F69-8317-57BCFFCDBCD9}" type="sibTrans" cxnId="{07633F19-B403-4710-B95E-4C1B7EA33CCC}">
      <dgm:prSet/>
      <dgm:spPr/>
      <dgm:t>
        <a:bodyPr/>
        <a:lstStyle/>
        <a:p>
          <a:endParaRPr lang="en-GB"/>
        </a:p>
      </dgm:t>
    </dgm:pt>
    <dgm:pt modelId="{7552AABC-BD6B-4C52-A2A2-66A2286DBF2A}">
      <dgm:prSet phldrT="[Text]"/>
      <dgm:spPr/>
      <dgm:t>
        <a:bodyPr/>
        <a:lstStyle/>
        <a:p>
          <a:r>
            <a:rPr lang="en-GB" dirty="0" smtClean="0"/>
            <a:t>Pricing model</a:t>
          </a:r>
          <a:endParaRPr lang="en-GB" dirty="0"/>
        </a:p>
      </dgm:t>
    </dgm:pt>
    <dgm:pt modelId="{A4245760-2B5A-4C52-B7E5-90BFC5FDC365}" type="parTrans" cxnId="{A3D18A61-9DF0-4CBB-AD62-135D1B0D420C}">
      <dgm:prSet/>
      <dgm:spPr/>
      <dgm:t>
        <a:bodyPr/>
        <a:lstStyle/>
        <a:p>
          <a:endParaRPr lang="en-GB"/>
        </a:p>
      </dgm:t>
    </dgm:pt>
    <dgm:pt modelId="{48BD03C2-42A8-45A3-BBEF-95C1569650BD}" type="sibTrans" cxnId="{A3D18A61-9DF0-4CBB-AD62-135D1B0D420C}">
      <dgm:prSet/>
      <dgm:spPr/>
      <dgm:t>
        <a:bodyPr/>
        <a:lstStyle/>
        <a:p>
          <a:endParaRPr lang="en-GB"/>
        </a:p>
      </dgm:t>
    </dgm:pt>
    <dgm:pt modelId="{F3FE7E7A-3634-4FB9-9CF8-35ADDB35231B}">
      <dgm:prSet phldrT="[Text]"/>
      <dgm:spPr/>
      <dgm:t>
        <a:bodyPr/>
        <a:lstStyle/>
        <a:p>
          <a:r>
            <a:rPr lang="en-GB" dirty="0" smtClean="0"/>
            <a:t>Target market</a:t>
          </a:r>
          <a:endParaRPr lang="en-GB" dirty="0"/>
        </a:p>
      </dgm:t>
    </dgm:pt>
    <dgm:pt modelId="{9936CB04-3EB6-45A7-A248-FCCE482689F7}" type="parTrans" cxnId="{E5EDB0AC-9277-43ED-82DF-C627A0A1E96E}">
      <dgm:prSet/>
      <dgm:spPr/>
      <dgm:t>
        <a:bodyPr/>
        <a:lstStyle/>
        <a:p>
          <a:endParaRPr lang="en-GB"/>
        </a:p>
      </dgm:t>
    </dgm:pt>
    <dgm:pt modelId="{FCCFDAF2-C4AD-48DF-A212-C69C18603B6C}" type="sibTrans" cxnId="{E5EDB0AC-9277-43ED-82DF-C627A0A1E96E}">
      <dgm:prSet/>
      <dgm:spPr/>
      <dgm:t>
        <a:bodyPr/>
        <a:lstStyle/>
        <a:p>
          <a:endParaRPr lang="en-GB"/>
        </a:p>
      </dgm:t>
    </dgm:pt>
    <dgm:pt modelId="{89136E7E-DDE2-4890-BFD6-221363C8FD96}" type="pres">
      <dgm:prSet presAssocID="{A1DF5C15-CB82-44B2-AA1E-337BB85AA7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B3F090D-D041-4CCF-A8CF-128684C1292D}" type="pres">
      <dgm:prSet presAssocID="{8AFA9254-84EA-4B11-81BD-9C707F4C6B0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2BFB73-E784-497B-B5CF-90B5BCBC24C9}" type="pres">
      <dgm:prSet presAssocID="{8AFA9254-84EA-4B11-81BD-9C707F4C6B0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FEF7DB-A7FA-47A0-A98C-1DFC7B04DA05}" type="pres">
      <dgm:prSet presAssocID="{34698ADE-7235-473A-9798-B2DCA21306B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9399-483E-4173-8BAD-19353235BC9F}" type="pres">
      <dgm:prSet presAssocID="{34698ADE-7235-473A-9798-B2DCA21306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65CF95C-0FA1-4677-AB9C-6D214038E670}" srcId="{A1DF5C15-CB82-44B2-AA1E-337BB85AA753}" destId="{8AFA9254-84EA-4B11-81BD-9C707F4C6B07}" srcOrd="0" destOrd="0" parTransId="{25F24237-6D0A-4594-9D5E-A1B4C1998E2F}" sibTransId="{DE337233-80F9-4DA7-A744-6007465045B8}"/>
    <dgm:cxn modelId="{CC9E8E84-2F6D-4786-B857-046547301146}" type="presOf" srcId="{34698ADE-7235-473A-9798-B2DCA21306BF}" destId="{BEFEF7DB-A7FA-47A0-A98C-1DFC7B04DA05}" srcOrd="0" destOrd="0" presId="urn:microsoft.com/office/officeart/2005/8/layout/vList2"/>
    <dgm:cxn modelId="{D7B9E97B-F4C9-4488-8566-73B47BC39D54}" type="presOf" srcId="{02859EAA-150E-4538-B969-C33FFFFA1F86}" destId="{272BFB73-E784-497B-B5CF-90B5BCBC24C9}" srcOrd="0" destOrd="1" presId="urn:microsoft.com/office/officeart/2005/8/layout/vList2"/>
    <dgm:cxn modelId="{E5EDB0AC-9277-43ED-82DF-C627A0A1E96E}" srcId="{34698ADE-7235-473A-9798-B2DCA21306BF}" destId="{F3FE7E7A-3634-4FB9-9CF8-35ADDB35231B}" srcOrd="2" destOrd="0" parTransId="{9936CB04-3EB6-45A7-A248-FCCE482689F7}" sibTransId="{FCCFDAF2-C4AD-48DF-A212-C69C18603B6C}"/>
    <dgm:cxn modelId="{7A0A7E53-D571-440E-AC08-B699C6FABC5A}" srcId="{A1DF5C15-CB82-44B2-AA1E-337BB85AA753}" destId="{34698ADE-7235-473A-9798-B2DCA21306BF}" srcOrd="1" destOrd="0" parTransId="{99C94FEB-AE17-4A8E-9E3F-4822E402343F}" sibTransId="{006BD8B0-7F7E-4E6A-85DB-248ACDE1355E}"/>
    <dgm:cxn modelId="{40552C92-F492-4AEE-80E7-34B51E28766E}" srcId="{8AFA9254-84EA-4B11-81BD-9C707F4C6B07}" destId="{960BBB73-3293-4D2A-A898-131D3B2DB6F1}" srcOrd="0" destOrd="0" parTransId="{19354704-4172-44C1-A367-5535FE862BD8}" sibTransId="{47B7FE36-A6E7-4611-A6C5-14CA3DF63F38}"/>
    <dgm:cxn modelId="{07089728-3780-47F1-B5FB-03E262C2CCB6}" type="presOf" srcId="{F3FE7E7A-3634-4FB9-9CF8-35ADDB35231B}" destId="{01B19399-483E-4173-8BAD-19353235BC9F}" srcOrd="0" destOrd="2" presId="urn:microsoft.com/office/officeart/2005/8/layout/vList2"/>
    <dgm:cxn modelId="{45D7E8AF-9715-4733-BF6C-0766D0E56949}" type="presOf" srcId="{960BBB73-3293-4D2A-A898-131D3B2DB6F1}" destId="{272BFB73-E784-497B-B5CF-90B5BCBC24C9}" srcOrd="0" destOrd="0" presId="urn:microsoft.com/office/officeart/2005/8/layout/vList2"/>
    <dgm:cxn modelId="{07633F19-B403-4710-B95E-4C1B7EA33CCC}" srcId="{8AFA9254-84EA-4B11-81BD-9C707F4C6B07}" destId="{02859EAA-150E-4538-B969-C33FFFFA1F86}" srcOrd="1" destOrd="0" parTransId="{A90CEF2A-BF73-49B1-8EC2-2EF8168CC4C7}" sibTransId="{D992B356-0004-4F69-8317-57BCFFCDBCD9}"/>
    <dgm:cxn modelId="{A9C2F944-5FEC-4DEE-BA46-64DF2A1AB105}" type="presOf" srcId="{91273838-6A31-412D-88EE-09504069BE77}" destId="{01B19399-483E-4173-8BAD-19353235BC9F}" srcOrd="0" destOrd="0" presId="urn:microsoft.com/office/officeart/2005/8/layout/vList2"/>
    <dgm:cxn modelId="{B25C818C-907C-4920-B0C6-01D7CE1E9D30}" type="presOf" srcId="{8AFA9254-84EA-4B11-81BD-9C707F4C6B07}" destId="{FB3F090D-D041-4CCF-A8CF-128684C1292D}" srcOrd="0" destOrd="0" presId="urn:microsoft.com/office/officeart/2005/8/layout/vList2"/>
    <dgm:cxn modelId="{6F1AB367-3DAE-4575-9F76-54A3A49E8E6A}" type="presOf" srcId="{7552AABC-BD6B-4C52-A2A2-66A2286DBF2A}" destId="{01B19399-483E-4173-8BAD-19353235BC9F}" srcOrd="0" destOrd="1" presId="urn:microsoft.com/office/officeart/2005/8/layout/vList2"/>
    <dgm:cxn modelId="{594CE85D-9580-47EE-9B15-0923BD0D9B89}" srcId="{34698ADE-7235-473A-9798-B2DCA21306BF}" destId="{91273838-6A31-412D-88EE-09504069BE77}" srcOrd="0" destOrd="0" parTransId="{265A770D-0915-4C17-994C-DBDC1D70E172}" sibTransId="{8D46C945-73A6-469D-99AE-E8855C840F23}"/>
    <dgm:cxn modelId="{3B5431E5-2352-4CC3-81DD-E78CAF4F02EE}" type="presOf" srcId="{A1DF5C15-CB82-44B2-AA1E-337BB85AA753}" destId="{89136E7E-DDE2-4890-BFD6-221363C8FD96}" srcOrd="0" destOrd="0" presId="urn:microsoft.com/office/officeart/2005/8/layout/vList2"/>
    <dgm:cxn modelId="{A3D18A61-9DF0-4CBB-AD62-135D1B0D420C}" srcId="{34698ADE-7235-473A-9798-B2DCA21306BF}" destId="{7552AABC-BD6B-4C52-A2A2-66A2286DBF2A}" srcOrd="1" destOrd="0" parTransId="{A4245760-2B5A-4C52-B7E5-90BFC5FDC365}" sibTransId="{48BD03C2-42A8-45A3-BBEF-95C1569650BD}"/>
    <dgm:cxn modelId="{AAC8B75B-7EEA-4066-8ABC-89536455A9EE}" type="presParOf" srcId="{89136E7E-DDE2-4890-BFD6-221363C8FD96}" destId="{FB3F090D-D041-4CCF-A8CF-128684C1292D}" srcOrd="0" destOrd="0" presId="urn:microsoft.com/office/officeart/2005/8/layout/vList2"/>
    <dgm:cxn modelId="{455F2CE8-59FB-4549-9FC9-F112D85F2047}" type="presParOf" srcId="{89136E7E-DDE2-4890-BFD6-221363C8FD96}" destId="{272BFB73-E784-497B-B5CF-90B5BCBC24C9}" srcOrd="1" destOrd="0" presId="urn:microsoft.com/office/officeart/2005/8/layout/vList2"/>
    <dgm:cxn modelId="{B9737C51-5455-461B-A049-257A0378B556}" type="presParOf" srcId="{89136E7E-DDE2-4890-BFD6-221363C8FD96}" destId="{BEFEF7DB-A7FA-47A0-A98C-1DFC7B04DA05}" srcOrd="2" destOrd="0" presId="urn:microsoft.com/office/officeart/2005/8/layout/vList2"/>
    <dgm:cxn modelId="{87D433ED-875E-4829-AEF2-E71913E96763}" type="presParOf" srcId="{89136E7E-DDE2-4890-BFD6-221363C8FD96}" destId="{01B19399-483E-4173-8BAD-19353235BC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F090D-D041-4CCF-A8CF-128684C1292D}">
      <dsp:nvSpPr>
        <dsp:cNvPr id="0" name=""/>
        <dsp:cNvSpPr/>
      </dsp:nvSpPr>
      <dsp:spPr>
        <a:xfrm>
          <a:off x="0" y="13095"/>
          <a:ext cx="7920880" cy="911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The Product Being Sold</a:t>
          </a:r>
          <a:endParaRPr lang="en-GB" sz="3800" kern="1200" dirty="0"/>
        </a:p>
      </dsp:txBody>
      <dsp:txXfrm>
        <a:off x="44492" y="57587"/>
        <a:ext cx="7831896" cy="822446"/>
      </dsp:txXfrm>
    </dsp:sp>
    <dsp:sp modelId="{272BFB73-E784-497B-B5CF-90B5BCBC24C9}">
      <dsp:nvSpPr>
        <dsp:cNvPr id="0" name=""/>
        <dsp:cNvSpPr/>
      </dsp:nvSpPr>
      <dsp:spPr>
        <a:xfrm>
          <a:off x="0" y="924525"/>
          <a:ext cx="7920880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000" kern="1200" dirty="0" smtClean="0"/>
            <a:t>The materials/production processes</a:t>
          </a:r>
          <a:endParaRPr lang="en-GB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000" kern="1200" dirty="0" smtClean="0"/>
            <a:t>Customisation </a:t>
          </a:r>
          <a:endParaRPr lang="en-GB" sz="3000" kern="1200" dirty="0"/>
        </a:p>
      </dsp:txBody>
      <dsp:txXfrm>
        <a:off x="0" y="924525"/>
        <a:ext cx="7920880" cy="1042245"/>
      </dsp:txXfrm>
    </dsp:sp>
    <dsp:sp modelId="{BEFEF7DB-A7FA-47A0-A98C-1DFC7B04DA05}">
      <dsp:nvSpPr>
        <dsp:cNvPr id="0" name=""/>
        <dsp:cNvSpPr/>
      </dsp:nvSpPr>
      <dsp:spPr>
        <a:xfrm>
          <a:off x="0" y="1966770"/>
          <a:ext cx="7920880" cy="9114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How the product is sold</a:t>
          </a:r>
          <a:endParaRPr lang="en-GB" sz="3800" kern="1200" dirty="0"/>
        </a:p>
      </dsp:txBody>
      <dsp:txXfrm>
        <a:off x="44492" y="2011262"/>
        <a:ext cx="7831896" cy="822446"/>
      </dsp:txXfrm>
    </dsp:sp>
    <dsp:sp modelId="{01B19399-483E-4173-8BAD-19353235BC9F}">
      <dsp:nvSpPr>
        <dsp:cNvPr id="0" name=""/>
        <dsp:cNvSpPr/>
      </dsp:nvSpPr>
      <dsp:spPr>
        <a:xfrm>
          <a:off x="0" y="2878200"/>
          <a:ext cx="7920880" cy="15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000" kern="1200" dirty="0" smtClean="0"/>
            <a:t>What distribution channel is used</a:t>
          </a:r>
          <a:endParaRPr lang="en-GB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000" kern="1200" dirty="0" smtClean="0"/>
            <a:t>Pricing model</a:t>
          </a:r>
          <a:endParaRPr lang="en-GB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000" kern="1200" dirty="0" smtClean="0"/>
            <a:t>Target market</a:t>
          </a:r>
          <a:endParaRPr lang="en-GB" sz="3000" kern="1200" dirty="0"/>
        </a:p>
      </dsp:txBody>
      <dsp:txXfrm>
        <a:off x="0" y="2878200"/>
        <a:ext cx="7920880" cy="1573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25/11/2012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25/11/2012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25/11/2012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25/11/2012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25/11/2012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25/11/2012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25/11/2012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25/11/2012</a:t>
            </a:fld>
            <a:endParaRPr lang="en-GB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25/11/2012</a:t>
            </a:fld>
            <a:endParaRPr lang="en-GB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25/11/2012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25/11/2012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C267AC1-9886-442F-B489-FCDB92480245}" type="datetimeFigureOut">
              <a:rPr lang="en-GB" smtClean="0"/>
              <a:t>25/11/2012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N8axp9nHN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bc.co.uk/programmes/p00m5cx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tunbridgewellsmum.com/wp-content/uploads/2012/11/john_lewis_snow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64" y="0"/>
            <a:ext cx="9225818" cy="689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34849" y="5272721"/>
            <a:ext cx="8568952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23632" y="3832561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04" y="3686114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Understanding Markets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8925" y="5272721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AS Business Studies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Technological Change Provides an Opportunity to Change Business Models</a:t>
            </a:r>
            <a:endParaRPr lang="en-GB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0838270"/>
              </p:ext>
            </p:extLst>
          </p:nvPr>
        </p:nvGraphicFramePr>
        <p:xfrm>
          <a:off x="647564" y="1772816"/>
          <a:ext cx="79208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3F090D-D041-4CCF-A8CF-128684C12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B3F090D-D041-4CCF-A8CF-128684C12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FEF7DB-A7FA-47A0-A98C-1DFC7B04D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EFEF7DB-A7FA-47A0-A98C-1DFC7B04D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2BFB73-E784-497B-B5CF-90B5BCBC2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72BFB73-E784-497B-B5CF-90B5BCBC2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B19399-483E-4173-8BAD-19353235B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01B19399-483E-4173-8BAD-19353235B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0542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209515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Technology as a Threat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2" y="1430575"/>
            <a:ext cx="7128470" cy="541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02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0542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Technology as a Threat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9418"/>
            <a:ext cx="7033147" cy="518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21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0542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Technology as a Threat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17" y="1412776"/>
            <a:ext cx="5609471" cy="525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1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0542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AN: Virtual Presence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dirty="0" smtClean="0"/>
              <a:t>Benefits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World market access</a:t>
            </a:r>
          </a:p>
          <a:p>
            <a:r>
              <a:rPr lang="en-GB" dirty="0" smtClean="0"/>
              <a:t>Low cost</a:t>
            </a:r>
          </a:p>
          <a:p>
            <a:r>
              <a:rPr lang="en-GB" dirty="0" smtClean="0"/>
              <a:t>24/7 opening times</a:t>
            </a:r>
          </a:p>
          <a:p>
            <a:r>
              <a:rPr lang="en-GB" dirty="0" smtClean="0"/>
              <a:t>Start-up and running costs are low</a:t>
            </a:r>
          </a:p>
          <a:p>
            <a:r>
              <a:rPr lang="en-GB" dirty="0" smtClean="0"/>
              <a:t>Opens revenue channels</a:t>
            </a:r>
          </a:p>
          <a:p>
            <a:r>
              <a:rPr lang="en-GB" dirty="0" smtClean="0"/>
              <a:t>Nearly all customers have access to markets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dirty="0" smtClean="0"/>
              <a:t>Disadvantages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Price transparency – all customers have access to all prices</a:t>
            </a:r>
          </a:p>
          <a:p>
            <a:r>
              <a:rPr lang="en-GB" dirty="0" smtClean="0"/>
              <a:t>Click fraud!</a:t>
            </a:r>
          </a:p>
          <a:p>
            <a:r>
              <a:rPr lang="en-GB" dirty="0" smtClean="0"/>
              <a:t>Feedback can be left which is damaging if negative</a:t>
            </a:r>
          </a:p>
          <a:p>
            <a:r>
              <a:rPr lang="en-GB" dirty="0" smtClean="0"/>
              <a:t>Loss of customer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71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Calculate Market Share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6" y="21328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4800" b="1" dirty="0" smtClean="0"/>
              <a:t>Total Sales Of Firm </a:t>
            </a:r>
          </a:p>
          <a:p>
            <a:pPr marL="0" indent="0">
              <a:buNone/>
            </a:pPr>
            <a:r>
              <a:rPr lang="en-GB" sz="4800" b="1" dirty="0" smtClean="0"/>
              <a:t>---------------------------- X 100</a:t>
            </a:r>
          </a:p>
          <a:p>
            <a:pPr marL="0" indent="0">
              <a:buNone/>
            </a:pPr>
            <a:r>
              <a:rPr lang="en-GB" sz="4800" b="1" dirty="0" smtClean="0"/>
              <a:t>Total Sales of Industry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9301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 smtClean="0"/>
              <a:t>How much value of market has changed</a:t>
            </a:r>
          </a:p>
          <a:p>
            <a:pPr marL="0" indent="0" algn="ctr">
              <a:buNone/>
            </a:pPr>
            <a:r>
              <a:rPr lang="en-GB" sz="4800" b="1" i="1" dirty="0" smtClean="0"/>
              <a:t>------------------------------</a:t>
            </a:r>
          </a:p>
          <a:p>
            <a:pPr marL="0" indent="0" algn="ctr">
              <a:buNone/>
            </a:pPr>
            <a:r>
              <a:rPr lang="en-GB" sz="4800" dirty="0" smtClean="0"/>
              <a:t>The original value of the market</a:t>
            </a:r>
            <a:endParaRPr lang="en-GB" sz="4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88876" y="179934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2548" y="2659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Market Growth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24736" y="3068960"/>
            <a:ext cx="59870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4800" dirty="0" smtClean="0"/>
              <a:t>X 100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6755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 smtClean="0"/>
              <a:t>The measurement of the size of </a:t>
            </a:r>
            <a:r>
              <a:rPr lang="en-GB" sz="5400" b="1" dirty="0" smtClean="0">
                <a:solidFill>
                  <a:srgbClr val="FF0000"/>
                </a:solidFill>
              </a:rPr>
              <a:t>total sales </a:t>
            </a:r>
            <a:r>
              <a:rPr lang="en-GB" sz="5400" dirty="0" smtClean="0"/>
              <a:t>for a whole market expressed in terms of </a:t>
            </a:r>
            <a:r>
              <a:rPr lang="en-GB" sz="5400" b="1" dirty="0" smtClean="0">
                <a:solidFill>
                  <a:srgbClr val="FF0000"/>
                </a:solidFill>
              </a:rPr>
              <a:t>value of sales or volume of sales (units).</a:t>
            </a:r>
            <a:endParaRPr lang="en-GB" sz="5400" b="1" i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88876" y="179934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2548" y="2659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Market Size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/>
              <a:t>What does the success of having a virtual presence </a:t>
            </a:r>
            <a:r>
              <a:rPr lang="en-GB" sz="4000" dirty="0" smtClean="0">
                <a:solidFill>
                  <a:srgbClr val="FF0000"/>
                </a:solidFill>
              </a:rPr>
              <a:t>depend on?</a:t>
            </a:r>
            <a:endParaRPr lang="en-GB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400" b="1" i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88876" y="179934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2548" y="2659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EV: Virtual Presence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5400" dirty="0" smtClean="0"/>
              <a:t>Case Studies</a:t>
            </a:r>
            <a:endParaRPr lang="en-GB" sz="5400" dirty="0" smtClean="0"/>
          </a:p>
          <a:p>
            <a:pPr marL="0" indent="0" algn="ctr">
              <a:buNone/>
            </a:pPr>
            <a:endParaRPr lang="en-GB" sz="5400" b="1" i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88876" y="179934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2548" y="2659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Market Size, Growth and Share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Aims and Objectives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Aim:</a:t>
            </a:r>
          </a:p>
          <a:p>
            <a:r>
              <a:rPr lang="en-GB" dirty="0" smtClean="0"/>
              <a:t>Understand market share, size and growth</a:t>
            </a:r>
          </a:p>
          <a:p>
            <a:pPr marL="0" indent="0">
              <a:buNone/>
            </a:pPr>
            <a:r>
              <a:rPr lang="en-GB" dirty="0" smtClean="0"/>
              <a:t>Objectives:</a:t>
            </a:r>
          </a:p>
          <a:p>
            <a:r>
              <a:rPr lang="en-GB" dirty="0" smtClean="0"/>
              <a:t>Define market share, size and growth</a:t>
            </a:r>
          </a:p>
          <a:p>
            <a:r>
              <a:rPr lang="en-GB" dirty="0" smtClean="0"/>
              <a:t>Calculate market share and growth</a:t>
            </a:r>
          </a:p>
          <a:p>
            <a:r>
              <a:rPr lang="en-GB" dirty="0" smtClean="0"/>
              <a:t>Analyse changing market share and growth</a:t>
            </a:r>
          </a:p>
          <a:p>
            <a:r>
              <a:rPr lang="en-GB" dirty="0" smtClean="0"/>
              <a:t>Evaluate changing market shares</a:t>
            </a:r>
          </a:p>
        </p:txBody>
      </p:sp>
    </p:spTree>
    <p:extLst>
      <p:ext uri="{BB962C8B-B14F-4D97-AF65-F5344CB8AC3E}">
        <p14:creationId xmlns:p14="http://schemas.microsoft.com/office/powerpoint/2010/main" val="11440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Starter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712968" cy="5040560"/>
          </a:xfrm>
        </p:spPr>
        <p:txBody>
          <a:bodyPr>
            <a:normAutofit/>
          </a:bodyPr>
          <a:lstStyle/>
          <a:p>
            <a:r>
              <a:rPr lang="en-GB" sz="3900" b="1" dirty="0" smtClean="0">
                <a:solidFill>
                  <a:srgbClr val="FF0000"/>
                </a:solidFill>
              </a:rPr>
              <a:t>Give three factors which would determine the demand for wooden toys.</a:t>
            </a:r>
            <a:endParaRPr lang="en-GB" sz="3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www.gusgusdesigns.co.uk/ekmps/shops/gusgusdesigns/images/wooden-toy-sand-tipping-lorry-582-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964026" cy="322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Starter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712968" cy="5040560"/>
          </a:xfrm>
        </p:spPr>
        <p:txBody>
          <a:bodyPr>
            <a:normAutofit/>
          </a:bodyPr>
          <a:lstStyle/>
          <a:p>
            <a:r>
              <a:rPr lang="en-GB" sz="3900" b="1" dirty="0" smtClean="0">
                <a:solidFill>
                  <a:srgbClr val="FF0000"/>
                </a:solidFill>
              </a:rPr>
              <a:t>Give three factors which would determine the demand for water jet packs.</a:t>
            </a:r>
            <a:endParaRPr lang="en-GB" sz="3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797152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Price to buy the Jet Pack is </a:t>
            </a:r>
            <a:r>
              <a:rPr lang="en-GB" sz="2800" b="1" dirty="0" smtClean="0">
                <a:solidFill>
                  <a:srgbClr val="C00000"/>
                </a:solidFill>
              </a:rPr>
              <a:t>£60,000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.  Water Sports/Extreme Sports businesses in the USA, are charging 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</a:rPr>
              <a:t>eqv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en-GB" sz="2800" b="1" dirty="0" smtClean="0">
                <a:solidFill>
                  <a:srgbClr val="C00000"/>
                </a:solidFill>
              </a:rPr>
              <a:t>£150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to hire for 1 hour!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Starter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0033" y="1723641"/>
            <a:ext cx="4009950" cy="480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Attractiveness of </a:t>
            </a:r>
            <a:r>
              <a:rPr lang="en-GB" dirty="0" smtClean="0"/>
              <a:t>Price</a:t>
            </a:r>
          </a:p>
          <a:p>
            <a:endParaRPr lang="en-GB" dirty="0" smtClean="0">
              <a:solidFill>
                <a:srgbClr val="7F7F7F"/>
              </a:solidFill>
            </a:endParaRPr>
          </a:p>
          <a:p>
            <a:r>
              <a:rPr lang="en-GB" dirty="0" smtClean="0"/>
              <a:t>Quality of Product (Safety</a:t>
            </a:r>
            <a:r>
              <a:rPr lang="en-GB" dirty="0" smtClean="0"/>
              <a:t>)</a:t>
            </a:r>
          </a:p>
          <a:p>
            <a:endParaRPr lang="en-GB" dirty="0" smtClean="0">
              <a:solidFill>
                <a:srgbClr val="7F7F7F"/>
              </a:solidFill>
            </a:endParaRPr>
          </a:p>
          <a:p>
            <a:r>
              <a:rPr lang="en-GB" dirty="0" smtClean="0"/>
              <a:t>Tastes &amp; </a:t>
            </a:r>
            <a:r>
              <a:rPr lang="en-GB" dirty="0" smtClean="0"/>
              <a:t>fashions</a:t>
            </a:r>
          </a:p>
          <a:p>
            <a:endParaRPr lang="en-GB" dirty="0" smtClean="0">
              <a:solidFill>
                <a:srgbClr val="7F7F7F"/>
              </a:solidFill>
            </a:endParaRPr>
          </a:p>
          <a:p>
            <a:r>
              <a:rPr lang="en-GB" dirty="0" smtClean="0"/>
              <a:t>Competitor actions</a:t>
            </a:r>
            <a:endParaRPr lang="en-GB" dirty="0" smtClean="0">
              <a:solidFill>
                <a:srgbClr val="7F7F7F"/>
              </a:solidFill>
            </a:endParaRPr>
          </a:p>
          <a:p>
            <a:endParaRPr lang="en-GB" b="1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Demand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60851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How might the following affect demand for John Lewis’ products?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www.youtube.com/watch?v=0N8axp9nHNU</a:t>
            </a:r>
            <a:r>
              <a:rPr lang="en-GB" dirty="0" smtClean="0"/>
              <a:t> </a:t>
            </a:r>
          </a:p>
          <a:p>
            <a:r>
              <a:rPr lang="en-GB" sz="3600" dirty="0" smtClean="0"/>
              <a:t>1 million hits a week on YouTube alone!</a:t>
            </a:r>
          </a:p>
          <a:p>
            <a:r>
              <a:rPr lang="en-GB" sz="3600" dirty="0" smtClean="0"/>
              <a:t>What other factors will affect demand for John Lewis’s products?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065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Online Presence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600" dirty="0" smtClean="0"/>
              <a:t>Business </a:t>
            </a:r>
            <a:r>
              <a:rPr lang="en-GB" sz="6600" b="1" dirty="0" smtClean="0">
                <a:solidFill>
                  <a:srgbClr val="FF0000"/>
                </a:solidFill>
              </a:rPr>
              <a:t>without a physical presence</a:t>
            </a:r>
            <a:r>
              <a:rPr lang="en-GB" sz="6600" dirty="0" smtClean="0"/>
              <a:t>, but has an online one. E.g. Facebook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41780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Online Presence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5256584" cy="4608512"/>
          </a:xfrm>
        </p:spPr>
        <p:txBody>
          <a:bodyPr>
            <a:no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www.bbc.co.uk/programmes/p00m5cxv</a:t>
            </a:r>
            <a:r>
              <a:rPr lang="en-GB" dirty="0" smtClean="0"/>
              <a:t> </a:t>
            </a:r>
          </a:p>
          <a:p>
            <a:r>
              <a:rPr lang="en-GB" dirty="0" smtClean="0"/>
              <a:t>Facebook 1 in 7 of worlds’ population uses Facebook?</a:t>
            </a:r>
          </a:p>
          <a:p>
            <a:r>
              <a:rPr lang="en-GB" dirty="0" smtClean="0"/>
              <a:t>How does Facebook generate revenues and profits?</a:t>
            </a:r>
          </a:p>
          <a:p>
            <a:r>
              <a:rPr lang="en-GB" dirty="0" smtClean="0"/>
              <a:t>What determines demand for </a:t>
            </a:r>
            <a:r>
              <a:rPr lang="en-GB" dirty="0"/>
              <a:t>F</a:t>
            </a:r>
            <a:r>
              <a:rPr lang="en-GB" dirty="0" smtClean="0"/>
              <a:t>acebook?</a:t>
            </a:r>
            <a:endParaRPr lang="en-GB" dirty="0"/>
          </a:p>
        </p:txBody>
      </p:sp>
      <p:pic>
        <p:nvPicPr>
          <p:cNvPr id="5122" name="Picture 2" descr="http://graduatecareertips.co.uk/wp-content/uploads/2012/01/facebook-icon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80" y="2132856"/>
            <a:ext cx="3937620" cy="3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Online Presence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4608512"/>
          </a:xfrm>
        </p:spPr>
        <p:txBody>
          <a:bodyPr>
            <a:noAutofit/>
          </a:bodyPr>
          <a:lstStyle/>
          <a:p>
            <a:r>
              <a:rPr lang="en-GB" dirty="0"/>
              <a:t>Budget airlines generate revenues by selling direct to consumers with a high proportion of bookings made online.</a:t>
            </a:r>
            <a:endParaRPr lang="en-GB" dirty="0"/>
          </a:p>
        </p:txBody>
      </p:sp>
      <p:pic>
        <p:nvPicPr>
          <p:cNvPr id="6" name="Picture 2" descr="http://img.thesun.co.uk/multimedia/archive/00462/easy1_682_46252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676900" cy="332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Theme24</Template>
  <TotalTime>2142</TotalTime>
  <Words>399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Theme24</vt:lpstr>
      <vt:lpstr>Understanding Markets</vt:lpstr>
      <vt:lpstr>Aims and Objectives</vt:lpstr>
      <vt:lpstr>Starter</vt:lpstr>
      <vt:lpstr>Starter</vt:lpstr>
      <vt:lpstr>Starter</vt:lpstr>
      <vt:lpstr>Demand</vt:lpstr>
      <vt:lpstr>Online Presence </vt:lpstr>
      <vt:lpstr>Online Presence </vt:lpstr>
      <vt:lpstr>Online Presence </vt:lpstr>
      <vt:lpstr>Technological Change Provides an Opportunity to Change Business Models</vt:lpstr>
      <vt:lpstr>Technology as a Threat</vt:lpstr>
      <vt:lpstr>Technology as a Threat</vt:lpstr>
      <vt:lpstr>Technology as a Threat</vt:lpstr>
      <vt:lpstr>AN: Virtual Presence</vt:lpstr>
      <vt:lpstr>Calculate Market Share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Objectives</dc:title>
  <dc:creator>Martin</dc:creator>
  <cp:lastModifiedBy>Martin</cp:lastModifiedBy>
  <cp:revision>72</cp:revision>
  <dcterms:created xsi:type="dcterms:W3CDTF">2012-08-20T14:05:52Z</dcterms:created>
  <dcterms:modified xsi:type="dcterms:W3CDTF">2012-11-25T12:19:30Z</dcterms:modified>
</cp:coreProperties>
</file>