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73" r:id="rId5"/>
    <p:sldId id="314" r:id="rId6"/>
    <p:sldId id="318" r:id="rId7"/>
    <p:sldId id="319" r:id="rId8"/>
    <p:sldId id="320" r:id="rId9"/>
    <p:sldId id="321" r:id="rId10"/>
    <p:sldId id="322" r:id="rId11"/>
    <p:sldId id="323" r:id="rId12"/>
    <p:sldId id="315" r:id="rId13"/>
    <p:sldId id="324" r:id="rId14"/>
    <p:sldId id="286" r:id="rId15"/>
    <p:sldId id="317" r:id="rId16"/>
    <p:sldId id="325" r:id="rId17"/>
    <p:sldId id="326" r:id="rId18"/>
    <p:sldId id="313" r:id="rId19"/>
    <p:sldId id="32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8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67AC1-9886-442F-B489-FCDB92480245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C267AC1-9886-442F-B489-FCDB92480245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AD989D-6C84-4DD8-A239-528FAD69E7F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alkingtmp.co.uk/wp-content/uploads/2012/03/Googl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9" y="157554"/>
            <a:ext cx="4086225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thedrum.co.uk/uploads/news/old/19642/master.national_newspapers_mon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15" y="314514"/>
            <a:ext cx="3652292" cy="21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lajauretsi.files.wordpress.com/2011/12/yellow_p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" y="3286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threeo.ca/photos/custom/Questionna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49" y="4152785"/>
            <a:ext cx="3619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19490" y="3253898"/>
            <a:ext cx="8568952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08273" y="1813738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45" y="1667291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Understanding Markets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2349" y="3253898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AS Business Studies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ecloudmouth.com/wp-content/uploads/2012/03/price-cut.jpg?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9473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Price Sensitivity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Price Sensitivity:</a:t>
            </a:r>
          </a:p>
          <a:p>
            <a:r>
              <a:rPr lang="en-GB" dirty="0" smtClean="0"/>
              <a:t>When the price is very important in the decision about whether or not to buy a product/service.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49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Price Sensitivity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887294"/>
              </p:ext>
            </p:extLst>
          </p:nvPr>
        </p:nvGraphicFramePr>
        <p:xfrm>
          <a:off x="467543" y="1628798"/>
          <a:ext cx="8219256" cy="50132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43733"/>
                <a:gridCol w="1643733"/>
                <a:gridCol w="1643733"/>
                <a:gridCol w="1643733"/>
                <a:gridCol w="1644324"/>
              </a:tblGrid>
              <a:tr h="899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Product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Original Price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New Price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 Would Still Buy.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 Would Not Buy Anymore.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</a:tr>
              <a:tr h="44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Big Mac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£2.49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£3.49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</a:tr>
              <a:tr h="44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 Shirt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£14.99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£18.99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</a:tr>
              <a:tr h="44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Bottle of Water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£0.99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£2.99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</a:tr>
              <a:tr h="44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Jeans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£34.99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£72.99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</a:tr>
              <a:tr h="44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iPad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£399.99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£549.99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</a:tr>
              <a:tr h="44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Bag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£29.99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£25.99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</a:tr>
              <a:tr h="44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Innocent Smoothie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£2.49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£4.20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</a:tr>
              <a:tr h="44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Football Boots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£34.99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£39.99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</a:tr>
              <a:tr h="44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Computer Game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£49.99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£58.99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8" marR="639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4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Examples of Segments - Holidays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6" y="1772816"/>
            <a:ext cx="8663094" cy="39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4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Lack of information and data: </a:t>
            </a:r>
            <a:r>
              <a:rPr lang="en-GB" dirty="0" smtClean="0"/>
              <a:t>some markets are poorly researched with little info on what customers want.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Difficulty in measuring and predicting consumer behaviour: </a:t>
            </a:r>
            <a:r>
              <a:rPr lang="en-GB" dirty="0" smtClean="0"/>
              <a:t>humans don’t all behave in the same way all of the time.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Hard to reach customer segments once identified</a:t>
            </a:r>
            <a:r>
              <a:rPr lang="en-GB" dirty="0" smtClean="0"/>
              <a:t>: can be difficult to target customer with effective marketing message.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88876" y="179934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2548" y="2659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EV: Limits of Market Segmentation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Market Mapping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1844824"/>
            <a:ext cx="8208912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The market map illustrates the range of </a:t>
            </a:r>
            <a:r>
              <a:rPr lang="en-GB" sz="4400" b="1" dirty="0" smtClean="0"/>
              <a:t>‘positions</a:t>
            </a:r>
            <a:r>
              <a:rPr lang="en-GB" sz="4400" dirty="0" smtClean="0"/>
              <a:t>’ that a product can take in a market based on </a:t>
            </a:r>
            <a:r>
              <a:rPr lang="en-GB" sz="4400" b="1" dirty="0" smtClean="0"/>
              <a:t>two dimensions </a:t>
            </a:r>
            <a:r>
              <a:rPr lang="en-GB" sz="4400" dirty="0" smtClean="0"/>
              <a:t>that are important to customers.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699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Possible Dimensions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62660"/>
              </p:ext>
            </p:extLst>
          </p:nvPr>
        </p:nvGraphicFramePr>
        <p:xfrm>
          <a:off x="334988" y="1597968"/>
          <a:ext cx="8557492" cy="48553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78746"/>
                <a:gridCol w="4278746"/>
              </a:tblGrid>
              <a:tr h="60692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Low Price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High Price</a:t>
                      </a:r>
                      <a:endParaRPr lang="en-GB" sz="3200" dirty="0"/>
                    </a:p>
                  </a:txBody>
                  <a:tcPr/>
                </a:tc>
              </a:tr>
              <a:tr h="60692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Basic Quality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High Quality</a:t>
                      </a:r>
                      <a:endParaRPr lang="en-GB" sz="3200" dirty="0"/>
                    </a:p>
                  </a:txBody>
                  <a:tcPr/>
                </a:tc>
              </a:tr>
              <a:tr h="60692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Low Volume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High Volume</a:t>
                      </a:r>
                      <a:endParaRPr lang="en-GB" sz="3200" dirty="0"/>
                    </a:p>
                  </a:txBody>
                  <a:tcPr/>
                </a:tc>
              </a:tr>
              <a:tr h="60692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Necessity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Luxury</a:t>
                      </a:r>
                      <a:endParaRPr lang="en-GB" sz="3200" dirty="0"/>
                    </a:p>
                  </a:txBody>
                  <a:tcPr/>
                </a:tc>
              </a:tr>
              <a:tr h="60692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Light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Heavy</a:t>
                      </a:r>
                      <a:endParaRPr lang="en-GB" sz="3200" dirty="0"/>
                    </a:p>
                  </a:txBody>
                  <a:tcPr/>
                </a:tc>
              </a:tr>
              <a:tr h="60692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Simple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Complex</a:t>
                      </a:r>
                      <a:endParaRPr lang="en-GB" sz="3200" dirty="0"/>
                    </a:p>
                  </a:txBody>
                  <a:tcPr/>
                </a:tc>
              </a:tr>
              <a:tr h="60692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Low-tech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Healthy</a:t>
                      </a:r>
                      <a:endParaRPr lang="en-GB" sz="3200" dirty="0"/>
                    </a:p>
                  </a:txBody>
                  <a:tcPr/>
                </a:tc>
              </a:tr>
              <a:tr h="60692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Unhealthy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Hi-tech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3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3528" y="188640"/>
            <a:ext cx="8568952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340768"/>
            <a:ext cx="7248546" cy="532667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1073" y="256484"/>
            <a:ext cx="8229600" cy="106984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Market Map of Chocolate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8024" y="4149080"/>
            <a:ext cx="93610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20441370">
            <a:off x="4716016" y="4149080"/>
            <a:ext cx="3456384" cy="22322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20190759">
            <a:off x="4993230" y="4760895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Lucida Handwriting" pitchFamily="66" charset="0"/>
              </a:rPr>
              <a:t>Gap in the Market</a:t>
            </a:r>
            <a:endParaRPr lang="en-GB" sz="2400" dirty="0">
              <a:latin typeface="Lucida Handwriting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2394796">
            <a:off x="4273142" y="3608060"/>
            <a:ext cx="1656184" cy="79208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67544" y="1052736"/>
            <a:ext cx="6336704" cy="2587645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Gap in the Market:</a:t>
            </a:r>
          </a:p>
          <a:p>
            <a:r>
              <a:rPr lang="en-GB" sz="2800" dirty="0" smtClean="0"/>
              <a:t>Occurs when no business is currently serving the needs of customers for a particular product.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286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3528" y="188640"/>
            <a:ext cx="4032448" cy="17281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4032448" cy="1357880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Your Own </a:t>
            </a:r>
            <a:br>
              <a:rPr lang="en-GB" sz="4400" b="1" dirty="0" smtClean="0">
                <a:solidFill>
                  <a:schemeClr val="bg1"/>
                </a:solidFill>
              </a:rPr>
            </a:br>
            <a:r>
              <a:rPr lang="en-GB" sz="4400" b="1" dirty="0" smtClean="0">
                <a:solidFill>
                  <a:schemeClr val="bg1"/>
                </a:solidFill>
              </a:rPr>
              <a:t>Market Map</a:t>
            </a:r>
            <a:endParaRPr lang="en-GB" sz="44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19922" y="3116387"/>
            <a:ext cx="0" cy="3374940"/>
          </a:xfrm>
          <a:prstGeom prst="straightConnector1">
            <a:avLst/>
          </a:prstGeom>
          <a:ln w="635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3434007" y="2585328"/>
            <a:ext cx="0" cy="4500736"/>
          </a:xfrm>
          <a:prstGeom prst="straightConnector1">
            <a:avLst/>
          </a:prstGeom>
          <a:ln w="635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785215" y="2762562"/>
            <a:ext cx="3309420" cy="29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Century Gothic" pitchFamily="34" charset="0"/>
              </a:rPr>
              <a:t>High Quality</a:t>
            </a:r>
            <a:endParaRPr lang="en-GB" sz="4400" b="1" dirty="0">
              <a:latin typeface="Century Gothic" pitchFamily="34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842556" y="6455893"/>
            <a:ext cx="3309420" cy="29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Century Gothic" pitchFamily="34" charset="0"/>
              </a:rPr>
              <a:t>Low Quality</a:t>
            </a:r>
            <a:endParaRPr lang="en-GB" sz="4400" b="1" dirty="0">
              <a:latin typeface="Century Gothic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-1024474" y="4644662"/>
            <a:ext cx="3309420" cy="29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Century Gothic" pitchFamily="34" charset="0"/>
              </a:rPr>
              <a:t>Low Price</a:t>
            </a:r>
            <a:endParaRPr lang="en-GB" sz="4400" b="1" dirty="0">
              <a:latin typeface="Century Gothic" pitchFamily="34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652244" y="4644662"/>
            <a:ext cx="3309420" cy="29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Century Gothic" pitchFamily="34" charset="0"/>
              </a:rPr>
              <a:t>High Price</a:t>
            </a:r>
            <a:endParaRPr lang="en-GB" sz="4400" b="1" dirty="0">
              <a:latin typeface="Century Gothic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52244" y="692696"/>
            <a:ext cx="4240236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bg1"/>
                </a:solidFill>
              </a:rPr>
              <a:t>Create Your Own Market Map for one of the following markets or one of your choice: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Chocolate Bars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Fashion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Sportswear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Make-Up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Cars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Computers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Mobile Phones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Restaurants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52244" y="5301208"/>
            <a:ext cx="4240236" cy="13043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Extension Task: </a:t>
            </a:r>
            <a:r>
              <a:rPr lang="en-GB" dirty="0" smtClean="0"/>
              <a:t>Identify where there are any gaps in your market.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6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Market Mapping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200" dirty="0" smtClean="0"/>
              <a:t>Advantages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dirty="0" smtClean="0"/>
              <a:t>Helps spot gaps in the market.</a:t>
            </a:r>
          </a:p>
          <a:p>
            <a:r>
              <a:rPr lang="en-GB" sz="2800" dirty="0" smtClean="0"/>
              <a:t>Useful for analysing competitors.</a:t>
            </a:r>
          </a:p>
          <a:p>
            <a:r>
              <a:rPr lang="en-GB" sz="2800" dirty="0" smtClean="0"/>
              <a:t>Encourages use of market research.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200" dirty="0" smtClean="0"/>
              <a:t>Disadvantages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800" dirty="0" smtClean="0"/>
              <a:t>Just because there is a gap in the market doesn’t mean there is demand.</a:t>
            </a:r>
          </a:p>
          <a:p>
            <a:r>
              <a:rPr lang="en-GB" sz="2800" dirty="0" smtClean="0"/>
              <a:t>Not a guarantee of success.</a:t>
            </a:r>
          </a:p>
        </p:txBody>
      </p:sp>
    </p:spTree>
    <p:extLst>
      <p:ext uri="{BB962C8B-B14F-4D97-AF65-F5344CB8AC3E}">
        <p14:creationId xmlns:p14="http://schemas.microsoft.com/office/powerpoint/2010/main" val="351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What does the success of market mapping depend on?</a:t>
            </a:r>
          </a:p>
          <a:p>
            <a:endParaRPr lang="en-GB" sz="3600" b="1" dirty="0">
              <a:solidFill>
                <a:srgbClr val="FF0000"/>
              </a:solidFill>
            </a:endParaRPr>
          </a:p>
          <a:p>
            <a:pPr lvl="1"/>
            <a:r>
              <a:rPr lang="en-GB" sz="3200" dirty="0" smtClean="0"/>
              <a:t>The quality of the research and data</a:t>
            </a:r>
            <a:r>
              <a:rPr lang="en-GB" sz="3200" dirty="0" smtClean="0"/>
              <a:t>.</a:t>
            </a:r>
          </a:p>
          <a:p>
            <a:pPr lvl="1"/>
            <a:endParaRPr lang="en-GB" sz="3200" dirty="0" smtClean="0"/>
          </a:p>
          <a:p>
            <a:pPr lvl="1"/>
            <a:r>
              <a:rPr lang="en-GB" sz="3200" dirty="0" smtClean="0"/>
              <a:t>The opinions of entrepreneur, due to subjective nature.</a:t>
            </a:r>
            <a:endParaRPr lang="en-GB" sz="3200" dirty="0" smtClean="0"/>
          </a:p>
          <a:p>
            <a:pPr lvl="1"/>
            <a:endParaRPr lang="en-GB" sz="3200" dirty="0" smtClean="0"/>
          </a:p>
          <a:p>
            <a:pPr lvl="1"/>
            <a:r>
              <a:rPr lang="en-GB" sz="3200" dirty="0" smtClean="0"/>
              <a:t>The skills of the entrepreneur in exploiting the gap in the market.</a:t>
            </a:r>
            <a:endParaRPr lang="en-GB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88876" y="179934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2548" y="2659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EV: Limits of Market Mapping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Aims and Objectives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Aim:</a:t>
            </a:r>
          </a:p>
          <a:p>
            <a:r>
              <a:rPr lang="en-GB" dirty="0" smtClean="0"/>
              <a:t>Understand market segments and market mapping.</a:t>
            </a:r>
          </a:p>
          <a:p>
            <a:pPr marL="0" indent="0">
              <a:buNone/>
            </a:pPr>
            <a:r>
              <a:rPr lang="en-GB" dirty="0" smtClean="0"/>
              <a:t>Objectives:</a:t>
            </a:r>
          </a:p>
          <a:p>
            <a:r>
              <a:rPr lang="en-GB" dirty="0" smtClean="0"/>
              <a:t>Define market segmentation</a:t>
            </a:r>
          </a:p>
          <a:p>
            <a:r>
              <a:rPr lang="en-GB" dirty="0" smtClean="0"/>
              <a:t>Explain why markets are segmented</a:t>
            </a:r>
          </a:p>
          <a:p>
            <a:r>
              <a:rPr lang="en-GB" dirty="0" smtClean="0"/>
              <a:t>Analyse market mapping</a:t>
            </a:r>
          </a:p>
          <a:p>
            <a:r>
              <a:rPr lang="en-GB" dirty="0" smtClean="0"/>
              <a:t>Evaluate market mapping</a:t>
            </a:r>
          </a:p>
        </p:txBody>
      </p:sp>
    </p:spTree>
    <p:extLst>
      <p:ext uri="{BB962C8B-B14F-4D97-AF65-F5344CB8AC3E}">
        <p14:creationId xmlns:p14="http://schemas.microsoft.com/office/powerpoint/2010/main" val="11440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Starter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5040560"/>
          </a:xfrm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Define quantitative data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FF0000"/>
                </a:solidFill>
              </a:rPr>
              <a:t>Define qualitative data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FF0000"/>
                </a:solidFill>
              </a:rPr>
              <a:t>Give two examples of each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FF0000"/>
                </a:solidFill>
              </a:rPr>
              <a:t>Which method is better and should be used by businesses?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72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Marketing Challenge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60851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Identify groups of customers who have similar needs and wants.</a:t>
            </a:r>
          </a:p>
          <a:p>
            <a:endParaRPr lang="en-GB" sz="3600" dirty="0"/>
          </a:p>
          <a:p>
            <a:r>
              <a:rPr lang="en-GB" sz="3600" dirty="0" smtClean="0"/>
              <a:t>Find a way of offering (positioning) a product which is attractive to those customer groups.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065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Market Segmentation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1844824"/>
            <a:ext cx="8172400" cy="380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3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8640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Market Segments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Market Segments  </a:t>
            </a:r>
          </a:p>
          <a:p>
            <a:r>
              <a:rPr lang="en-GB" dirty="0"/>
              <a:t>Part of a market that contains a group of buyers with similar buying habits.</a:t>
            </a:r>
          </a:p>
          <a:p>
            <a:pPr>
              <a:buFont typeface="Wingdings" pitchFamily="2" charset="2"/>
              <a:buNone/>
            </a:pPr>
            <a:endParaRPr lang="en-GB" dirty="0"/>
          </a:p>
          <a:p>
            <a:r>
              <a:rPr lang="en-GB" dirty="0"/>
              <a:t>The way a business segments its market depends on the product being sold and the customer.</a:t>
            </a:r>
          </a:p>
          <a:p>
            <a:endParaRPr lang="en-GB" dirty="0"/>
          </a:p>
        </p:txBody>
      </p:sp>
      <p:pic>
        <p:nvPicPr>
          <p:cNvPr id="6" name="Picture 2" descr="http://www.mbaknol.com/wp-content/uploads/2010/05/segmentation-mbakn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93552"/>
            <a:ext cx="3096344" cy="19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Age </a:t>
            </a:r>
          </a:p>
          <a:p>
            <a:r>
              <a:rPr lang="en-GB" dirty="0" smtClean="0"/>
              <a:t>Gender</a:t>
            </a:r>
          </a:p>
          <a:p>
            <a:r>
              <a:rPr lang="en-GB" dirty="0" smtClean="0"/>
              <a:t>Geographical Area</a:t>
            </a:r>
          </a:p>
          <a:p>
            <a:endParaRPr lang="en-GB" dirty="0">
              <a:latin typeface="Rockwell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Ethnicity</a:t>
            </a:r>
          </a:p>
          <a:p>
            <a:r>
              <a:rPr lang="en-GB" dirty="0" smtClean="0"/>
              <a:t>Religious Groups</a:t>
            </a:r>
          </a:p>
          <a:p>
            <a:r>
              <a:rPr lang="en-GB" dirty="0" smtClean="0"/>
              <a:t>Socio Economic Group</a:t>
            </a:r>
            <a:endParaRPr lang="en-GB" dirty="0"/>
          </a:p>
        </p:txBody>
      </p:sp>
      <p:pic>
        <p:nvPicPr>
          <p:cNvPr id="2052" name="Picture 4" descr="http://yourartlinks.com/wp-content/uploads/2011/12/two-types-of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4608512" cy="27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95536" y="3861048"/>
            <a:ext cx="2736304" cy="266429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Activity:</a:t>
            </a:r>
          </a:p>
          <a:p>
            <a:pPr algn="ctr"/>
            <a:r>
              <a:rPr lang="en-GB" sz="2800" dirty="0" smtClean="0"/>
              <a:t>Stand in your market segment.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22548" y="179934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56220" y="2659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smtClean="0">
                <a:solidFill>
                  <a:schemeClr val="bg1"/>
                </a:solidFill>
              </a:rPr>
              <a:t>Market Segments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6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asenotes.net/photos/st/26125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436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enorcamobility.com/images/lg-mystere-pf5-mobility-scoo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6270"/>
            <a:ext cx="1905000" cy="16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reebie-finder.co.uk/wp-content/uploads/2011/10/innocent_smooth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05445"/>
            <a:ext cx="1679848" cy="19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1.gstatic.com/images?q=tbn:ANd9GcTrMgv05YEH2AyhBZMOnv-egY4WpuLtQgJdllKWomV9oyqMw66YNLbrReX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65406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britishonlinegoodies.com/706-748-large/asda-smartprice-baked-beans-sausages-in-tomato-sauce-405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77" y="3982415"/>
            <a:ext cx="2096675" cy="20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aclutx70th.com/wp-content/uploads/2009/03/18k-gold-rolex-watc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1" y="3830620"/>
            <a:ext cx="1728192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feedem.co.uk/images/products/zoom/1264279652-647737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62493"/>
            <a:ext cx="2568394" cy="25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kitguru.net/wp-content/uploads/2011/03/playstation-3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43" y="4194265"/>
            <a:ext cx="2681688" cy="18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88876" y="179934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22548" y="2659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smtClean="0">
                <a:solidFill>
                  <a:schemeClr val="bg1"/>
                </a:solidFill>
              </a:rPr>
              <a:t>Market Segments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would a business want to split their market into segments?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 smtClean="0"/>
              <a:t>A business would want to split their market into segments, so that they can target their specific customers more easily to make sales and profit.</a:t>
            </a:r>
            <a:endParaRPr lang="en-GB" b="1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88876" y="179934"/>
            <a:ext cx="856895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2548" y="2659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smtClean="0">
                <a:solidFill>
                  <a:schemeClr val="bg1"/>
                </a:solidFill>
              </a:rPr>
              <a:t>Market Segments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6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Theme24</Template>
  <TotalTime>2047</TotalTime>
  <Words>575</Words>
  <Application>Microsoft Office PowerPoint</Application>
  <PresentationFormat>On-screen Show (4:3)</PresentationFormat>
  <Paragraphs>159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Theme24</vt:lpstr>
      <vt:lpstr>Understanding Markets</vt:lpstr>
      <vt:lpstr>Aims and Objectives</vt:lpstr>
      <vt:lpstr>Starter</vt:lpstr>
      <vt:lpstr>Marketing Challenge</vt:lpstr>
      <vt:lpstr>Market Segmentation</vt:lpstr>
      <vt:lpstr>Market Segments</vt:lpstr>
      <vt:lpstr>PowerPoint Presentation</vt:lpstr>
      <vt:lpstr>PowerPoint Presentation</vt:lpstr>
      <vt:lpstr>PowerPoint Presentation</vt:lpstr>
      <vt:lpstr>Price Sensitivity</vt:lpstr>
      <vt:lpstr>Price Sensitivity</vt:lpstr>
      <vt:lpstr>Examples of Segments - Holidays</vt:lpstr>
      <vt:lpstr>PowerPoint Presentation</vt:lpstr>
      <vt:lpstr>Market Mapping</vt:lpstr>
      <vt:lpstr>Possible Dimensions</vt:lpstr>
      <vt:lpstr>Market Map of Chocolate </vt:lpstr>
      <vt:lpstr>Your Own  Market Map</vt:lpstr>
      <vt:lpstr>Market Mapping Analysis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Objectives</dc:title>
  <dc:creator>Martin</dc:creator>
  <cp:lastModifiedBy>M Young</cp:lastModifiedBy>
  <cp:revision>62</cp:revision>
  <dcterms:created xsi:type="dcterms:W3CDTF">2012-08-20T14:05:52Z</dcterms:created>
  <dcterms:modified xsi:type="dcterms:W3CDTF">2012-11-21T17:53:21Z</dcterms:modified>
</cp:coreProperties>
</file>