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16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5"/>
    </mc:Choice>
    <mc:Fallback>
      <c:style val="35"/>
    </mc:Fallback>
  </mc:AlternateContent>
  <c:chart>
    <c:title>
      <c:layout/>
      <c:overlay val="0"/>
    </c:title>
    <c:autoTitleDeleted val="0"/>
    <c:plotArea>
      <c:layout>
        <c:manualLayout>
          <c:layoutTarget val="inner"/>
          <c:xMode val="edge"/>
          <c:yMode val="edge"/>
          <c:x val="7.1988407699037624E-2"/>
          <c:y val="0.11865203188205238"/>
          <c:w val="0.89804574470541165"/>
          <c:h val="0.75610873075012419"/>
        </c:manualLayout>
      </c:layout>
      <c:lineChart>
        <c:grouping val="standard"/>
        <c:varyColors val="0"/>
        <c:ser>
          <c:idx val="1"/>
          <c:order val="0"/>
          <c:tx>
            <c:strRef>
              <c:f>Sheet1!$I$5</c:f>
              <c:strCache>
                <c:ptCount val="1"/>
                <c:pt idx="0">
                  <c:v>Marginal Product</c:v>
                </c:pt>
              </c:strCache>
            </c:strRef>
          </c:tx>
          <c:spPr>
            <a:ln>
              <a:solidFill>
                <a:schemeClr val="tx2"/>
              </a:solidFill>
            </a:ln>
          </c:spPr>
          <c:marker>
            <c:symbol val="none"/>
          </c:marker>
          <c:val>
            <c:numRef>
              <c:f>Sheet1!$I$6:$I$12</c:f>
              <c:numCache>
                <c:formatCode>General</c:formatCode>
                <c:ptCount val="7"/>
                <c:pt idx="0">
                  <c:v>3</c:v>
                </c:pt>
                <c:pt idx="1">
                  <c:v>4</c:v>
                </c:pt>
                <c:pt idx="2">
                  <c:v>9</c:v>
                </c:pt>
                <c:pt idx="3">
                  <c:v>12</c:v>
                </c:pt>
                <c:pt idx="4">
                  <c:v>17</c:v>
                </c:pt>
                <c:pt idx="5">
                  <c:v>15</c:v>
                </c:pt>
                <c:pt idx="6">
                  <c:v>3</c:v>
                </c:pt>
              </c:numCache>
            </c:numRef>
          </c:val>
          <c:smooth val="0"/>
        </c:ser>
        <c:dLbls>
          <c:showLegendKey val="0"/>
          <c:showVal val="0"/>
          <c:showCatName val="0"/>
          <c:showSerName val="0"/>
          <c:showPercent val="0"/>
          <c:showBubbleSize val="0"/>
        </c:dLbls>
        <c:marker val="1"/>
        <c:smooth val="0"/>
        <c:axId val="82633088"/>
        <c:axId val="82654720"/>
      </c:lineChart>
      <c:catAx>
        <c:axId val="82633088"/>
        <c:scaling>
          <c:orientation val="minMax"/>
        </c:scaling>
        <c:delete val="0"/>
        <c:axPos val="b"/>
        <c:majorTickMark val="out"/>
        <c:minorTickMark val="none"/>
        <c:tickLblPos val="nextTo"/>
        <c:crossAx val="82654720"/>
        <c:crosses val="autoZero"/>
        <c:auto val="1"/>
        <c:lblAlgn val="ctr"/>
        <c:lblOffset val="100"/>
        <c:noMultiLvlLbl val="0"/>
      </c:catAx>
      <c:valAx>
        <c:axId val="82654720"/>
        <c:scaling>
          <c:orientation val="minMax"/>
        </c:scaling>
        <c:delete val="0"/>
        <c:axPos val="l"/>
        <c:majorGridlines/>
        <c:numFmt formatCode="General" sourceLinked="1"/>
        <c:majorTickMark val="out"/>
        <c:minorTickMark val="none"/>
        <c:tickLblPos val="nextTo"/>
        <c:crossAx val="8263308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5"/>
    </mc:Choice>
    <mc:Fallback>
      <c:style val="35"/>
    </mc:Fallback>
  </mc:AlternateContent>
  <c:chart>
    <c:title>
      <c:layout/>
      <c:overlay val="0"/>
    </c:title>
    <c:autoTitleDeleted val="0"/>
    <c:plotArea>
      <c:layout>
        <c:manualLayout>
          <c:layoutTarget val="inner"/>
          <c:xMode val="edge"/>
          <c:yMode val="edge"/>
          <c:x val="7.1988407699037624E-2"/>
          <c:y val="0.11865203188205238"/>
          <c:w val="0.89804574470541165"/>
          <c:h val="0.75610873075012419"/>
        </c:manualLayout>
      </c:layout>
      <c:lineChart>
        <c:grouping val="standard"/>
        <c:varyColors val="0"/>
        <c:ser>
          <c:idx val="1"/>
          <c:order val="0"/>
          <c:tx>
            <c:strRef>
              <c:f>Sheet1!$I$5</c:f>
              <c:strCache>
                <c:ptCount val="1"/>
                <c:pt idx="0">
                  <c:v>Marginal Product</c:v>
                </c:pt>
              </c:strCache>
            </c:strRef>
          </c:tx>
          <c:spPr>
            <a:ln>
              <a:solidFill>
                <a:schemeClr val="tx2"/>
              </a:solidFill>
            </a:ln>
          </c:spPr>
          <c:marker>
            <c:symbol val="none"/>
          </c:marker>
          <c:val>
            <c:numRef>
              <c:f>Sheet1!$I$6:$I$12</c:f>
              <c:numCache>
                <c:formatCode>General</c:formatCode>
                <c:ptCount val="7"/>
                <c:pt idx="0">
                  <c:v>3</c:v>
                </c:pt>
                <c:pt idx="1">
                  <c:v>4</c:v>
                </c:pt>
                <c:pt idx="2">
                  <c:v>9</c:v>
                </c:pt>
                <c:pt idx="3">
                  <c:v>12</c:v>
                </c:pt>
                <c:pt idx="4">
                  <c:v>17</c:v>
                </c:pt>
                <c:pt idx="5">
                  <c:v>15</c:v>
                </c:pt>
                <c:pt idx="6">
                  <c:v>3</c:v>
                </c:pt>
              </c:numCache>
            </c:numRef>
          </c:val>
          <c:smooth val="0"/>
        </c:ser>
        <c:dLbls>
          <c:showLegendKey val="0"/>
          <c:showVal val="0"/>
          <c:showCatName val="0"/>
          <c:showSerName val="0"/>
          <c:showPercent val="0"/>
          <c:showBubbleSize val="0"/>
        </c:dLbls>
        <c:marker val="1"/>
        <c:smooth val="0"/>
        <c:axId val="84878080"/>
        <c:axId val="84879616"/>
      </c:lineChart>
      <c:catAx>
        <c:axId val="84878080"/>
        <c:scaling>
          <c:orientation val="minMax"/>
        </c:scaling>
        <c:delete val="0"/>
        <c:axPos val="b"/>
        <c:majorTickMark val="out"/>
        <c:minorTickMark val="none"/>
        <c:tickLblPos val="nextTo"/>
        <c:crossAx val="84879616"/>
        <c:crosses val="autoZero"/>
        <c:auto val="1"/>
        <c:lblAlgn val="ctr"/>
        <c:lblOffset val="100"/>
        <c:noMultiLvlLbl val="0"/>
      </c:catAx>
      <c:valAx>
        <c:axId val="84879616"/>
        <c:scaling>
          <c:orientation val="minMax"/>
        </c:scaling>
        <c:delete val="0"/>
        <c:axPos val="l"/>
        <c:majorGridlines/>
        <c:numFmt formatCode="General" sourceLinked="1"/>
        <c:majorTickMark val="out"/>
        <c:minorTickMark val="none"/>
        <c:tickLblPos val="nextTo"/>
        <c:crossAx val="848780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35"/>
    </mc:Choice>
    <mc:Fallback>
      <c:style val="35"/>
    </mc:Fallback>
  </mc:AlternateContent>
  <c:chart>
    <c:title>
      <c:layout/>
      <c:overlay val="0"/>
    </c:title>
    <c:autoTitleDeleted val="0"/>
    <c:plotArea>
      <c:layout>
        <c:manualLayout>
          <c:layoutTarget val="inner"/>
          <c:xMode val="edge"/>
          <c:yMode val="edge"/>
          <c:x val="7.1988407699037624E-2"/>
          <c:y val="0.11865203188205238"/>
          <c:w val="0.89804574470541165"/>
          <c:h val="0.75610873075012419"/>
        </c:manualLayout>
      </c:layout>
      <c:lineChart>
        <c:grouping val="standard"/>
        <c:varyColors val="0"/>
        <c:ser>
          <c:idx val="1"/>
          <c:order val="0"/>
          <c:tx>
            <c:strRef>
              <c:f>Sheet1!$I$5</c:f>
              <c:strCache>
                <c:ptCount val="1"/>
                <c:pt idx="0">
                  <c:v>Marginal Product</c:v>
                </c:pt>
              </c:strCache>
            </c:strRef>
          </c:tx>
          <c:spPr>
            <a:ln>
              <a:solidFill>
                <a:schemeClr val="tx2"/>
              </a:solidFill>
            </a:ln>
          </c:spPr>
          <c:marker>
            <c:symbol val="none"/>
          </c:marker>
          <c:val>
            <c:numRef>
              <c:f>Sheet1!$I$6:$I$12</c:f>
              <c:numCache>
                <c:formatCode>General</c:formatCode>
                <c:ptCount val="7"/>
                <c:pt idx="0">
                  <c:v>3</c:v>
                </c:pt>
                <c:pt idx="1">
                  <c:v>4</c:v>
                </c:pt>
                <c:pt idx="2">
                  <c:v>9</c:v>
                </c:pt>
                <c:pt idx="3">
                  <c:v>12</c:v>
                </c:pt>
                <c:pt idx="4">
                  <c:v>17</c:v>
                </c:pt>
                <c:pt idx="5">
                  <c:v>15</c:v>
                </c:pt>
                <c:pt idx="6">
                  <c:v>3</c:v>
                </c:pt>
              </c:numCache>
            </c:numRef>
          </c:val>
          <c:smooth val="0"/>
        </c:ser>
        <c:dLbls>
          <c:showLegendKey val="0"/>
          <c:showVal val="0"/>
          <c:showCatName val="0"/>
          <c:showSerName val="0"/>
          <c:showPercent val="0"/>
          <c:showBubbleSize val="0"/>
        </c:dLbls>
        <c:marker val="1"/>
        <c:smooth val="0"/>
        <c:axId val="84885504"/>
        <c:axId val="84887040"/>
      </c:lineChart>
      <c:catAx>
        <c:axId val="84885504"/>
        <c:scaling>
          <c:orientation val="minMax"/>
        </c:scaling>
        <c:delete val="0"/>
        <c:axPos val="b"/>
        <c:majorTickMark val="out"/>
        <c:minorTickMark val="none"/>
        <c:tickLblPos val="nextTo"/>
        <c:crossAx val="84887040"/>
        <c:crosses val="autoZero"/>
        <c:auto val="1"/>
        <c:lblAlgn val="ctr"/>
        <c:lblOffset val="100"/>
        <c:noMultiLvlLbl val="0"/>
      </c:catAx>
      <c:valAx>
        <c:axId val="84887040"/>
        <c:scaling>
          <c:orientation val="minMax"/>
        </c:scaling>
        <c:delete val="0"/>
        <c:axPos val="l"/>
        <c:majorGridlines/>
        <c:numFmt formatCode="General" sourceLinked="1"/>
        <c:majorTickMark val="out"/>
        <c:minorTickMark val="none"/>
        <c:tickLblPos val="nextTo"/>
        <c:crossAx val="84885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47C84F-B333-46C9-A935-CE644658726C}" type="datetimeFigureOut">
              <a:rPr lang="en-GB" smtClean="0"/>
              <a:t>11/06/2012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120668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7C84F-B333-46C9-A935-CE644658726C}" type="datetimeFigureOut">
              <a:rPr lang="en-GB" smtClean="0"/>
              <a:t>11/06/2012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195148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7C84F-B333-46C9-A935-CE644658726C}" type="datetimeFigureOut">
              <a:rPr lang="en-GB" smtClean="0"/>
              <a:t>11/06/2012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261599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7C84F-B333-46C9-A935-CE644658726C}" type="datetimeFigureOut">
              <a:rPr lang="en-GB" smtClean="0"/>
              <a:t>11/06/2012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3430516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7C84F-B333-46C9-A935-CE644658726C}" type="datetimeFigureOut">
              <a:rPr lang="en-GB" smtClean="0"/>
              <a:t>11/06/2012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1051757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47C84F-B333-46C9-A935-CE644658726C}" type="datetimeFigureOut">
              <a:rPr lang="en-GB" smtClean="0"/>
              <a:t>11/06/2012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337232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47C84F-B333-46C9-A935-CE644658726C}" type="datetimeFigureOut">
              <a:rPr lang="en-GB" smtClean="0"/>
              <a:t>11/06/2012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3604207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47C84F-B333-46C9-A935-CE644658726C}" type="datetimeFigureOut">
              <a:rPr lang="en-GB" smtClean="0"/>
              <a:t>11/06/2012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2250528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7C84F-B333-46C9-A935-CE644658726C}" type="datetimeFigureOut">
              <a:rPr lang="en-GB" smtClean="0"/>
              <a:t>11/06/2012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61488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7C84F-B333-46C9-A935-CE644658726C}" type="datetimeFigureOut">
              <a:rPr lang="en-GB" smtClean="0"/>
              <a:t>11/06/2012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3975154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7C84F-B333-46C9-A935-CE644658726C}" type="datetimeFigureOut">
              <a:rPr lang="en-GB" smtClean="0"/>
              <a:t>11/06/2012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89AD19-A09C-4F6D-AE0C-2485661209CA}" type="slidenum">
              <a:rPr lang="en-GB" smtClean="0"/>
              <a:t>‹#›</a:t>
            </a:fld>
            <a:endParaRPr lang="en-GB"/>
          </a:p>
        </p:txBody>
      </p:sp>
    </p:spTree>
    <p:extLst>
      <p:ext uri="{BB962C8B-B14F-4D97-AF65-F5344CB8AC3E}">
        <p14:creationId xmlns:p14="http://schemas.microsoft.com/office/powerpoint/2010/main" val="75000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7C84F-B333-46C9-A935-CE644658726C}" type="datetimeFigureOut">
              <a:rPr lang="en-GB" smtClean="0"/>
              <a:t>11/06/2012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9AD19-A09C-4F6D-AE0C-2485661209CA}" type="slidenum">
              <a:rPr lang="en-GB" smtClean="0"/>
              <a:t>‹#›</a:t>
            </a:fld>
            <a:endParaRPr lang="en-GB"/>
          </a:p>
        </p:txBody>
      </p:sp>
    </p:spTree>
    <p:extLst>
      <p:ext uri="{BB962C8B-B14F-4D97-AF65-F5344CB8AC3E}">
        <p14:creationId xmlns:p14="http://schemas.microsoft.com/office/powerpoint/2010/main" val="3950615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83568" y="260648"/>
            <a:ext cx="7772400" cy="1470025"/>
          </a:xfrm>
        </p:spPr>
        <p:txBody>
          <a:bodyPr/>
          <a:lstStyle/>
          <a:p>
            <a:r>
              <a:rPr lang="en-GB" dirty="0" smtClean="0">
                <a:latin typeface="Arial Rounded MT Bold" pitchFamily="34" charset="0"/>
              </a:rPr>
              <a:t>Theory of Production</a:t>
            </a:r>
            <a:endParaRPr lang="en-GB" dirty="0">
              <a:latin typeface="Arial Rounded MT Bold" pitchFamily="34" charset="0"/>
            </a:endParaRPr>
          </a:p>
        </p:txBody>
      </p:sp>
      <p:sp>
        <p:nvSpPr>
          <p:cNvPr id="3" name="Subtitle 2"/>
          <p:cNvSpPr>
            <a:spLocks noGrp="1"/>
          </p:cNvSpPr>
          <p:nvPr>
            <p:ph type="subTitle" idx="1"/>
          </p:nvPr>
        </p:nvSpPr>
        <p:spPr>
          <a:xfrm>
            <a:off x="1475656" y="1772816"/>
            <a:ext cx="6400800" cy="1752600"/>
          </a:xfrm>
        </p:spPr>
        <p:txBody>
          <a:bodyPr/>
          <a:lstStyle/>
          <a:p>
            <a:r>
              <a:rPr lang="en-GB" dirty="0" smtClean="0">
                <a:latin typeface="Arial Rounded MT Bold" pitchFamily="34" charset="0"/>
              </a:rPr>
              <a:t>A2 Economics</a:t>
            </a:r>
            <a:endParaRPr lang="en-GB" dirty="0">
              <a:latin typeface="Arial Rounded MT Bold" pitchFamily="34" charset="0"/>
            </a:endParaRPr>
          </a:p>
        </p:txBody>
      </p:sp>
      <p:pic>
        <p:nvPicPr>
          <p:cNvPr id="1028"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2420888"/>
            <a:ext cx="5172075" cy="3962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9062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57200" y="332656"/>
            <a:ext cx="8229600" cy="2376265"/>
          </a:xfrm>
        </p:spPr>
        <p:txBody>
          <a:bodyPr>
            <a:normAutofit fontScale="85000" lnSpcReduction="10000"/>
          </a:bodyPr>
          <a:lstStyle/>
          <a:p>
            <a:pPr lvl="0"/>
            <a:r>
              <a:rPr lang="en-GB" dirty="0"/>
              <a:t>Comment on anything of significance that you notice</a:t>
            </a:r>
            <a:r>
              <a:rPr lang="en-GB" dirty="0" smtClean="0"/>
              <a:t>.</a:t>
            </a:r>
          </a:p>
          <a:p>
            <a:pPr lvl="0"/>
            <a:endParaRPr lang="en-GB" dirty="0"/>
          </a:p>
          <a:p>
            <a:pPr lvl="0"/>
            <a:r>
              <a:rPr lang="en-GB" dirty="0"/>
              <a:t>At what No. of Workers do you think it is optimal for the firm to stop employing additional workers?</a:t>
            </a:r>
          </a:p>
        </p:txBody>
      </p:sp>
      <p:graphicFrame>
        <p:nvGraphicFramePr>
          <p:cNvPr id="6" name="Chart 5"/>
          <p:cNvGraphicFramePr>
            <a:graphicFrameLocks/>
          </p:cNvGraphicFramePr>
          <p:nvPr>
            <p:extLst>
              <p:ext uri="{D42A27DB-BD31-4B8C-83A1-F6EECF244321}">
                <p14:modId xmlns:p14="http://schemas.microsoft.com/office/powerpoint/2010/main" val="3765865680"/>
              </p:ext>
            </p:extLst>
          </p:nvPr>
        </p:nvGraphicFramePr>
        <p:xfrm>
          <a:off x="395536" y="2852936"/>
          <a:ext cx="8316416" cy="36072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5275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Increasing Marginal Returns</a:t>
            </a:r>
            <a:endParaRPr lang="en-GB" dirty="0">
              <a:latin typeface="Arial Rounded MT Bold" pitchFamily="34" charset="0"/>
            </a:endParaRPr>
          </a:p>
        </p:txBody>
      </p:sp>
      <p:sp>
        <p:nvSpPr>
          <p:cNvPr id="3" name="Content Placeholder 2"/>
          <p:cNvSpPr>
            <a:spLocks noGrp="1"/>
          </p:cNvSpPr>
          <p:nvPr>
            <p:ph idx="1"/>
          </p:nvPr>
        </p:nvSpPr>
        <p:spPr>
          <a:xfrm>
            <a:off x="457200" y="4581128"/>
            <a:ext cx="8229600" cy="1545035"/>
          </a:xfrm>
        </p:spPr>
        <p:txBody>
          <a:bodyPr>
            <a:normAutofit/>
          </a:bodyPr>
          <a:lstStyle/>
          <a:p>
            <a:pPr lvl="0"/>
            <a:r>
              <a:rPr lang="en-GB" dirty="0" smtClean="0"/>
              <a:t>Where the addition of an extra variable factor adds more to output than the previous factor.</a:t>
            </a:r>
          </a:p>
          <a:p>
            <a:pPr lvl="0"/>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492405676"/>
              </p:ext>
            </p:extLst>
          </p:nvPr>
        </p:nvGraphicFramePr>
        <p:xfrm>
          <a:off x="467544" y="1340768"/>
          <a:ext cx="6336704" cy="2839212"/>
        </p:xfrm>
        <a:graphic>
          <a:graphicData uri="http://schemas.openxmlformats.org/drawingml/2006/table">
            <a:tbl>
              <a:tblPr firstRow="1" firstCol="1" bandRow="1">
                <a:tableStyleId>{5C22544A-7EE6-4342-B048-85BDC9FD1C3A}</a:tableStyleId>
              </a:tblPr>
              <a:tblGrid>
                <a:gridCol w="1548500"/>
                <a:gridCol w="1365300"/>
                <a:gridCol w="1691200"/>
                <a:gridCol w="1731704"/>
              </a:tblGrid>
              <a:tr h="279031">
                <a:tc>
                  <a:txBody>
                    <a:bodyPr/>
                    <a:lstStyle/>
                    <a:p>
                      <a:pPr algn="ctr">
                        <a:lnSpc>
                          <a:spcPct val="115000"/>
                        </a:lnSpc>
                        <a:spcAft>
                          <a:spcPts val="0"/>
                        </a:spcAft>
                      </a:pPr>
                      <a:r>
                        <a:rPr lang="en-GB" sz="1800" dirty="0">
                          <a:effectLst/>
                        </a:rPr>
                        <a:t>No. of Workers</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Total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Average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Marginal Product</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1</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smtClean="0">
                          <a:effectLst/>
                        </a:rPr>
                        <a:t>3</a:t>
                      </a:r>
                      <a:r>
                        <a:rPr lang="en-GB" sz="1800" dirty="0">
                          <a:effectLst/>
                        </a:rPr>
                        <a:t> </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2</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3.5</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4</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16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5.3</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4</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28</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7</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12</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45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17</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60</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10</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15</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bl>
          </a:graphicData>
        </a:graphic>
      </p:graphicFrame>
      <p:sp>
        <p:nvSpPr>
          <p:cNvPr id="5" name="Right Brace 4"/>
          <p:cNvSpPr/>
          <p:nvPr/>
        </p:nvSpPr>
        <p:spPr>
          <a:xfrm>
            <a:off x="6444208" y="2132856"/>
            <a:ext cx="792088" cy="1260140"/>
          </a:xfrm>
          <a:prstGeom prst="rightBrace">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7020272" y="2132856"/>
            <a:ext cx="1728192" cy="1200329"/>
          </a:xfrm>
          <a:prstGeom prst="rect">
            <a:avLst/>
          </a:prstGeom>
          <a:noFill/>
        </p:spPr>
        <p:txBody>
          <a:bodyPr wrap="square" rtlCol="0">
            <a:spAutoFit/>
          </a:bodyPr>
          <a:lstStyle/>
          <a:p>
            <a:pPr algn="r"/>
            <a:r>
              <a:rPr lang="en-GB" sz="2400" dirty="0" smtClean="0"/>
              <a:t>Increasing Marginal Returns</a:t>
            </a:r>
            <a:endParaRPr lang="en-GB" sz="2400" dirty="0"/>
          </a:p>
        </p:txBody>
      </p:sp>
    </p:spTree>
    <p:extLst>
      <p:ext uri="{BB962C8B-B14F-4D97-AF65-F5344CB8AC3E}">
        <p14:creationId xmlns:p14="http://schemas.microsoft.com/office/powerpoint/2010/main" val="200402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p:cNvGraphicFramePr>
            <a:graphicFrameLocks/>
          </p:cNvGraphicFramePr>
          <p:nvPr>
            <p:extLst>
              <p:ext uri="{D42A27DB-BD31-4B8C-83A1-F6EECF244321}">
                <p14:modId xmlns:p14="http://schemas.microsoft.com/office/powerpoint/2010/main" val="3878270765"/>
              </p:ext>
            </p:extLst>
          </p:nvPr>
        </p:nvGraphicFramePr>
        <p:xfrm>
          <a:off x="395536" y="332656"/>
          <a:ext cx="8316416" cy="6127576"/>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e 4"/>
          <p:cNvSpPr/>
          <p:nvPr/>
        </p:nvSpPr>
        <p:spPr>
          <a:xfrm rot="13691998">
            <a:off x="3018737" y="-3169"/>
            <a:ext cx="629380" cy="5580513"/>
          </a:xfrm>
          <a:prstGeom prst="rightBrace">
            <a:avLst>
              <a:gd name="adj1" fmla="val 8333"/>
              <a:gd name="adj2" fmla="val 50174"/>
            </a:avLst>
          </a:prstGeom>
          <a:ln w="5715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1187624" y="1412776"/>
            <a:ext cx="2376264" cy="646331"/>
          </a:xfrm>
          <a:prstGeom prst="rect">
            <a:avLst/>
          </a:prstGeom>
          <a:solidFill>
            <a:srgbClr val="00B050"/>
          </a:solidFill>
          <a:ln>
            <a:solidFill>
              <a:srgbClr val="00B050"/>
            </a:solidFill>
          </a:ln>
        </p:spPr>
        <p:txBody>
          <a:bodyPr wrap="square" rtlCol="0">
            <a:spAutoFit/>
          </a:bodyPr>
          <a:lstStyle/>
          <a:p>
            <a:pPr algn="ctr"/>
            <a:r>
              <a:rPr lang="en-GB" b="1" dirty="0" smtClean="0">
                <a:solidFill>
                  <a:schemeClr val="bg1"/>
                </a:solidFill>
              </a:rPr>
              <a:t>Increasing Marginal Returns</a:t>
            </a:r>
            <a:endParaRPr lang="en-GB" b="1" dirty="0">
              <a:solidFill>
                <a:schemeClr val="bg1"/>
              </a:solidFill>
            </a:endParaRPr>
          </a:p>
        </p:txBody>
      </p:sp>
    </p:spTree>
    <p:extLst>
      <p:ext uri="{BB962C8B-B14F-4D97-AF65-F5344CB8AC3E}">
        <p14:creationId xmlns:p14="http://schemas.microsoft.com/office/powerpoint/2010/main" val="55949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GB" dirty="0" smtClean="0">
                <a:latin typeface="Arial Rounded MT Bold" pitchFamily="34" charset="0"/>
              </a:rPr>
              <a:t>Law of Diminishing Marginal Returns</a:t>
            </a:r>
            <a:endParaRPr lang="en-GB" dirty="0">
              <a:latin typeface="Arial Rounded MT Bold" pitchFamily="34" charset="0"/>
            </a:endParaRPr>
          </a:p>
        </p:txBody>
      </p:sp>
      <p:sp>
        <p:nvSpPr>
          <p:cNvPr id="3" name="Content Placeholder 2"/>
          <p:cNvSpPr>
            <a:spLocks noGrp="1"/>
          </p:cNvSpPr>
          <p:nvPr>
            <p:ph idx="1"/>
          </p:nvPr>
        </p:nvSpPr>
        <p:spPr>
          <a:xfrm>
            <a:off x="457200" y="4581128"/>
            <a:ext cx="8229600" cy="1545035"/>
          </a:xfrm>
        </p:spPr>
        <p:txBody>
          <a:bodyPr>
            <a:normAutofit fontScale="85000" lnSpcReduction="20000"/>
          </a:bodyPr>
          <a:lstStyle/>
          <a:p>
            <a:pPr lvl="0"/>
            <a:r>
              <a:rPr lang="en-GB" dirty="0" smtClean="0"/>
              <a:t>Where increasing amounts of a variable factor are added to a fixed factor and the amount added to total product by each additional unit of the variable factor eventually decreases.</a:t>
            </a:r>
          </a:p>
          <a:p>
            <a:pPr lvl="0"/>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29643779"/>
              </p:ext>
            </p:extLst>
          </p:nvPr>
        </p:nvGraphicFramePr>
        <p:xfrm>
          <a:off x="465069" y="1484784"/>
          <a:ext cx="6336704" cy="2839212"/>
        </p:xfrm>
        <a:graphic>
          <a:graphicData uri="http://schemas.openxmlformats.org/drawingml/2006/table">
            <a:tbl>
              <a:tblPr firstRow="1" firstCol="1" bandRow="1">
                <a:tableStyleId>{5C22544A-7EE6-4342-B048-85BDC9FD1C3A}</a:tableStyleId>
              </a:tblPr>
              <a:tblGrid>
                <a:gridCol w="1548500"/>
                <a:gridCol w="1365300"/>
                <a:gridCol w="1691200"/>
                <a:gridCol w="1731704"/>
              </a:tblGrid>
              <a:tr h="279031">
                <a:tc>
                  <a:txBody>
                    <a:bodyPr/>
                    <a:lstStyle/>
                    <a:p>
                      <a:pPr algn="ctr">
                        <a:lnSpc>
                          <a:spcPct val="115000"/>
                        </a:lnSpc>
                        <a:spcAft>
                          <a:spcPts val="0"/>
                        </a:spcAft>
                      </a:pPr>
                      <a:r>
                        <a:rPr lang="en-GB" sz="1800" dirty="0">
                          <a:effectLst/>
                        </a:rPr>
                        <a:t>No. of Workers</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Total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Average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Marginal Product</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1</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smtClean="0">
                          <a:effectLst/>
                        </a:rPr>
                        <a:t>3</a:t>
                      </a:r>
                      <a:r>
                        <a:rPr lang="en-GB" sz="1800" dirty="0">
                          <a:effectLst/>
                        </a:rPr>
                        <a:t> </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2</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3.5</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4</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16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5.3</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4</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28</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7</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12</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45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17</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60</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10</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15</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bl>
          </a:graphicData>
        </a:graphic>
      </p:graphicFrame>
      <p:sp>
        <p:nvSpPr>
          <p:cNvPr id="5" name="Right Brace 4"/>
          <p:cNvSpPr/>
          <p:nvPr/>
        </p:nvSpPr>
        <p:spPr>
          <a:xfrm>
            <a:off x="6444208" y="3789040"/>
            <a:ext cx="792088" cy="468052"/>
          </a:xfrm>
          <a:prstGeom prst="rightBrace">
            <a:avLst/>
          </a:prstGeom>
          <a:ln w="3810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7020272" y="3309021"/>
            <a:ext cx="1728192" cy="1200329"/>
          </a:xfrm>
          <a:prstGeom prst="rect">
            <a:avLst/>
          </a:prstGeom>
          <a:noFill/>
        </p:spPr>
        <p:txBody>
          <a:bodyPr wrap="square" rtlCol="0">
            <a:spAutoFit/>
          </a:bodyPr>
          <a:lstStyle/>
          <a:p>
            <a:pPr algn="r"/>
            <a:r>
              <a:rPr lang="en-GB" sz="2400" dirty="0" smtClean="0"/>
              <a:t>Diminishing  Marginal Returns</a:t>
            </a:r>
            <a:endParaRPr lang="en-GB" sz="2400" dirty="0"/>
          </a:p>
        </p:txBody>
      </p:sp>
    </p:spTree>
    <p:extLst>
      <p:ext uri="{BB962C8B-B14F-4D97-AF65-F5344CB8AC3E}">
        <p14:creationId xmlns:p14="http://schemas.microsoft.com/office/powerpoint/2010/main" val="38846854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6" name="Chart 5"/>
          <p:cNvGraphicFramePr>
            <a:graphicFrameLocks/>
          </p:cNvGraphicFramePr>
          <p:nvPr>
            <p:extLst>
              <p:ext uri="{D42A27DB-BD31-4B8C-83A1-F6EECF244321}">
                <p14:modId xmlns:p14="http://schemas.microsoft.com/office/powerpoint/2010/main" val="2569161801"/>
              </p:ext>
            </p:extLst>
          </p:nvPr>
        </p:nvGraphicFramePr>
        <p:xfrm>
          <a:off x="395536" y="332656"/>
          <a:ext cx="8316416" cy="6127576"/>
        </p:xfrm>
        <a:graphic>
          <a:graphicData uri="http://schemas.openxmlformats.org/drawingml/2006/chart">
            <c:chart xmlns:c="http://schemas.openxmlformats.org/drawingml/2006/chart" xmlns:r="http://schemas.openxmlformats.org/officeDocument/2006/relationships" r:id="rId2"/>
          </a:graphicData>
        </a:graphic>
      </p:graphicFrame>
      <p:sp>
        <p:nvSpPr>
          <p:cNvPr id="5" name="Right Brace 4"/>
          <p:cNvSpPr/>
          <p:nvPr/>
        </p:nvSpPr>
        <p:spPr>
          <a:xfrm rot="19546588">
            <a:off x="7000353" y="720365"/>
            <a:ext cx="629380" cy="4219948"/>
          </a:xfrm>
          <a:prstGeom prst="rightBrace">
            <a:avLst>
              <a:gd name="adj1" fmla="val 8333"/>
              <a:gd name="adj2" fmla="val 50174"/>
            </a:avLst>
          </a:prstGeom>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7187838" y="1412776"/>
            <a:ext cx="1574105" cy="923330"/>
          </a:xfrm>
          <a:prstGeom prst="rect">
            <a:avLst/>
          </a:prstGeom>
          <a:solidFill>
            <a:srgbClr val="C00000"/>
          </a:solidFill>
          <a:ln>
            <a:solidFill>
              <a:srgbClr val="C00000"/>
            </a:solidFill>
          </a:ln>
        </p:spPr>
        <p:txBody>
          <a:bodyPr wrap="square" rtlCol="0">
            <a:spAutoFit/>
          </a:bodyPr>
          <a:lstStyle/>
          <a:p>
            <a:pPr algn="ctr"/>
            <a:r>
              <a:rPr lang="en-GB" b="1" dirty="0" smtClean="0">
                <a:solidFill>
                  <a:schemeClr val="bg1"/>
                </a:solidFill>
              </a:rPr>
              <a:t>Diminishing Marginal Returns</a:t>
            </a:r>
            <a:endParaRPr lang="en-GB" b="1" dirty="0">
              <a:solidFill>
                <a:schemeClr val="bg1"/>
              </a:solidFill>
            </a:endParaRPr>
          </a:p>
        </p:txBody>
      </p:sp>
    </p:spTree>
    <p:extLst>
      <p:ext uri="{BB962C8B-B14F-4D97-AF65-F5344CB8AC3E}">
        <p14:creationId xmlns:p14="http://schemas.microsoft.com/office/powerpoint/2010/main" val="57084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Diminishing Marginal Returns</a:t>
            </a:r>
            <a:endParaRPr lang="en-GB" dirty="0">
              <a:latin typeface="Arial Rounded MT Bold" pitchFamily="34" charset="0"/>
            </a:endParaRPr>
          </a:p>
        </p:txBody>
      </p:sp>
      <p:sp>
        <p:nvSpPr>
          <p:cNvPr id="3" name="Content Placeholder 2"/>
          <p:cNvSpPr>
            <a:spLocks noGrp="1"/>
          </p:cNvSpPr>
          <p:nvPr>
            <p:ph idx="1"/>
          </p:nvPr>
        </p:nvSpPr>
        <p:spPr/>
        <p:txBody>
          <a:bodyPr/>
          <a:lstStyle/>
          <a:p>
            <a:r>
              <a:rPr lang="en-GB" dirty="0" smtClean="0">
                <a:latin typeface="Arial Rounded MT Bold" pitchFamily="34" charset="0"/>
              </a:rPr>
              <a:t>Why as you hire more workers might they become less productive?</a:t>
            </a:r>
            <a:endParaRPr lang="en-GB" dirty="0">
              <a:latin typeface="Arial Rounded MT Bold" pitchFamily="34" charset="0"/>
            </a:endParaRPr>
          </a:p>
        </p:txBody>
      </p:sp>
    </p:spTree>
    <p:extLst>
      <p:ext uri="{BB962C8B-B14F-4D97-AF65-F5344CB8AC3E}">
        <p14:creationId xmlns:p14="http://schemas.microsoft.com/office/powerpoint/2010/main" val="2413664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Diminishing Marginal Returns</a:t>
            </a:r>
            <a:endParaRPr lang="en-GB" dirty="0">
              <a:latin typeface="Arial Rounded MT Bold" pitchFamily="34" charset="0"/>
            </a:endParaRPr>
          </a:p>
        </p:txBody>
      </p:sp>
      <p:sp>
        <p:nvSpPr>
          <p:cNvPr id="3" name="Content Placeholder 2"/>
          <p:cNvSpPr>
            <a:spLocks noGrp="1"/>
          </p:cNvSpPr>
          <p:nvPr>
            <p:ph idx="1"/>
          </p:nvPr>
        </p:nvSpPr>
        <p:spPr/>
        <p:txBody>
          <a:bodyPr/>
          <a:lstStyle/>
          <a:p>
            <a:r>
              <a:rPr lang="en-GB" dirty="0" smtClean="0">
                <a:latin typeface="Arial Rounded MT Bold" pitchFamily="34" charset="0"/>
              </a:rPr>
              <a:t>Why as you hire more workers might they become less productive?</a:t>
            </a:r>
          </a:p>
          <a:p>
            <a:endParaRPr lang="en-GB" dirty="0" smtClean="0">
              <a:latin typeface="Arial Rounded MT Bold" pitchFamily="34" charset="0"/>
            </a:endParaRPr>
          </a:p>
          <a:p>
            <a:r>
              <a:rPr lang="en-GB" dirty="0" smtClean="0">
                <a:latin typeface="Arial Rounded MT Bold" pitchFamily="34" charset="0"/>
              </a:rPr>
              <a:t>Law economists use to explain SR production.</a:t>
            </a:r>
            <a:endParaRPr lang="en-GB" dirty="0">
              <a:latin typeface="Arial Rounded MT Bold" pitchFamily="34" charset="0"/>
            </a:endParaRPr>
          </a:p>
        </p:txBody>
      </p:sp>
    </p:spTree>
    <p:extLst>
      <p:ext uri="{BB962C8B-B14F-4D97-AF65-F5344CB8AC3E}">
        <p14:creationId xmlns:p14="http://schemas.microsoft.com/office/powerpoint/2010/main" val="689938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Aims and Objectives</a:t>
            </a:r>
            <a:endParaRPr lang="en-GB" dirty="0">
              <a:latin typeface="Arial Rounded MT Bold" pitchFamily="34" charset="0"/>
            </a:endParaRPr>
          </a:p>
        </p:txBody>
      </p:sp>
      <p:sp>
        <p:nvSpPr>
          <p:cNvPr id="3" name="Content Placeholder 2"/>
          <p:cNvSpPr>
            <a:spLocks noGrp="1"/>
          </p:cNvSpPr>
          <p:nvPr>
            <p:ph idx="1"/>
          </p:nvPr>
        </p:nvSpPr>
        <p:spPr/>
        <p:txBody>
          <a:bodyPr>
            <a:normAutofit/>
          </a:bodyPr>
          <a:lstStyle/>
          <a:p>
            <a:pPr marL="0" indent="0">
              <a:buNone/>
            </a:pPr>
            <a:r>
              <a:rPr lang="en-GB" sz="2800" dirty="0" smtClean="0">
                <a:latin typeface="Arial Rounded MT Bold" pitchFamily="34" charset="0"/>
              </a:rPr>
              <a:t>Aim:</a:t>
            </a:r>
          </a:p>
          <a:p>
            <a:r>
              <a:rPr lang="en-GB" sz="2800" dirty="0" smtClean="0">
                <a:latin typeface="Arial Rounded MT Bold" pitchFamily="34" charset="0"/>
              </a:rPr>
              <a:t>Understand the short run theory of production.</a:t>
            </a:r>
          </a:p>
          <a:p>
            <a:pPr marL="0" indent="0">
              <a:buNone/>
            </a:pPr>
            <a:r>
              <a:rPr lang="en-GB" sz="2800" dirty="0" smtClean="0">
                <a:latin typeface="Arial Rounded MT Bold" pitchFamily="34" charset="0"/>
              </a:rPr>
              <a:t>Objectives:</a:t>
            </a:r>
          </a:p>
          <a:p>
            <a:r>
              <a:rPr lang="en-GB" sz="2800" dirty="0" smtClean="0">
                <a:latin typeface="Arial Rounded MT Bold" pitchFamily="34" charset="0"/>
              </a:rPr>
              <a:t>Define fixed, variable and total costs.</a:t>
            </a:r>
          </a:p>
          <a:p>
            <a:r>
              <a:rPr lang="en-GB" sz="2800" dirty="0" smtClean="0">
                <a:latin typeface="Arial Rounded MT Bold" pitchFamily="34" charset="0"/>
              </a:rPr>
              <a:t>Explain the difference between SR and LR.</a:t>
            </a:r>
          </a:p>
          <a:p>
            <a:r>
              <a:rPr lang="en-GB" sz="2800" dirty="0" smtClean="0">
                <a:latin typeface="Arial Rounded MT Bold" pitchFamily="34" charset="0"/>
              </a:rPr>
              <a:t>Analyse the effects of increasing production in the short run.</a:t>
            </a:r>
            <a:endParaRPr lang="en-GB" sz="2800" dirty="0">
              <a:latin typeface="Arial Rounded MT Bold" pitchFamily="34" charset="0"/>
            </a:endParaRPr>
          </a:p>
        </p:txBody>
      </p:sp>
    </p:spTree>
    <p:extLst>
      <p:ext uri="{BB962C8B-B14F-4D97-AF65-F5344CB8AC3E}">
        <p14:creationId xmlns:p14="http://schemas.microsoft.com/office/powerpoint/2010/main" val="265465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Starter</a:t>
            </a:r>
            <a:endParaRPr lang="en-GB" dirty="0">
              <a:latin typeface="Arial Rounded MT Bold" pitchFamily="34" charset="0"/>
            </a:endParaRPr>
          </a:p>
        </p:txBody>
      </p:sp>
      <p:sp>
        <p:nvSpPr>
          <p:cNvPr id="3" name="Content Placeholder 2"/>
          <p:cNvSpPr>
            <a:spLocks noGrp="1"/>
          </p:cNvSpPr>
          <p:nvPr>
            <p:ph idx="1"/>
          </p:nvPr>
        </p:nvSpPr>
        <p:spPr/>
        <p:txBody>
          <a:bodyPr>
            <a:normAutofit/>
          </a:bodyPr>
          <a:lstStyle/>
          <a:p>
            <a:pPr marL="0" indent="0">
              <a:buNone/>
            </a:pPr>
            <a:r>
              <a:rPr lang="en-GB" dirty="0" smtClean="0">
                <a:latin typeface="Arial Rounded MT Bold" pitchFamily="34" charset="0"/>
              </a:rPr>
              <a:t>Define:</a:t>
            </a:r>
          </a:p>
          <a:p>
            <a:pPr marL="0" indent="0">
              <a:buNone/>
            </a:pPr>
            <a:endParaRPr lang="en-GB" dirty="0" smtClean="0">
              <a:latin typeface="Arial Rounded MT Bold" pitchFamily="34" charset="0"/>
            </a:endParaRPr>
          </a:p>
          <a:p>
            <a:r>
              <a:rPr lang="en-GB" dirty="0" smtClean="0">
                <a:latin typeface="Arial Rounded MT Bold" pitchFamily="34" charset="0"/>
              </a:rPr>
              <a:t>Fixed Costs</a:t>
            </a:r>
          </a:p>
          <a:p>
            <a:r>
              <a:rPr lang="en-GB" dirty="0" smtClean="0">
                <a:latin typeface="Arial Rounded MT Bold" pitchFamily="34" charset="0"/>
              </a:rPr>
              <a:t>Variable Costs</a:t>
            </a:r>
          </a:p>
          <a:p>
            <a:r>
              <a:rPr lang="en-GB" dirty="0" smtClean="0">
                <a:latin typeface="Arial Rounded MT Bold" pitchFamily="34" charset="0"/>
              </a:rPr>
              <a:t>Total Costs</a:t>
            </a:r>
          </a:p>
          <a:p>
            <a:pPr marL="0" indent="0">
              <a:buNone/>
            </a:pPr>
            <a:endParaRPr lang="en-GB" sz="2800" dirty="0">
              <a:latin typeface="Arial Rounded MT Bold" pitchFamily="34" charset="0"/>
            </a:endParaRPr>
          </a:p>
        </p:txBody>
      </p:sp>
    </p:spTree>
    <p:extLst>
      <p:ext uri="{BB962C8B-B14F-4D97-AF65-F5344CB8AC3E}">
        <p14:creationId xmlns:p14="http://schemas.microsoft.com/office/powerpoint/2010/main" val="1504768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Costs</a:t>
            </a:r>
            <a:endParaRPr lang="en-GB" dirty="0">
              <a:latin typeface="Arial Rounded MT Bold" pitchFamily="34" charset="0"/>
            </a:endParaRPr>
          </a:p>
        </p:txBody>
      </p:sp>
      <p:sp>
        <p:nvSpPr>
          <p:cNvPr id="3" name="Content Placeholder 2"/>
          <p:cNvSpPr>
            <a:spLocks noGrp="1"/>
          </p:cNvSpPr>
          <p:nvPr>
            <p:ph idx="1"/>
          </p:nvPr>
        </p:nvSpPr>
        <p:spPr/>
        <p:txBody>
          <a:bodyPr>
            <a:normAutofit/>
          </a:bodyPr>
          <a:lstStyle/>
          <a:p>
            <a:pPr marL="0" indent="0">
              <a:buNone/>
            </a:pPr>
            <a:r>
              <a:rPr lang="en-GB" sz="2400" dirty="0" smtClean="0">
                <a:latin typeface="Arial Rounded MT Bold" pitchFamily="34" charset="0"/>
              </a:rPr>
              <a:t>Fixed Costs:</a:t>
            </a:r>
          </a:p>
          <a:p>
            <a:r>
              <a:rPr lang="en-GB" sz="2400" dirty="0" smtClean="0">
                <a:latin typeface="Arial Rounded MT Bold" pitchFamily="34" charset="0"/>
              </a:rPr>
              <a:t>Costs of production that do not change as output varies.</a:t>
            </a:r>
          </a:p>
          <a:p>
            <a:endParaRPr lang="en-GB" sz="2400" dirty="0" smtClean="0">
              <a:latin typeface="Arial Rounded MT Bold" pitchFamily="34" charset="0"/>
            </a:endParaRPr>
          </a:p>
          <a:p>
            <a:pPr marL="0" indent="0">
              <a:buNone/>
            </a:pPr>
            <a:r>
              <a:rPr lang="en-GB" sz="2400" dirty="0" smtClean="0">
                <a:latin typeface="Arial Rounded MT Bold" pitchFamily="34" charset="0"/>
              </a:rPr>
              <a:t>Variable Costs: </a:t>
            </a:r>
          </a:p>
          <a:p>
            <a:r>
              <a:rPr lang="en-GB" sz="2400" dirty="0" smtClean="0">
                <a:latin typeface="Arial Rounded MT Bold" pitchFamily="34" charset="0"/>
              </a:rPr>
              <a:t>Costs of production that vary with output.</a:t>
            </a:r>
          </a:p>
          <a:p>
            <a:endParaRPr lang="en-GB" sz="2400" dirty="0" smtClean="0">
              <a:latin typeface="Arial Rounded MT Bold" pitchFamily="34" charset="0"/>
            </a:endParaRPr>
          </a:p>
          <a:p>
            <a:pPr marL="0" indent="0">
              <a:buNone/>
            </a:pPr>
            <a:r>
              <a:rPr lang="en-GB" sz="2400" dirty="0" smtClean="0">
                <a:latin typeface="Arial Rounded MT Bold" pitchFamily="34" charset="0"/>
              </a:rPr>
              <a:t>Total Costs:</a:t>
            </a:r>
          </a:p>
          <a:p>
            <a:r>
              <a:rPr lang="en-GB" sz="2400" dirty="0" smtClean="0">
                <a:latin typeface="Arial Rounded MT Bold" pitchFamily="34" charset="0"/>
              </a:rPr>
              <a:t>Fixed costs + Variable costs</a:t>
            </a:r>
            <a:endParaRPr lang="en-GB" sz="2400" dirty="0">
              <a:latin typeface="Arial Rounded MT Bold" pitchFamily="34" charset="0"/>
            </a:endParaRPr>
          </a:p>
        </p:txBody>
      </p:sp>
    </p:spTree>
    <p:extLst>
      <p:ext uri="{BB962C8B-B14F-4D97-AF65-F5344CB8AC3E}">
        <p14:creationId xmlns:p14="http://schemas.microsoft.com/office/powerpoint/2010/main" val="1850851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Short Run &amp; Long Run </a:t>
            </a:r>
            <a:endParaRPr lang="en-GB" dirty="0">
              <a:latin typeface="Arial Rounded MT Bold" pitchFamily="34" charset="0"/>
            </a:endParaRPr>
          </a:p>
        </p:txBody>
      </p:sp>
      <p:sp>
        <p:nvSpPr>
          <p:cNvPr id="3" name="Content Placeholder 2"/>
          <p:cNvSpPr>
            <a:spLocks noGrp="1"/>
          </p:cNvSpPr>
          <p:nvPr>
            <p:ph idx="1"/>
          </p:nvPr>
        </p:nvSpPr>
        <p:spPr/>
        <p:txBody>
          <a:bodyPr/>
          <a:lstStyle/>
          <a:p>
            <a:pPr marL="0" indent="0">
              <a:buNone/>
            </a:pPr>
            <a:r>
              <a:rPr lang="en-GB" dirty="0" smtClean="0">
                <a:latin typeface="Arial Rounded MT Bold" pitchFamily="34" charset="0"/>
              </a:rPr>
              <a:t>SR:</a:t>
            </a:r>
          </a:p>
          <a:p>
            <a:r>
              <a:rPr lang="en-GB" dirty="0" smtClean="0">
                <a:latin typeface="Arial Rounded MT Bold" pitchFamily="34" charset="0"/>
              </a:rPr>
              <a:t>Period during which FC and scale of output remain fixed.</a:t>
            </a:r>
          </a:p>
          <a:p>
            <a:pPr marL="0" indent="0">
              <a:buNone/>
            </a:pPr>
            <a:r>
              <a:rPr lang="en-GB" dirty="0" smtClean="0">
                <a:latin typeface="Arial Rounded MT Bold" pitchFamily="34" charset="0"/>
              </a:rPr>
              <a:t>LR:</a:t>
            </a:r>
          </a:p>
          <a:p>
            <a:r>
              <a:rPr lang="en-GB" dirty="0" smtClean="0">
                <a:latin typeface="Arial Rounded MT Bold" pitchFamily="34" charset="0"/>
              </a:rPr>
              <a:t>Period of time during which all factors become variable and the scale of output varies.</a:t>
            </a:r>
            <a:endParaRPr lang="en-GB" dirty="0">
              <a:latin typeface="Arial Rounded MT Bold" pitchFamily="34" charset="0"/>
            </a:endParaRPr>
          </a:p>
        </p:txBody>
      </p:sp>
    </p:spTree>
    <p:extLst>
      <p:ext uri="{BB962C8B-B14F-4D97-AF65-F5344CB8AC3E}">
        <p14:creationId xmlns:p14="http://schemas.microsoft.com/office/powerpoint/2010/main" val="144518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digitalsalesdoctor.com/wp-content/uploads/2011/06/Factory-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192" y="4633204"/>
            <a:ext cx="2507779" cy="192124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latin typeface="Arial Rounded MT Bold" pitchFamily="34" charset="0"/>
              </a:rPr>
              <a:t>Marginal Product</a:t>
            </a:r>
            <a:endParaRPr lang="en-GB" dirty="0">
              <a:latin typeface="Arial Rounded MT Bold" pitchFamily="34" charset="0"/>
            </a:endParaRPr>
          </a:p>
        </p:txBody>
      </p:sp>
      <p:sp>
        <p:nvSpPr>
          <p:cNvPr id="3" name="Content Placeholder 2"/>
          <p:cNvSpPr>
            <a:spLocks noGrp="1"/>
          </p:cNvSpPr>
          <p:nvPr>
            <p:ph idx="1"/>
          </p:nvPr>
        </p:nvSpPr>
        <p:spPr/>
        <p:txBody>
          <a:bodyPr/>
          <a:lstStyle/>
          <a:p>
            <a:r>
              <a:rPr lang="en-GB" dirty="0" smtClean="0">
                <a:latin typeface="Arial Rounded MT Bold" pitchFamily="34" charset="0"/>
              </a:rPr>
              <a:t>When a factory wants to increase output.</a:t>
            </a:r>
          </a:p>
          <a:p>
            <a:r>
              <a:rPr lang="en-GB" dirty="0" smtClean="0">
                <a:latin typeface="Arial Rounded MT Bold" pitchFamily="34" charset="0"/>
              </a:rPr>
              <a:t>It must hire more labour to do so.</a:t>
            </a:r>
          </a:p>
          <a:p>
            <a:pPr marL="0" indent="0">
              <a:buNone/>
            </a:pPr>
            <a:endParaRPr lang="en-GB" dirty="0">
              <a:latin typeface="Arial Rounded MT Bold" pitchFamily="34" charset="0"/>
            </a:endParaRPr>
          </a:p>
          <a:p>
            <a:pPr marL="0" indent="0">
              <a:buNone/>
            </a:pPr>
            <a:r>
              <a:rPr lang="en-GB" dirty="0" smtClean="0">
                <a:latin typeface="Arial Rounded MT Bold" pitchFamily="34" charset="0"/>
              </a:rPr>
              <a:t>MP:</a:t>
            </a:r>
          </a:p>
          <a:p>
            <a:r>
              <a:rPr lang="en-GB" dirty="0" smtClean="0">
                <a:latin typeface="Arial Rounded MT Bold" pitchFamily="34" charset="0"/>
              </a:rPr>
              <a:t>The value of the output added by the extra worker.</a:t>
            </a:r>
            <a:endParaRPr lang="en-GB" dirty="0">
              <a:latin typeface="Arial Rounded MT Bold" pitchFamily="34" charset="0"/>
            </a:endParaRPr>
          </a:p>
        </p:txBody>
      </p:sp>
    </p:spTree>
    <p:extLst>
      <p:ext uri="{BB962C8B-B14F-4D97-AF65-F5344CB8AC3E}">
        <p14:creationId xmlns:p14="http://schemas.microsoft.com/office/powerpoint/2010/main" val="1967675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GB" dirty="0" smtClean="0">
                <a:latin typeface="Arial Rounded MT Bold" pitchFamily="34" charset="0"/>
              </a:rPr>
              <a:t>Theory of Production Worksheet </a:t>
            </a:r>
            <a:endParaRPr lang="en-GB" dirty="0">
              <a:latin typeface="Arial Rounded MT Bold"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GB" sz="2800" dirty="0"/>
              <a:t>Scenario:</a:t>
            </a:r>
            <a:endParaRPr lang="en-GB" sz="2400" dirty="0"/>
          </a:p>
          <a:p>
            <a:r>
              <a:rPr lang="en-GB" sz="2800" dirty="0"/>
              <a:t>A vintage car manufacturing business wishes to increase its output in the short run. We assume that at least one factor of production remains constant, for example the size of the factory. To increase their output the firm has decided to hire extra workers</a:t>
            </a:r>
            <a:r>
              <a:rPr lang="en-GB" sz="2800" dirty="0" smtClean="0"/>
              <a:t>.</a:t>
            </a:r>
          </a:p>
          <a:p>
            <a:endParaRPr lang="en-GB" sz="2400" dirty="0"/>
          </a:p>
          <a:p>
            <a:pPr lvl="0"/>
            <a:r>
              <a:rPr lang="en-GB" sz="2800" dirty="0"/>
              <a:t>Complete the table using the following formulas:</a:t>
            </a:r>
            <a:endParaRPr lang="en-GB" sz="2400" dirty="0"/>
          </a:p>
          <a:p>
            <a:pPr lvl="1"/>
            <a:r>
              <a:rPr lang="en-GB" sz="2400" dirty="0"/>
              <a:t>Average Product = Total Product / No of Workers 			</a:t>
            </a:r>
            <a:endParaRPr lang="en-GB" sz="2100" dirty="0"/>
          </a:p>
          <a:p>
            <a:pPr lvl="1"/>
            <a:r>
              <a:rPr lang="en-GB" sz="2400" dirty="0"/>
              <a:t>Marginal Product = Difference between the total product values for each additional worker.</a:t>
            </a:r>
            <a:endParaRPr lang="en-GB" sz="2100" dirty="0"/>
          </a:p>
          <a:p>
            <a:pPr marL="0" indent="0">
              <a:buNone/>
            </a:pPr>
            <a:endParaRPr lang="en-GB" dirty="0">
              <a:latin typeface="Arial Rounded MT Bold" pitchFamily="34" charset="0"/>
            </a:endParaRPr>
          </a:p>
        </p:txBody>
      </p:sp>
    </p:spTree>
    <p:extLst>
      <p:ext uri="{BB962C8B-B14F-4D97-AF65-F5344CB8AC3E}">
        <p14:creationId xmlns:p14="http://schemas.microsoft.com/office/powerpoint/2010/main" val="3606683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endParaRPr lang="en-GB" dirty="0">
              <a:latin typeface="Arial Rounded MT Bold" pitchFamily="34" charset="0"/>
            </a:endParaRPr>
          </a:p>
        </p:txBody>
      </p:sp>
      <p:sp>
        <p:nvSpPr>
          <p:cNvPr id="3" name="Content Placeholder 2"/>
          <p:cNvSpPr>
            <a:spLocks noGrp="1"/>
          </p:cNvSpPr>
          <p:nvPr>
            <p:ph idx="1"/>
          </p:nvPr>
        </p:nvSpPr>
        <p:spPr>
          <a:xfrm>
            <a:off x="457200" y="2780928"/>
            <a:ext cx="8229600" cy="3345235"/>
          </a:xfrm>
        </p:spPr>
        <p:txBody>
          <a:bodyPr>
            <a:normAutofit/>
          </a:bodyPr>
          <a:lstStyle/>
          <a:p>
            <a:pPr lvl="0"/>
            <a:r>
              <a:rPr lang="en-GB" dirty="0"/>
              <a:t>Now you have calculated the table above, plot on a graph the figures from the No. of Workers Column (X Axis) and the Marginal Product (Y Axis</a:t>
            </a:r>
            <a:r>
              <a:rPr lang="en-GB"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270979737"/>
              </p:ext>
            </p:extLst>
          </p:nvPr>
        </p:nvGraphicFramePr>
        <p:xfrm>
          <a:off x="457200" y="260648"/>
          <a:ext cx="8229600" cy="2523744"/>
        </p:xfrm>
        <a:graphic>
          <a:graphicData uri="http://schemas.openxmlformats.org/drawingml/2006/table">
            <a:tbl>
              <a:tblPr firstRow="1" firstCol="1" bandRow="1">
                <a:tableStyleId>{5C22544A-7EE6-4342-B048-85BDC9FD1C3A}</a:tableStyleId>
              </a:tblPr>
              <a:tblGrid>
                <a:gridCol w="2011068"/>
                <a:gridCol w="1773141"/>
                <a:gridCol w="2196395"/>
                <a:gridCol w="2248996"/>
              </a:tblGrid>
              <a:tr h="279031">
                <a:tc>
                  <a:txBody>
                    <a:bodyPr/>
                    <a:lstStyle/>
                    <a:p>
                      <a:pPr algn="ctr">
                        <a:lnSpc>
                          <a:spcPct val="115000"/>
                        </a:lnSpc>
                        <a:spcAft>
                          <a:spcPts val="0"/>
                        </a:spcAft>
                      </a:pPr>
                      <a:r>
                        <a:rPr lang="en-GB" sz="1800">
                          <a:effectLst/>
                        </a:rPr>
                        <a:t>No. of Workers</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Total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Average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Marginal Product</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1</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2</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16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4</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28</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45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60</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 </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endParaRPr lang="en-GB" sz="1800" dirty="0">
                        <a:effectLst/>
                        <a:latin typeface="Calibri"/>
                        <a:ea typeface="Calibri"/>
                        <a:cs typeface="Times New Roman"/>
                      </a:endParaRPr>
                    </a:p>
                  </a:txBody>
                  <a:tcPr marL="66057" marR="66057" marT="0" marB="0"/>
                </a:tc>
              </a:tr>
            </a:tbl>
          </a:graphicData>
        </a:graphic>
      </p:graphicFrame>
    </p:spTree>
    <p:extLst>
      <p:ext uri="{BB962C8B-B14F-4D97-AF65-F5344CB8AC3E}">
        <p14:creationId xmlns:p14="http://schemas.microsoft.com/office/powerpoint/2010/main" val="2092320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16632"/>
            <a:ext cx="8784976" cy="6552728"/>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endParaRPr lang="en-GB" dirty="0">
              <a:latin typeface="Arial Rounded MT Bold" pitchFamily="34" charset="0"/>
            </a:endParaRPr>
          </a:p>
        </p:txBody>
      </p:sp>
      <p:sp>
        <p:nvSpPr>
          <p:cNvPr id="3" name="Content Placeholder 2"/>
          <p:cNvSpPr>
            <a:spLocks noGrp="1"/>
          </p:cNvSpPr>
          <p:nvPr>
            <p:ph idx="1"/>
          </p:nvPr>
        </p:nvSpPr>
        <p:spPr>
          <a:xfrm>
            <a:off x="457200" y="2924944"/>
            <a:ext cx="8229600" cy="3201219"/>
          </a:xfrm>
        </p:spPr>
        <p:txBody>
          <a:bodyPr>
            <a:normAutofit/>
          </a:bodyPr>
          <a:lstStyle/>
          <a:p>
            <a:pPr lvl="0"/>
            <a:r>
              <a:rPr lang="en-GB" dirty="0"/>
              <a:t>Now you have calculated the table above, plot on a graph the figures from the No. of Workers Column (X Axis) and the Marginal Product (Y Axis</a:t>
            </a:r>
            <a:r>
              <a:rPr lang="en-GB" dirty="0" smtClean="0"/>
              <a:t>)</a:t>
            </a:r>
          </a:p>
          <a:p>
            <a:pPr lvl="0"/>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3215124281"/>
              </p:ext>
            </p:extLst>
          </p:nvPr>
        </p:nvGraphicFramePr>
        <p:xfrm>
          <a:off x="457200" y="260648"/>
          <a:ext cx="8229600" cy="2523744"/>
        </p:xfrm>
        <a:graphic>
          <a:graphicData uri="http://schemas.openxmlformats.org/drawingml/2006/table">
            <a:tbl>
              <a:tblPr firstRow="1" firstCol="1" bandRow="1">
                <a:tableStyleId>{5C22544A-7EE6-4342-B048-85BDC9FD1C3A}</a:tableStyleId>
              </a:tblPr>
              <a:tblGrid>
                <a:gridCol w="2011068"/>
                <a:gridCol w="1773141"/>
                <a:gridCol w="2196395"/>
                <a:gridCol w="2248996"/>
              </a:tblGrid>
              <a:tr h="279031">
                <a:tc>
                  <a:txBody>
                    <a:bodyPr/>
                    <a:lstStyle/>
                    <a:p>
                      <a:pPr algn="ctr">
                        <a:lnSpc>
                          <a:spcPct val="115000"/>
                        </a:lnSpc>
                        <a:spcAft>
                          <a:spcPts val="0"/>
                        </a:spcAft>
                      </a:pPr>
                      <a:r>
                        <a:rPr lang="en-GB" sz="1800" dirty="0">
                          <a:effectLst/>
                        </a:rPr>
                        <a:t>No. of Workers</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Total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Average Product</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Marginal Product</a:t>
                      </a:r>
                      <a:endParaRPr lang="en-GB" sz="180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1</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smtClean="0">
                          <a:effectLst/>
                        </a:rPr>
                        <a:t>3</a:t>
                      </a:r>
                      <a:r>
                        <a:rPr lang="en-GB" sz="1800" dirty="0">
                          <a:effectLst/>
                        </a:rPr>
                        <a:t> </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2</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3.5</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4</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16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5.3</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4</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28</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7</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12</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45</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17</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6</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60</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10</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15</a:t>
                      </a:r>
                      <a:endParaRPr lang="en-GB" sz="1800" dirty="0">
                        <a:effectLst/>
                        <a:latin typeface="Calibri"/>
                        <a:ea typeface="Calibri"/>
                        <a:cs typeface="Times New Roman"/>
                      </a:endParaRPr>
                    </a:p>
                  </a:txBody>
                  <a:tcPr marL="66057" marR="66057" marT="0" marB="0"/>
                </a:tc>
              </a:tr>
              <a:tr h="279031">
                <a:tc>
                  <a:txBody>
                    <a:bodyPr/>
                    <a:lstStyle/>
                    <a:p>
                      <a:pPr algn="ctr">
                        <a:lnSpc>
                          <a:spcPct val="115000"/>
                        </a:lnSpc>
                        <a:spcAft>
                          <a:spcPts val="0"/>
                        </a:spcAft>
                      </a:pPr>
                      <a:r>
                        <a:rPr lang="en-GB" sz="1800">
                          <a:effectLst/>
                        </a:rPr>
                        <a:t>7</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a:effectLst/>
                        </a:rPr>
                        <a:t>63</a:t>
                      </a:r>
                      <a:endParaRPr lang="en-GB" sz="180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9</a:t>
                      </a:r>
                      <a:endParaRPr lang="en-GB" sz="1800" dirty="0">
                        <a:effectLst/>
                        <a:latin typeface="Calibri"/>
                        <a:ea typeface="Calibri"/>
                        <a:cs typeface="Times New Roman"/>
                      </a:endParaRPr>
                    </a:p>
                  </a:txBody>
                  <a:tcPr marL="66057" marR="66057" marT="0" marB="0"/>
                </a:tc>
                <a:tc>
                  <a:txBody>
                    <a:bodyPr/>
                    <a:lstStyle/>
                    <a:p>
                      <a:pPr algn="ctr">
                        <a:lnSpc>
                          <a:spcPct val="115000"/>
                        </a:lnSpc>
                        <a:spcAft>
                          <a:spcPts val="0"/>
                        </a:spcAft>
                      </a:pPr>
                      <a:r>
                        <a:rPr lang="en-GB" sz="1800" dirty="0">
                          <a:effectLst/>
                        </a:rPr>
                        <a:t> </a:t>
                      </a:r>
                      <a:r>
                        <a:rPr lang="en-GB" sz="1800" dirty="0" smtClean="0">
                          <a:effectLst/>
                        </a:rPr>
                        <a:t>3</a:t>
                      </a:r>
                      <a:endParaRPr lang="en-GB" sz="1800" dirty="0">
                        <a:effectLst/>
                        <a:latin typeface="Calibri"/>
                        <a:ea typeface="Calibri"/>
                        <a:cs typeface="Times New Roman"/>
                      </a:endParaRPr>
                    </a:p>
                  </a:txBody>
                  <a:tcPr marL="66057" marR="66057" marT="0" marB="0"/>
                </a:tc>
              </a:tr>
            </a:tbl>
          </a:graphicData>
        </a:graphic>
      </p:graphicFrame>
      <p:pic>
        <p:nvPicPr>
          <p:cNvPr id="6" name="il_fi" descr="http://static.ajb007.co.uk/assets/media/2005/11/astonmartindb5-frontside.jpg"/>
          <p:cNvPicPr/>
          <p:nvPr/>
        </p:nvPicPr>
        <p:blipFill>
          <a:blip r:embed="rId2">
            <a:extLst>
              <a:ext uri="{28A0092B-C50C-407E-A947-70E740481C1C}">
                <a14:useLocalDpi xmlns:a14="http://schemas.microsoft.com/office/drawing/2010/main" val="0"/>
              </a:ext>
            </a:extLst>
          </a:blip>
          <a:srcRect/>
          <a:stretch>
            <a:fillRect/>
          </a:stretch>
        </p:blipFill>
        <p:spPr bwMode="auto">
          <a:xfrm>
            <a:off x="5148064" y="4653136"/>
            <a:ext cx="3438252" cy="1817360"/>
          </a:xfrm>
          <a:prstGeom prst="rect">
            <a:avLst/>
          </a:prstGeom>
          <a:noFill/>
          <a:ln>
            <a:noFill/>
          </a:ln>
        </p:spPr>
      </p:pic>
    </p:spTree>
    <p:extLst>
      <p:ext uri="{BB962C8B-B14F-4D97-AF65-F5344CB8AC3E}">
        <p14:creationId xmlns:p14="http://schemas.microsoft.com/office/powerpoint/2010/main" val="4061651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536</Words>
  <Application>Microsoft Office PowerPoint</Application>
  <PresentationFormat>On-screen Show (4:3)</PresentationFormat>
  <Paragraphs>192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Theory of Production</vt:lpstr>
      <vt:lpstr>Aims and Objectives</vt:lpstr>
      <vt:lpstr>Starter</vt:lpstr>
      <vt:lpstr>Costs</vt:lpstr>
      <vt:lpstr>Short Run &amp; Long Run </vt:lpstr>
      <vt:lpstr>Marginal Product</vt:lpstr>
      <vt:lpstr>Theory of Production Worksheet </vt:lpstr>
      <vt:lpstr>PowerPoint Presentation</vt:lpstr>
      <vt:lpstr>PowerPoint Presentation</vt:lpstr>
      <vt:lpstr>PowerPoint Presentation</vt:lpstr>
      <vt:lpstr>Increasing Marginal Returns</vt:lpstr>
      <vt:lpstr>PowerPoint Presentation</vt:lpstr>
      <vt:lpstr>Law of Diminishing Marginal Returns</vt:lpstr>
      <vt:lpstr>PowerPoint Presentation</vt:lpstr>
      <vt:lpstr>Diminishing Marginal Returns</vt:lpstr>
      <vt:lpstr>Diminishing Marginal Returns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Production</dc:title>
  <dc:creator>Martin</dc:creator>
  <cp:lastModifiedBy>M Young</cp:lastModifiedBy>
  <cp:revision>7</cp:revision>
  <dcterms:created xsi:type="dcterms:W3CDTF">2012-06-09T09:33:45Z</dcterms:created>
  <dcterms:modified xsi:type="dcterms:W3CDTF">2012-06-11T11:47:40Z</dcterms:modified>
</cp:coreProperties>
</file>