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84"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7F5"/>
    <a:srgbClr val="50B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D1BFB-BE53-4367-B436-C77C79625964}" type="doc">
      <dgm:prSet loTypeId="urn:microsoft.com/office/officeart/2005/8/layout/cycle1" loCatId="cycle" qsTypeId="urn:microsoft.com/office/officeart/2005/8/quickstyle/3d7" qsCatId="3D" csTypeId="urn:microsoft.com/office/officeart/2005/8/colors/accent1_2" csCatId="accent1" phldr="1"/>
      <dgm:spPr/>
      <dgm:t>
        <a:bodyPr/>
        <a:lstStyle/>
        <a:p>
          <a:endParaRPr lang="en-GB"/>
        </a:p>
      </dgm:t>
    </dgm:pt>
    <dgm:pt modelId="{F6895D3E-A8A5-42AE-934D-103660B3055E}">
      <dgm:prSet phldrT="[Text]"/>
      <dgm:spPr/>
      <dgm:t>
        <a:bodyPr/>
        <a:lstStyle/>
        <a:p>
          <a:r>
            <a:rPr lang="en-GB" dirty="0" smtClean="0"/>
            <a:t>Higher wages</a:t>
          </a:r>
          <a:endParaRPr lang="en-GB" dirty="0"/>
        </a:p>
      </dgm:t>
    </dgm:pt>
    <dgm:pt modelId="{371EE535-BE60-48D7-A5BE-576EBD44D274}" type="parTrans" cxnId="{3194DA52-0096-4155-BAA5-22E3F7B5D029}">
      <dgm:prSet/>
      <dgm:spPr/>
      <dgm:t>
        <a:bodyPr/>
        <a:lstStyle/>
        <a:p>
          <a:endParaRPr lang="en-GB"/>
        </a:p>
      </dgm:t>
    </dgm:pt>
    <dgm:pt modelId="{D9F9D817-313F-4517-A172-1781EF02865E}" type="sibTrans" cxnId="{3194DA52-0096-4155-BAA5-22E3F7B5D029}">
      <dgm:prSet/>
      <dgm:spPr/>
      <dgm:t>
        <a:bodyPr/>
        <a:lstStyle/>
        <a:p>
          <a:endParaRPr lang="en-GB"/>
        </a:p>
      </dgm:t>
    </dgm:pt>
    <dgm:pt modelId="{ACDA0BBB-50A6-4020-B706-2B191A379810}">
      <dgm:prSet phldrT="[Text]"/>
      <dgm:spPr/>
      <dgm:t>
        <a:bodyPr/>
        <a:lstStyle/>
        <a:p>
          <a:r>
            <a:rPr lang="en-GB" dirty="0" smtClean="0"/>
            <a:t>Higher prices</a:t>
          </a:r>
          <a:endParaRPr lang="en-GB" dirty="0"/>
        </a:p>
      </dgm:t>
    </dgm:pt>
    <dgm:pt modelId="{1006023A-36ED-4556-88CC-E6367935F753}" type="parTrans" cxnId="{D1973313-84F7-49F0-84E1-76E20CF49306}">
      <dgm:prSet/>
      <dgm:spPr/>
      <dgm:t>
        <a:bodyPr/>
        <a:lstStyle/>
        <a:p>
          <a:endParaRPr lang="en-GB"/>
        </a:p>
      </dgm:t>
    </dgm:pt>
    <dgm:pt modelId="{0A8B8534-2496-4108-B619-313CE928DDE6}" type="sibTrans" cxnId="{D1973313-84F7-49F0-84E1-76E20CF49306}">
      <dgm:prSet/>
      <dgm:spPr/>
      <dgm:t>
        <a:bodyPr/>
        <a:lstStyle/>
        <a:p>
          <a:endParaRPr lang="en-GB"/>
        </a:p>
      </dgm:t>
    </dgm:pt>
    <dgm:pt modelId="{74E02920-CFF2-4716-96CE-CA81AA7BEC91}" type="pres">
      <dgm:prSet presAssocID="{F8DD1BFB-BE53-4367-B436-C77C79625964}" presName="cycle" presStyleCnt="0">
        <dgm:presLayoutVars>
          <dgm:dir/>
          <dgm:resizeHandles val="exact"/>
        </dgm:presLayoutVars>
      </dgm:prSet>
      <dgm:spPr/>
      <dgm:t>
        <a:bodyPr/>
        <a:lstStyle/>
        <a:p>
          <a:endParaRPr lang="en-GB"/>
        </a:p>
      </dgm:t>
    </dgm:pt>
    <dgm:pt modelId="{10535D6D-D07C-485A-856E-F3BC96889F9D}" type="pres">
      <dgm:prSet presAssocID="{F6895D3E-A8A5-42AE-934D-103660B3055E}" presName="dummy" presStyleCnt="0"/>
      <dgm:spPr/>
      <dgm:t>
        <a:bodyPr/>
        <a:lstStyle/>
        <a:p>
          <a:endParaRPr lang="en-GB"/>
        </a:p>
      </dgm:t>
    </dgm:pt>
    <dgm:pt modelId="{44BCE797-20E1-499A-84E3-65BE2697C7AB}" type="pres">
      <dgm:prSet presAssocID="{F6895D3E-A8A5-42AE-934D-103660B3055E}" presName="node" presStyleLbl="revTx" presStyleIdx="0" presStyleCnt="2">
        <dgm:presLayoutVars>
          <dgm:bulletEnabled val="1"/>
        </dgm:presLayoutVars>
      </dgm:prSet>
      <dgm:spPr/>
      <dgm:t>
        <a:bodyPr/>
        <a:lstStyle/>
        <a:p>
          <a:endParaRPr lang="en-GB"/>
        </a:p>
      </dgm:t>
    </dgm:pt>
    <dgm:pt modelId="{DEEA0728-CD8D-4514-AF7A-2287E4C62BD8}" type="pres">
      <dgm:prSet presAssocID="{D9F9D817-313F-4517-A172-1781EF02865E}" presName="sibTrans" presStyleLbl="node1" presStyleIdx="0" presStyleCnt="2"/>
      <dgm:spPr/>
      <dgm:t>
        <a:bodyPr/>
        <a:lstStyle/>
        <a:p>
          <a:endParaRPr lang="en-GB"/>
        </a:p>
      </dgm:t>
    </dgm:pt>
    <dgm:pt modelId="{FBF47AEF-B51C-465B-B43E-5DCC9DCAD1D3}" type="pres">
      <dgm:prSet presAssocID="{ACDA0BBB-50A6-4020-B706-2B191A379810}" presName="dummy" presStyleCnt="0"/>
      <dgm:spPr/>
      <dgm:t>
        <a:bodyPr/>
        <a:lstStyle/>
        <a:p>
          <a:endParaRPr lang="en-GB"/>
        </a:p>
      </dgm:t>
    </dgm:pt>
    <dgm:pt modelId="{4AFD430A-9241-428A-BC11-18B4E503FA1C}" type="pres">
      <dgm:prSet presAssocID="{ACDA0BBB-50A6-4020-B706-2B191A379810}" presName="node" presStyleLbl="revTx" presStyleIdx="1" presStyleCnt="2">
        <dgm:presLayoutVars>
          <dgm:bulletEnabled val="1"/>
        </dgm:presLayoutVars>
      </dgm:prSet>
      <dgm:spPr/>
      <dgm:t>
        <a:bodyPr/>
        <a:lstStyle/>
        <a:p>
          <a:endParaRPr lang="en-GB"/>
        </a:p>
      </dgm:t>
    </dgm:pt>
    <dgm:pt modelId="{7946F84A-DDE5-4526-89C0-8F618A1D1AE0}" type="pres">
      <dgm:prSet presAssocID="{0A8B8534-2496-4108-B619-313CE928DDE6}" presName="sibTrans" presStyleLbl="node1" presStyleIdx="1" presStyleCnt="2" custLinFactNeighborX="894" custLinFactNeighborY="25"/>
      <dgm:spPr/>
      <dgm:t>
        <a:bodyPr/>
        <a:lstStyle/>
        <a:p>
          <a:endParaRPr lang="en-GB"/>
        </a:p>
      </dgm:t>
    </dgm:pt>
  </dgm:ptLst>
  <dgm:cxnLst>
    <dgm:cxn modelId="{D1973313-84F7-49F0-84E1-76E20CF49306}" srcId="{F8DD1BFB-BE53-4367-B436-C77C79625964}" destId="{ACDA0BBB-50A6-4020-B706-2B191A379810}" srcOrd="1" destOrd="0" parTransId="{1006023A-36ED-4556-88CC-E6367935F753}" sibTransId="{0A8B8534-2496-4108-B619-313CE928DDE6}"/>
    <dgm:cxn modelId="{84A33B94-DCD8-4095-8488-DD8E336380E7}" type="presOf" srcId="{F6895D3E-A8A5-42AE-934D-103660B3055E}" destId="{44BCE797-20E1-499A-84E3-65BE2697C7AB}" srcOrd="0" destOrd="0" presId="urn:microsoft.com/office/officeart/2005/8/layout/cycle1"/>
    <dgm:cxn modelId="{7E3EF8E8-A0EC-4CB8-A28C-E9A6546D45CA}" type="presOf" srcId="{F8DD1BFB-BE53-4367-B436-C77C79625964}" destId="{74E02920-CFF2-4716-96CE-CA81AA7BEC91}" srcOrd="0" destOrd="0" presId="urn:microsoft.com/office/officeart/2005/8/layout/cycle1"/>
    <dgm:cxn modelId="{3194DA52-0096-4155-BAA5-22E3F7B5D029}" srcId="{F8DD1BFB-BE53-4367-B436-C77C79625964}" destId="{F6895D3E-A8A5-42AE-934D-103660B3055E}" srcOrd="0" destOrd="0" parTransId="{371EE535-BE60-48D7-A5BE-576EBD44D274}" sibTransId="{D9F9D817-313F-4517-A172-1781EF02865E}"/>
    <dgm:cxn modelId="{B9EBEDF4-A6B1-4927-8B29-580A3AE93BE4}" type="presOf" srcId="{0A8B8534-2496-4108-B619-313CE928DDE6}" destId="{7946F84A-DDE5-4526-89C0-8F618A1D1AE0}" srcOrd="0" destOrd="0" presId="urn:microsoft.com/office/officeart/2005/8/layout/cycle1"/>
    <dgm:cxn modelId="{9765D975-DB9F-4E68-9F9B-55EBEA7B0F92}" type="presOf" srcId="{D9F9D817-313F-4517-A172-1781EF02865E}" destId="{DEEA0728-CD8D-4514-AF7A-2287E4C62BD8}" srcOrd="0" destOrd="0" presId="urn:microsoft.com/office/officeart/2005/8/layout/cycle1"/>
    <dgm:cxn modelId="{6E795169-C29E-4990-B751-4EA1E9970EC3}" type="presOf" srcId="{ACDA0BBB-50A6-4020-B706-2B191A379810}" destId="{4AFD430A-9241-428A-BC11-18B4E503FA1C}" srcOrd="0" destOrd="0" presId="urn:microsoft.com/office/officeart/2005/8/layout/cycle1"/>
    <dgm:cxn modelId="{2E44C03F-F382-4914-BDAA-1352F4F23BCB}" type="presParOf" srcId="{74E02920-CFF2-4716-96CE-CA81AA7BEC91}" destId="{10535D6D-D07C-485A-856E-F3BC96889F9D}" srcOrd="0" destOrd="0" presId="urn:microsoft.com/office/officeart/2005/8/layout/cycle1"/>
    <dgm:cxn modelId="{64A48786-F348-442F-BD24-700053501B8C}" type="presParOf" srcId="{74E02920-CFF2-4716-96CE-CA81AA7BEC91}" destId="{44BCE797-20E1-499A-84E3-65BE2697C7AB}" srcOrd="1" destOrd="0" presId="urn:microsoft.com/office/officeart/2005/8/layout/cycle1"/>
    <dgm:cxn modelId="{64A7A150-6E0B-4A48-9457-A76B96AB3A31}" type="presParOf" srcId="{74E02920-CFF2-4716-96CE-CA81AA7BEC91}" destId="{DEEA0728-CD8D-4514-AF7A-2287E4C62BD8}" srcOrd="2" destOrd="0" presId="urn:microsoft.com/office/officeart/2005/8/layout/cycle1"/>
    <dgm:cxn modelId="{8591CCF6-E3AE-4164-8995-A1AAC7B83EC8}" type="presParOf" srcId="{74E02920-CFF2-4716-96CE-CA81AA7BEC91}" destId="{FBF47AEF-B51C-465B-B43E-5DCC9DCAD1D3}" srcOrd="3" destOrd="0" presId="urn:microsoft.com/office/officeart/2005/8/layout/cycle1"/>
    <dgm:cxn modelId="{D084CCA1-5B81-4CB7-AD6E-95EF4BF787DF}" type="presParOf" srcId="{74E02920-CFF2-4716-96CE-CA81AA7BEC91}" destId="{4AFD430A-9241-428A-BC11-18B4E503FA1C}" srcOrd="4" destOrd="0" presId="urn:microsoft.com/office/officeart/2005/8/layout/cycle1"/>
    <dgm:cxn modelId="{9901360E-C4AC-4C4C-9290-EF9BFD0C43CC}" type="presParOf" srcId="{74E02920-CFF2-4716-96CE-CA81AA7BEC91}" destId="{7946F84A-DDE5-4526-89C0-8F618A1D1AE0}"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CE797-20E1-499A-84E3-65BE2697C7AB}">
      <dsp:nvSpPr>
        <dsp:cNvPr id="0" name=""/>
        <dsp:cNvSpPr/>
      </dsp:nvSpPr>
      <dsp:spPr>
        <a:xfrm>
          <a:off x="3605330" y="947177"/>
          <a:ext cx="1793829" cy="179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kern="1200" dirty="0" smtClean="0"/>
            <a:t>Higher wages</a:t>
          </a:r>
          <a:endParaRPr lang="en-GB" sz="4000" kern="1200" dirty="0"/>
        </a:p>
      </dsp:txBody>
      <dsp:txXfrm>
        <a:off x="3605330" y="947177"/>
        <a:ext cx="1793829" cy="1793829"/>
      </dsp:txXfrm>
    </dsp:sp>
    <dsp:sp modelId="{DEEA0728-CD8D-4514-AF7A-2287E4C62BD8}">
      <dsp:nvSpPr>
        <dsp:cNvPr id="0" name=""/>
        <dsp:cNvSpPr/>
      </dsp:nvSpPr>
      <dsp:spPr>
        <a:xfrm>
          <a:off x="1191143" y="-932"/>
          <a:ext cx="3690048" cy="3690048"/>
        </a:xfrm>
        <a:prstGeom prst="circularArrow">
          <a:avLst>
            <a:gd name="adj1" fmla="val 9479"/>
            <a:gd name="adj2" fmla="val 684651"/>
            <a:gd name="adj3" fmla="val 7852256"/>
            <a:gd name="adj4" fmla="val 2263093"/>
            <a:gd name="adj5" fmla="val 11059"/>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AFD430A-9241-428A-BC11-18B4E503FA1C}">
      <dsp:nvSpPr>
        <dsp:cNvPr id="0" name=""/>
        <dsp:cNvSpPr/>
      </dsp:nvSpPr>
      <dsp:spPr>
        <a:xfrm>
          <a:off x="673175" y="947177"/>
          <a:ext cx="1793829" cy="179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GB" sz="4000" kern="1200" dirty="0" smtClean="0"/>
            <a:t>Higher prices</a:t>
          </a:r>
          <a:endParaRPr lang="en-GB" sz="4000" kern="1200" dirty="0"/>
        </a:p>
      </dsp:txBody>
      <dsp:txXfrm>
        <a:off x="673175" y="947177"/>
        <a:ext cx="1793829" cy="1793829"/>
      </dsp:txXfrm>
    </dsp:sp>
    <dsp:sp modelId="{7946F84A-DDE5-4526-89C0-8F618A1D1AE0}">
      <dsp:nvSpPr>
        <dsp:cNvPr id="0" name=""/>
        <dsp:cNvSpPr/>
      </dsp:nvSpPr>
      <dsp:spPr>
        <a:xfrm>
          <a:off x="1224132" y="-9"/>
          <a:ext cx="3690048" cy="3690048"/>
        </a:xfrm>
        <a:prstGeom prst="circularArrow">
          <a:avLst>
            <a:gd name="adj1" fmla="val 9479"/>
            <a:gd name="adj2" fmla="val 684651"/>
            <a:gd name="adj3" fmla="val 18652256"/>
            <a:gd name="adj4" fmla="val 13063093"/>
            <a:gd name="adj5" fmla="val 11059"/>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74722-4057-4283-94E5-0EBC23FFA6C2}" type="datetimeFigureOut">
              <a:rPr lang="en-GB" smtClean="0"/>
              <a:pPr/>
              <a:t>07/02/2012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528D2-E46F-4B7B-A868-A725018DEF1B}" type="slidenum">
              <a:rPr lang="en-GB" smtClean="0"/>
              <a:pPr/>
              <a:t>‹#›</a:t>
            </a:fld>
            <a:endParaRPr lang="en-GB"/>
          </a:p>
        </p:txBody>
      </p:sp>
    </p:spTree>
    <p:extLst>
      <p:ext uri="{BB962C8B-B14F-4D97-AF65-F5344CB8AC3E}">
        <p14:creationId xmlns:p14="http://schemas.microsoft.com/office/powerpoint/2010/main" val="207427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0BE1A4-D22B-4A46-99E5-7A42EEF54936}"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085184"/>
            <a:ext cx="8528754" cy="792088"/>
          </a:xfrm>
        </p:spPr>
        <p:txBody>
          <a:bodyPr>
            <a:normAutofit/>
          </a:bodyPr>
          <a:lstStyle>
            <a:lvl1pPr algn="l">
              <a:defRPr sz="2400">
                <a:solidFill>
                  <a:schemeClr val="bg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51520" y="6021288"/>
            <a:ext cx="8568952" cy="504056"/>
          </a:xfrm>
        </p:spPr>
        <p:txBody>
          <a:bodyPr>
            <a:normAutofit/>
          </a:bodyPr>
          <a:lstStyle>
            <a:lvl1pPr marL="0" indent="0" algn="l">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50905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716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682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589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822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231230"/>
            <a:ext cx="850728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9512"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2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231230"/>
            <a:ext cx="850728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79512"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9512" y="21748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860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8355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06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74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755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31230"/>
            <a:ext cx="850728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179512" y="1556792"/>
            <a:ext cx="8507288" cy="48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83851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2000" kern="1200">
          <a:solidFill>
            <a:schemeClr val="accent1"/>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1800" kern="1200">
          <a:solidFill>
            <a:schemeClr val="accent1"/>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600" kern="1200">
          <a:solidFill>
            <a:schemeClr val="accent1"/>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400" kern="1200">
          <a:solidFill>
            <a:schemeClr val="accent1"/>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bc.co.uk/news/business-1411582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news/business1133105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bc.co.uk/news/business-1660427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bbc.co.uk/news/business-1672599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b="1" dirty="0" smtClean="0"/>
              <a:t>The Relationship Between Businesses and the Economic Environment</a:t>
            </a:r>
            <a:endParaRPr lang="en-GB" b="1" dirty="0"/>
          </a:p>
        </p:txBody>
      </p:sp>
      <p:sp>
        <p:nvSpPr>
          <p:cNvPr id="3" name="Subtitle 2"/>
          <p:cNvSpPr>
            <a:spLocks noGrp="1"/>
          </p:cNvSpPr>
          <p:nvPr>
            <p:ph type="subTitle" idx="1"/>
          </p:nvPr>
        </p:nvSpPr>
        <p:spPr/>
        <p:txBody>
          <a:bodyPr/>
          <a:lstStyle/>
          <a:p>
            <a:r>
              <a:rPr lang="en-GB" dirty="0" smtClean="0"/>
              <a:t>A2 Business Studies</a:t>
            </a:r>
            <a:endParaRPr lang="en-GB" dirty="0"/>
          </a:p>
        </p:txBody>
      </p:sp>
    </p:spTree>
    <p:extLst>
      <p:ext uri="{BB962C8B-B14F-4D97-AF65-F5344CB8AC3E}">
        <p14:creationId xmlns:p14="http://schemas.microsoft.com/office/powerpoint/2010/main" val="96106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2" descr="http://www.economic-growth.info/images/economic%20growth%20trans%20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698" y="1987335"/>
            <a:ext cx="5199469" cy="252452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0" y="188640"/>
            <a:ext cx="2376264" cy="1368152"/>
          </a:xfrm>
          <a:prstGeom prst="roundRect">
            <a:avLst/>
          </a:prstGeom>
          <a:solidFill>
            <a:srgbClr val="2307F5"/>
          </a:solidFill>
          <a:ln>
            <a:solidFill>
              <a:srgbClr val="2307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Rapid economic growth could lead to supply shortages such as labour.</a:t>
            </a:r>
            <a:endParaRPr lang="en-GB" sz="1600" dirty="0"/>
          </a:p>
        </p:txBody>
      </p:sp>
      <p:sp>
        <p:nvSpPr>
          <p:cNvPr id="7" name="Rounded Rectangle 6"/>
          <p:cNvSpPr/>
          <p:nvPr/>
        </p:nvSpPr>
        <p:spPr>
          <a:xfrm>
            <a:off x="3383868" y="188640"/>
            <a:ext cx="5076564" cy="1368152"/>
          </a:xfrm>
          <a:prstGeom prst="roundRect">
            <a:avLst/>
          </a:prstGeom>
          <a:solidFill>
            <a:srgbClr val="50BF3D"/>
          </a:solidFill>
          <a:ln>
            <a:solidFill>
              <a:srgbClr val="50BF3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Inflation could be caused as firms try to benefit from increased consumer spending by raising their prices. Inflation may lead to workers demanding higher wages resulting in higher costs for firms.</a:t>
            </a:r>
            <a:endParaRPr lang="en-GB" sz="1600" dirty="0"/>
          </a:p>
        </p:txBody>
      </p:sp>
      <p:sp>
        <p:nvSpPr>
          <p:cNvPr id="9" name="Rounded Rectangle 8"/>
          <p:cNvSpPr/>
          <p:nvPr/>
        </p:nvSpPr>
        <p:spPr>
          <a:xfrm>
            <a:off x="259532" y="5085184"/>
            <a:ext cx="3232348" cy="1584176"/>
          </a:xfrm>
          <a:prstGeom prst="roundRect">
            <a:avLst/>
          </a:prstGeom>
          <a:solidFill>
            <a:srgbClr val="50BF3D"/>
          </a:solidFill>
          <a:ln>
            <a:solidFill>
              <a:srgbClr val="50BF3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If inflation rises, and the </a:t>
            </a:r>
            <a:r>
              <a:rPr lang="en-GB" sz="1600" dirty="0" err="1" smtClean="0"/>
              <a:t>gov.</a:t>
            </a:r>
            <a:r>
              <a:rPr lang="en-GB" sz="1600" dirty="0" smtClean="0"/>
              <a:t> combats it with raising interest rates, businesses which are highly geared will suffer from increased costs.</a:t>
            </a:r>
            <a:endParaRPr lang="en-GB" sz="1600" dirty="0"/>
          </a:p>
        </p:txBody>
      </p:sp>
      <p:sp>
        <p:nvSpPr>
          <p:cNvPr id="10" name="Rounded Rectangle 9"/>
          <p:cNvSpPr/>
          <p:nvPr/>
        </p:nvSpPr>
        <p:spPr>
          <a:xfrm>
            <a:off x="3779912" y="5085184"/>
            <a:ext cx="4860540" cy="1584176"/>
          </a:xfrm>
          <a:prstGeom prst="roundRect">
            <a:avLst/>
          </a:prstGeom>
          <a:solidFill>
            <a:srgbClr val="2307F5"/>
          </a:solidFill>
          <a:ln>
            <a:solidFill>
              <a:srgbClr val="2307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Economic growth could encourage businesses to embark on riskier strategies which could be detrimental to the businesses’ success.</a:t>
            </a:r>
            <a:endParaRPr lang="en-GB" sz="1600" dirty="0"/>
          </a:p>
        </p:txBody>
      </p:sp>
      <p:cxnSp>
        <p:nvCxnSpPr>
          <p:cNvPr id="12" name="Straight Arrow Connector 11"/>
          <p:cNvCxnSpPr>
            <a:stCxn id="6" idx="2"/>
          </p:cNvCxnSpPr>
          <p:nvPr/>
        </p:nvCxnSpPr>
        <p:spPr>
          <a:xfrm>
            <a:off x="1439652" y="1556792"/>
            <a:ext cx="828092" cy="1080120"/>
          </a:xfrm>
          <a:prstGeom prst="straightConnector1">
            <a:avLst/>
          </a:prstGeom>
          <a:ln w="76200">
            <a:solidFill>
              <a:srgbClr val="2307F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flipH="1">
            <a:off x="4572000" y="1556792"/>
            <a:ext cx="1350150" cy="1080120"/>
          </a:xfrm>
          <a:prstGeom prst="straightConnector1">
            <a:avLst/>
          </a:prstGeom>
          <a:ln w="76200">
            <a:solidFill>
              <a:srgbClr val="50BF3D"/>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flipV="1">
            <a:off x="1875706" y="4221088"/>
            <a:ext cx="212018" cy="864096"/>
          </a:xfrm>
          <a:prstGeom prst="straightConnector1">
            <a:avLst/>
          </a:prstGeom>
          <a:ln w="76200">
            <a:solidFill>
              <a:srgbClr val="50BF3D"/>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p:cNvCxnSpPr>
          <p:nvPr/>
        </p:nvCxnSpPr>
        <p:spPr>
          <a:xfrm flipH="1" flipV="1">
            <a:off x="5220072" y="4511858"/>
            <a:ext cx="990110" cy="573326"/>
          </a:xfrm>
          <a:prstGeom prst="straightConnector1">
            <a:avLst/>
          </a:prstGeom>
          <a:ln w="76200">
            <a:solidFill>
              <a:srgbClr val="2307F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1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2800" b="1" dirty="0" smtClean="0"/>
              <a:t>Inflation</a:t>
            </a:r>
            <a:endParaRPr lang="en-GB" sz="2800" b="1" dirty="0"/>
          </a:p>
        </p:txBody>
      </p:sp>
      <p:sp>
        <p:nvSpPr>
          <p:cNvPr id="5" name="Subtitle 4"/>
          <p:cNvSpPr>
            <a:spLocks noGrp="1"/>
          </p:cNvSpPr>
          <p:nvPr>
            <p:ph type="subTitle" idx="1"/>
          </p:nvPr>
        </p:nvSpPr>
        <p:spPr/>
        <p:txBody>
          <a:bodyPr>
            <a:normAutofit/>
          </a:bodyPr>
          <a:lstStyle/>
          <a:p>
            <a:r>
              <a:rPr lang="en-GB" sz="2000" dirty="0" smtClean="0"/>
              <a:t>A2 Business Studies</a:t>
            </a:r>
            <a:endParaRPr lang="en-GB" sz="2000" dirty="0"/>
          </a:p>
        </p:txBody>
      </p:sp>
    </p:spTree>
    <p:extLst>
      <p:ext uri="{BB962C8B-B14F-4D97-AF65-F5344CB8AC3E}">
        <p14:creationId xmlns:p14="http://schemas.microsoft.com/office/powerpoint/2010/main" val="2793580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6600" b="1" dirty="0" smtClean="0"/>
              <a:t>Inflation</a:t>
            </a:r>
            <a:endParaRPr lang="en-GB" sz="6600" b="1" dirty="0"/>
          </a:p>
        </p:txBody>
      </p:sp>
      <p:sp>
        <p:nvSpPr>
          <p:cNvPr id="3" name="Content Placeholder 2"/>
          <p:cNvSpPr>
            <a:spLocks noGrp="1"/>
          </p:cNvSpPr>
          <p:nvPr>
            <p:ph idx="1"/>
          </p:nvPr>
        </p:nvSpPr>
        <p:spPr>
          <a:xfrm>
            <a:off x="3995936" y="1916832"/>
            <a:ext cx="4690864" cy="4536504"/>
          </a:xfrm>
        </p:spPr>
        <p:txBody>
          <a:bodyPr/>
          <a:lstStyle/>
          <a:p>
            <a:pPr marL="0" indent="0" algn="ctr">
              <a:buNone/>
            </a:pPr>
            <a:r>
              <a:rPr lang="en-GB" dirty="0"/>
              <a:t>Task 1: Break the Code</a:t>
            </a:r>
          </a:p>
          <a:p>
            <a:pPr marL="0" indent="0" algn="ctr">
              <a:buNone/>
            </a:pPr>
            <a:endParaRPr lang="en-GB" dirty="0"/>
          </a:p>
          <a:p>
            <a:pPr marL="0" indent="0" algn="ctr">
              <a:buNone/>
            </a:pPr>
            <a:r>
              <a:rPr lang="en-GB" dirty="0"/>
              <a:t>Task 2: Using the code, answer the four questions.</a:t>
            </a:r>
          </a:p>
          <a:p>
            <a:endParaRPr lang="en-GB" dirty="0"/>
          </a:p>
        </p:txBody>
      </p:sp>
      <p:grpSp>
        <p:nvGrpSpPr>
          <p:cNvPr id="7" name="Group 6"/>
          <p:cNvGrpSpPr/>
          <p:nvPr/>
        </p:nvGrpSpPr>
        <p:grpSpPr>
          <a:xfrm>
            <a:off x="179512" y="260648"/>
            <a:ext cx="3816424" cy="4851732"/>
            <a:chOff x="-108520" y="2497884"/>
            <a:chExt cx="3816424" cy="4851732"/>
          </a:xfrm>
        </p:grpSpPr>
        <p:pic>
          <p:nvPicPr>
            <p:cNvPr id="6146" name="Picture 2" descr="http://www.devonandsomersetballoons.co.uk/Sites/Devon%20and%20Somerset%20Balloons/library/files/1-dands_ball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2497884"/>
              <a:ext cx="3816424" cy="4851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073948"/>
              <a:ext cx="2520280" cy="2646878"/>
            </a:xfrm>
            <a:prstGeom prst="rect">
              <a:avLst/>
            </a:prstGeom>
            <a:noFill/>
          </p:spPr>
          <p:txBody>
            <a:bodyPr wrap="square" rtlCol="0">
              <a:spAutoFit/>
            </a:bodyPr>
            <a:lstStyle/>
            <a:p>
              <a:pPr algn="ctr"/>
              <a:r>
                <a:rPr lang="en-GB" sz="16600" dirty="0" smtClean="0">
                  <a:solidFill>
                    <a:schemeClr val="bg1"/>
                  </a:solidFill>
                </a:rPr>
                <a:t>£</a:t>
              </a:r>
              <a:endParaRPr lang="en-GB" sz="16600" dirty="0">
                <a:solidFill>
                  <a:schemeClr val="bg1"/>
                </a:solidFill>
              </a:endParaRPr>
            </a:p>
          </p:txBody>
        </p:sp>
      </p:grpSp>
    </p:spTree>
    <p:extLst>
      <p:ext uri="{BB962C8B-B14F-4D97-AF65-F5344CB8AC3E}">
        <p14:creationId xmlns:p14="http://schemas.microsoft.com/office/powerpoint/2010/main" val="35816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12776"/>
            <a:ext cx="7408333" cy="4713387"/>
          </a:xfrm>
        </p:spPr>
        <p:txBody>
          <a:bodyPr>
            <a:normAutofit/>
          </a:bodyPr>
          <a:lstStyle/>
          <a:p>
            <a:pPr marL="0" indent="0" algn="ctr">
              <a:buNone/>
            </a:pPr>
            <a:r>
              <a:rPr lang="en-GB" sz="2800" i="1" dirty="0" smtClean="0"/>
              <a:t>Answers</a:t>
            </a:r>
          </a:p>
          <a:p>
            <a:pPr marL="0" indent="0">
              <a:buNone/>
            </a:pPr>
            <a:endParaRPr lang="en-GB" sz="2800" i="1" dirty="0" smtClean="0"/>
          </a:p>
          <a:p>
            <a:pPr marL="0" indent="0">
              <a:buNone/>
            </a:pPr>
            <a:r>
              <a:rPr lang="en-GB" sz="2800" i="1" dirty="0" smtClean="0"/>
              <a:t>Task 1, Break the Code:</a:t>
            </a:r>
          </a:p>
          <a:p>
            <a:pPr marL="0" indent="0">
              <a:buNone/>
            </a:pPr>
            <a:endParaRPr lang="en-GB" sz="2800" b="1" dirty="0" smtClean="0"/>
          </a:p>
          <a:p>
            <a:pPr marL="0" indent="0">
              <a:buNone/>
            </a:pPr>
            <a:r>
              <a:rPr lang="en-GB" sz="2800" dirty="0" smtClean="0"/>
              <a:t>First think about a planet where you have a basket of goods. Now think that the only basket of goods you can buy are: milk, bread and petrol. They all cost one pound.</a:t>
            </a:r>
            <a:endParaRPr lang="en-GB" sz="2800" dirty="0"/>
          </a:p>
        </p:txBody>
      </p:sp>
      <p:sp>
        <p:nvSpPr>
          <p:cNvPr id="3" name="Title 2"/>
          <p:cNvSpPr>
            <a:spLocks noGrp="1"/>
          </p:cNvSpPr>
          <p:nvPr>
            <p:ph type="title"/>
          </p:nvPr>
        </p:nvSpPr>
        <p:spPr/>
        <p:txBody>
          <a:bodyPr/>
          <a:lstStyle/>
          <a:p>
            <a:r>
              <a:rPr lang="en-GB" b="1" dirty="0" smtClean="0"/>
              <a:t>What is Inflation?</a:t>
            </a:r>
            <a:endParaRPr lang="en-GB" b="1" dirty="0"/>
          </a:p>
        </p:txBody>
      </p:sp>
    </p:spTree>
    <p:extLst>
      <p:ext uri="{BB962C8B-B14F-4D97-AF65-F5344CB8AC3E}">
        <p14:creationId xmlns:p14="http://schemas.microsoft.com/office/powerpoint/2010/main" val="10461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What is Inflation?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3276845279"/>
              </p:ext>
            </p:extLst>
          </p:nvPr>
        </p:nvGraphicFramePr>
        <p:xfrm>
          <a:off x="1" y="1196754"/>
          <a:ext cx="9138657" cy="5661247"/>
        </p:xfrm>
        <a:graphic>
          <a:graphicData uri="http://schemas.openxmlformats.org/drawingml/2006/table">
            <a:tbl>
              <a:tblPr firstRow="1" firstCol="1" bandRow="1">
                <a:tableStyleId>{5C22544A-7EE6-4342-B048-85BDC9FD1C3A}</a:tableStyleId>
              </a:tblPr>
              <a:tblGrid>
                <a:gridCol w="3045561"/>
                <a:gridCol w="3046548"/>
                <a:gridCol w="3046548"/>
              </a:tblGrid>
              <a:tr h="1051194">
                <a:tc>
                  <a:txBody>
                    <a:bodyPr/>
                    <a:lstStyle/>
                    <a:p>
                      <a:pPr algn="ctr">
                        <a:lnSpc>
                          <a:spcPct val="115000"/>
                        </a:lnSpc>
                        <a:spcAft>
                          <a:spcPts val="0"/>
                        </a:spcAft>
                      </a:pPr>
                      <a:r>
                        <a:rPr lang="en-GB" sz="2400">
                          <a:effectLst/>
                        </a:rPr>
                        <a:t> </a:t>
                      </a:r>
                      <a:endParaRPr lang="en-GB"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a:effectLst/>
                        </a:rPr>
                        <a:t>Prices month 1 (£)</a:t>
                      </a:r>
                      <a:endParaRPr lang="en-GB"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a:effectLst/>
                        </a:rPr>
                        <a:t>Prices month 2 (£)</a:t>
                      </a:r>
                      <a:endParaRPr lang="en-GB" sz="2400">
                        <a:effectLst/>
                        <a:latin typeface="Calibri"/>
                        <a:ea typeface="Calibri"/>
                        <a:cs typeface="Times New Roman"/>
                      </a:endParaRPr>
                    </a:p>
                  </a:txBody>
                  <a:tcPr marL="68580" marR="68580" marT="0" marB="0"/>
                </a:tc>
              </a:tr>
              <a:tr h="861101">
                <a:tc>
                  <a:txBody>
                    <a:bodyPr/>
                    <a:lstStyle/>
                    <a:p>
                      <a:pPr marL="342900" lvl="0" indent="-342900">
                        <a:lnSpc>
                          <a:spcPct val="115000"/>
                        </a:lnSpc>
                        <a:spcAft>
                          <a:spcPts val="0"/>
                        </a:spcAft>
                        <a:buFont typeface="+mj-lt"/>
                        <a:buAutoNum type="arabicParenR"/>
                      </a:pPr>
                      <a:r>
                        <a:rPr lang="en-GB" sz="2400">
                          <a:effectLst/>
                        </a:rPr>
                        <a:t>Milk</a:t>
                      </a:r>
                      <a:endParaRPr lang="en-GB"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£1.00</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smtClean="0">
                          <a:effectLst/>
                        </a:rPr>
                        <a:t>£1.05</a:t>
                      </a:r>
                      <a:endParaRPr lang="en-GB" sz="2400" dirty="0">
                        <a:effectLst/>
                        <a:latin typeface="Calibri"/>
                        <a:ea typeface="Calibri"/>
                        <a:cs typeface="Times New Roman"/>
                      </a:endParaRPr>
                    </a:p>
                  </a:txBody>
                  <a:tcPr marL="68580" marR="68580" marT="0" marB="0"/>
                </a:tc>
              </a:tr>
              <a:tr h="823282">
                <a:tc>
                  <a:txBody>
                    <a:bodyPr/>
                    <a:lstStyle/>
                    <a:p>
                      <a:pPr marL="0" lvl="0" indent="0">
                        <a:lnSpc>
                          <a:spcPct val="115000"/>
                        </a:lnSpc>
                        <a:spcAft>
                          <a:spcPts val="0"/>
                        </a:spcAft>
                        <a:buFont typeface="+mj-lt"/>
                        <a:buNone/>
                      </a:pPr>
                      <a:r>
                        <a:rPr lang="en-GB" sz="2400" dirty="0" smtClean="0">
                          <a:effectLst/>
                        </a:rPr>
                        <a:t>2) Bread</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£1.00</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£1.02</a:t>
                      </a:r>
                      <a:endParaRPr lang="en-GB" sz="2400" dirty="0">
                        <a:effectLst/>
                        <a:latin typeface="Calibri"/>
                        <a:ea typeface="Calibri"/>
                        <a:cs typeface="Times New Roman"/>
                      </a:endParaRPr>
                    </a:p>
                  </a:txBody>
                  <a:tcPr marL="68580" marR="68580" marT="0" marB="0"/>
                </a:tc>
              </a:tr>
              <a:tr h="823282">
                <a:tc>
                  <a:txBody>
                    <a:bodyPr/>
                    <a:lstStyle/>
                    <a:p>
                      <a:pPr marL="0" lvl="0" indent="0">
                        <a:lnSpc>
                          <a:spcPct val="115000"/>
                        </a:lnSpc>
                        <a:spcAft>
                          <a:spcPts val="0"/>
                        </a:spcAft>
                        <a:buFont typeface="+mj-lt"/>
                        <a:buNone/>
                      </a:pPr>
                      <a:r>
                        <a:rPr lang="en-GB" sz="2400" dirty="0" smtClean="0">
                          <a:effectLst/>
                        </a:rPr>
                        <a:t>3) Petrol</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£1.00</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£1.03</a:t>
                      </a:r>
                      <a:endParaRPr lang="en-GB" sz="2400" dirty="0">
                        <a:effectLst/>
                        <a:latin typeface="Calibri"/>
                        <a:ea typeface="Calibri"/>
                        <a:cs typeface="Times New Roman"/>
                      </a:endParaRPr>
                    </a:p>
                  </a:txBody>
                  <a:tcPr marL="68580" marR="68580" marT="0" marB="0"/>
                </a:tc>
              </a:tr>
              <a:tr h="1051194">
                <a:tc>
                  <a:txBody>
                    <a:bodyPr/>
                    <a:lstStyle/>
                    <a:p>
                      <a:pPr algn="ctr">
                        <a:lnSpc>
                          <a:spcPct val="115000"/>
                        </a:lnSpc>
                        <a:spcAft>
                          <a:spcPts val="0"/>
                        </a:spcAft>
                      </a:pPr>
                      <a:r>
                        <a:rPr lang="en-GB" sz="2400">
                          <a:effectLst/>
                        </a:rPr>
                        <a:t>Average Price £</a:t>
                      </a:r>
                      <a:endParaRPr lang="en-GB"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smtClean="0">
                          <a:effectLst/>
                        </a:rPr>
                        <a:t>£1.00</a:t>
                      </a:r>
                      <a:r>
                        <a:rPr lang="en-GB" sz="2400" dirty="0">
                          <a:effectLst/>
                        </a:rPr>
                        <a:t> </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r>
                        <a:rPr lang="en-GB" sz="2400" dirty="0" smtClean="0">
                          <a:effectLst/>
                        </a:rPr>
                        <a:t>£1.033</a:t>
                      </a:r>
                      <a:endParaRPr lang="en-GB" sz="2400" dirty="0">
                        <a:effectLst/>
                        <a:latin typeface="Calibri"/>
                        <a:ea typeface="Calibri"/>
                        <a:cs typeface="Times New Roman"/>
                      </a:endParaRPr>
                    </a:p>
                  </a:txBody>
                  <a:tcPr marL="68580" marR="68580" marT="0" marB="0"/>
                </a:tc>
              </a:tr>
              <a:tr h="1051194">
                <a:tc>
                  <a:txBody>
                    <a:bodyPr/>
                    <a:lstStyle/>
                    <a:p>
                      <a:pPr algn="ctr">
                        <a:lnSpc>
                          <a:spcPct val="115000"/>
                        </a:lnSpc>
                        <a:spcAft>
                          <a:spcPts val="0"/>
                        </a:spcAft>
                      </a:pPr>
                      <a:r>
                        <a:rPr lang="en-GB" sz="2400">
                          <a:effectLst/>
                        </a:rPr>
                        <a:t>Percentage Change %</a:t>
                      </a:r>
                      <a:endParaRPr lang="en-GB"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a:effectLst/>
                        </a:rPr>
                        <a:t> </a:t>
                      </a:r>
                      <a:endParaRPr lang="en-GB"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2400" dirty="0" smtClean="0">
                          <a:effectLst/>
                        </a:rPr>
                        <a:t>3.33%</a:t>
                      </a:r>
                      <a:r>
                        <a:rPr lang="en-GB" sz="2400" dirty="0">
                          <a:effectLst/>
                        </a:rPr>
                        <a:t> </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31969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484784"/>
            <a:ext cx="4176464" cy="4641379"/>
          </a:xfrm>
        </p:spPr>
        <p:txBody>
          <a:bodyPr>
            <a:normAutofit fontScale="92500" lnSpcReduction="20000"/>
          </a:bodyPr>
          <a:lstStyle/>
          <a:p>
            <a:pPr marL="0" indent="0">
              <a:buNone/>
            </a:pPr>
            <a:endParaRPr lang="en-GB" sz="3600" dirty="0"/>
          </a:p>
          <a:p>
            <a:pPr marL="0" indent="0">
              <a:buNone/>
            </a:pPr>
            <a:r>
              <a:rPr lang="en-GB" sz="3600" dirty="0" smtClean="0"/>
              <a:t>Persistent tendency for prices to rise, resulting in a fall in the real value of money.</a:t>
            </a:r>
          </a:p>
          <a:p>
            <a:pPr marL="0" indent="0">
              <a:buNone/>
            </a:pPr>
            <a:r>
              <a:rPr lang="en-GB" sz="3600" dirty="0">
                <a:hlinkClick r:id="rId3"/>
              </a:rPr>
              <a:t>http://</a:t>
            </a:r>
            <a:r>
              <a:rPr lang="en-GB" sz="3600" dirty="0" smtClean="0">
                <a:hlinkClick r:id="rId3"/>
              </a:rPr>
              <a:t>www.bbc.co.uk/news/business-14115829</a:t>
            </a:r>
            <a:r>
              <a:rPr lang="en-GB" sz="3600" dirty="0" smtClean="0"/>
              <a:t> </a:t>
            </a:r>
            <a:endParaRPr lang="en-GB" sz="3600" dirty="0"/>
          </a:p>
        </p:txBody>
      </p:sp>
      <p:sp>
        <p:nvSpPr>
          <p:cNvPr id="3" name="Title 2"/>
          <p:cNvSpPr>
            <a:spLocks noGrp="1"/>
          </p:cNvSpPr>
          <p:nvPr>
            <p:ph type="title"/>
          </p:nvPr>
        </p:nvSpPr>
        <p:spPr/>
        <p:txBody>
          <a:bodyPr/>
          <a:lstStyle/>
          <a:p>
            <a:r>
              <a:rPr lang="en-GB" dirty="0" smtClean="0"/>
              <a:t>Inflation Definition:</a:t>
            </a:r>
            <a:endParaRPr lang="en-GB" dirty="0"/>
          </a:p>
        </p:txBody>
      </p:sp>
      <p:grpSp>
        <p:nvGrpSpPr>
          <p:cNvPr id="7" name="Group 6"/>
          <p:cNvGrpSpPr/>
          <p:nvPr/>
        </p:nvGrpSpPr>
        <p:grpSpPr>
          <a:xfrm>
            <a:off x="5004048" y="404664"/>
            <a:ext cx="3816424" cy="4851732"/>
            <a:chOff x="-108520" y="2497884"/>
            <a:chExt cx="3816424" cy="4851732"/>
          </a:xfrm>
        </p:grpSpPr>
        <p:pic>
          <p:nvPicPr>
            <p:cNvPr id="8" name="Picture 2" descr="http://www.devonandsomersetballoons.co.uk/Sites/Devon%20and%20Somerset%20Balloons/library/files/1-dands_ballo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2497884"/>
              <a:ext cx="3816424" cy="48517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3073948"/>
              <a:ext cx="2520280" cy="2646878"/>
            </a:xfrm>
            <a:prstGeom prst="rect">
              <a:avLst/>
            </a:prstGeom>
            <a:noFill/>
          </p:spPr>
          <p:txBody>
            <a:bodyPr wrap="square" rtlCol="0">
              <a:spAutoFit/>
            </a:bodyPr>
            <a:lstStyle/>
            <a:p>
              <a:pPr algn="ctr"/>
              <a:r>
                <a:rPr lang="en-GB" sz="16600" dirty="0" smtClean="0">
                  <a:solidFill>
                    <a:schemeClr val="bg1"/>
                  </a:solidFill>
                </a:rPr>
                <a:t>£</a:t>
              </a:r>
              <a:endParaRPr lang="en-GB" sz="16600" dirty="0">
                <a:solidFill>
                  <a:schemeClr val="bg1"/>
                </a:solidFill>
              </a:endParaRPr>
            </a:p>
          </p:txBody>
        </p:sp>
      </p:grpSp>
    </p:spTree>
    <p:extLst>
      <p:ext uri="{BB962C8B-B14F-4D97-AF65-F5344CB8AC3E}">
        <p14:creationId xmlns:p14="http://schemas.microsoft.com/office/powerpoint/2010/main" val="22674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712967" cy="5040560"/>
          </a:xfrm>
        </p:spPr>
        <p:txBody>
          <a:bodyPr>
            <a:normAutofit/>
          </a:bodyPr>
          <a:lstStyle/>
          <a:p>
            <a:pPr>
              <a:buNone/>
            </a:pPr>
            <a:r>
              <a:rPr lang="en-GB" b="1" dirty="0">
                <a:cs typeface="Times New Roman" pitchFamily="18" charset="0"/>
                <a:hlinkClick r:id="rId3"/>
              </a:rPr>
              <a:t>http://</a:t>
            </a:r>
            <a:r>
              <a:rPr lang="en-GB" b="1" dirty="0" smtClean="0">
                <a:cs typeface="Times New Roman" pitchFamily="18" charset="0"/>
                <a:hlinkClick r:id="rId3"/>
              </a:rPr>
              <a:t>www.bbc.co.uk/news/business11331052#calcJup</a:t>
            </a:r>
            <a:r>
              <a:rPr lang="en-GB" b="1" dirty="0" smtClean="0">
                <a:cs typeface="Times New Roman" pitchFamily="18" charset="0"/>
              </a:rPr>
              <a:t> </a:t>
            </a:r>
          </a:p>
          <a:p>
            <a:pPr>
              <a:buNone/>
            </a:pPr>
            <a:r>
              <a:rPr lang="en-GB" b="1" dirty="0" smtClean="0">
                <a:cs typeface="Times New Roman" pitchFamily="18" charset="0"/>
              </a:rPr>
              <a:t>Retail price index (RPI):</a:t>
            </a:r>
            <a:br>
              <a:rPr lang="en-GB" b="1" dirty="0" smtClean="0">
                <a:cs typeface="Times New Roman" pitchFamily="18" charset="0"/>
              </a:rPr>
            </a:br>
            <a:endParaRPr lang="en-GB" b="1" dirty="0" smtClean="0">
              <a:cs typeface="Times New Roman" pitchFamily="18" charset="0"/>
            </a:endParaRPr>
          </a:p>
          <a:p>
            <a:r>
              <a:rPr lang="en-GB" dirty="0" smtClean="0">
                <a:cs typeface="Times New Roman" pitchFamily="18" charset="0"/>
              </a:rPr>
              <a:t>Monthly record of inflation.</a:t>
            </a:r>
          </a:p>
          <a:p>
            <a:r>
              <a:rPr lang="en-GB" dirty="0" smtClean="0">
                <a:cs typeface="Times New Roman" pitchFamily="18" charset="0"/>
              </a:rPr>
              <a:t>Measured from a base period = 100.</a:t>
            </a:r>
          </a:p>
          <a:p>
            <a:r>
              <a:rPr lang="en-GB" dirty="0" smtClean="0">
                <a:cs typeface="Times New Roman" pitchFamily="18" charset="0"/>
              </a:rPr>
              <a:t>Calculated by recording price movements in hundreds of consumer goods/services. </a:t>
            </a:r>
          </a:p>
          <a:p>
            <a:r>
              <a:rPr lang="en-GB" dirty="0" smtClean="0">
                <a:cs typeface="Times New Roman" pitchFamily="18" charset="0"/>
              </a:rPr>
              <a:t>Shows the change in the prices  of an average person’s ‘shopping basket’.  It includes housing costs such as mortgage interest and council tax.</a:t>
            </a:r>
            <a:endParaRPr lang="en-GB" dirty="0" smtClean="0">
              <a:latin typeface="Times New Roman" pitchFamily="18" charset="0"/>
              <a:cs typeface="Times New Roman" pitchFamily="18" charset="0"/>
            </a:endParaRPr>
          </a:p>
          <a:p>
            <a:endParaRPr lang="en-GB" dirty="0"/>
          </a:p>
        </p:txBody>
      </p:sp>
      <p:sp>
        <p:nvSpPr>
          <p:cNvPr id="3" name="Title 2"/>
          <p:cNvSpPr>
            <a:spLocks noGrp="1"/>
          </p:cNvSpPr>
          <p:nvPr>
            <p:ph type="title"/>
          </p:nvPr>
        </p:nvSpPr>
        <p:spPr/>
        <p:txBody>
          <a:bodyPr/>
          <a:lstStyle/>
          <a:p>
            <a:r>
              <a:rPr lang="en-GB" dirty="0" smtClean="0"/>
              <a:t>How is Inflation Measured?</a:t>
            </a:r>
            <a:endParaRPr lang="en-GB" dirty="0"/>
          </a:p>
        </p:txBody>
      </p:sp>
    </p:spTree>
    <p:extLst>
      <p:ext uri="{BB962C8B-B14F-4D97-AF65-F5344CB8AC3E}">
        <p14:creationId xmlns:p14="http://schemas.microsoft.com/office/powerpoint/2010/main" val="281638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4784"/>
            <a:ext cx="8712967" cy="5112568"/>
          </a:xfrm>
        </p:spPr>
        <p:txBody>
          <a:bodyPr/>
          <a:lstStyle/>
          <a:p>
            <a:pPr>
              <a:buNone/>
            </a:pPr>
            <a:r>
              <a:rPr lang="en-GB" b="1" dirty="0" smtClean="0"/>
              <a:t>Consumer Price Index (CPI):</a:t>
            </a:r>
            <a:br>
              <a:rPr lang="en-GB" b="1" dirty="0" smtClean="0"/>
            </a:br>
            <a:endParaRPr lang="en-GB" b="1" dirty="0" smtClean="0"/>
          </a:p>
          <a:p>
            <a:r>
              <a:rPr lang="en-GB" dirty="0" smtClean="0"/>
              <a:t>Measure based on RPI.</a:t>
            </a:r>
          </a:p>
          <a:p>
            <a:r>
              <a:rPr lang="en-GB" dirty="0" smtClean="0"/>
              <a:t>Difference: CPI excludes housing costs.</a:t>
            </a:r>
          </a:p>
          <a:p>
            <a:r>
              <a:rPr lang="en-GB" dirty="0" smtClean="0"/>
              <a:t>Used by the government and B of E as inflation target.</a:t>
            </a:r>
          </a:p>
          <a:p>
            <a:r>
              <a:rPr lang="en-GB" dirty="0" smtClean="0"/>
              <a:t>2.0%</a:t>
            </a:r>
          </a:p>
          <a:p>
            <a:r>
              <a:rPr lang="en-GB" dirty="0" smtClean="0"/>
              <a:t>Usually lower than RPI </a:t>
            </a:r>
          </a:p>
          <a:p>
            <a:r>
              <a:rPr lang="en-GB" dirty="0" smtClean="0"/>
              <a:t>More accurate and provides a better comparison internationally</a:t>
            </a:r>
          </a:p>
          <a:p>
            <a:endParaRPr lang="en-GB" dirty="0" smtClean="0"/>
          </a:p>
          <a:p>
            <a:pPr>
              <a:buNone/>
            </a:pPr>
            <a:endParaRPr lang="en-GB" dirty="0"/>
          </a:p>
        </p:txBody>
      </p:sp>
      <p:sp>
        <p:nvSpPr>
          <p:cNvPr id="3" name="Title 2"/>
          <p:cNvSpPr>
            <a:spLocks noGrp="1"/>
          </p:cNvSpPr>
          <p:nvPr>
            <p:ph type="title"/>
          </p:nvPr>
        </p:nvSpPr>
        <p:spPr/>
        <p:txBody>
          <a:bodyPr/>
          <a:lstStyle/>
          <a:p>
            <a:r>
              <a:rPr lang="en-GB" dirty="0" smtClean="0"/>
              <a:t>How is Inflation Measured?</a:t>
            </a:r>
            <a:endParaRPr lang="en-GB" dirty="0"/>
          </a:p>
        </p:txBody>
      </p:sp>
    </p:spTree>
    <p:extLst>
      <p:ext uri="{BB962C8B-B14F-4D97-AF65-F5344CB8AC3E}">
        <p14:creationId xmlns:p14="http://schemas.microsoft.com/office/powerpoint/2010/main" val="5363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640959" cy="5040559"/>
          </a:xfrm>
        </p:spPr>
        <p:txBody>
          <a:bodyPr>
            <a:normAutofit/>
          </a:bodyPr>
          <a:lstStyle/>
          <a:p>
            <a:r>
              <a:rPr lang="en-GB" dirty="0">
                <a:hlinkClick r:id="rId3"/>
              </a:rPr>
              <a:t>http://</a:t>
            </a:r>
            <a:r>
              <a:rPr lang="en-GB" dirty="0" smtClean="0">
                <a:hlinkClick r:id="rId3"/>
              </a:rPr>
              <a:t>www.bbc.co.uk/news/business-16604270</a:t>
            </a:r>
            <a:r>
              <a:rPr lang="en-GB" dirty="0" smtClean="0"/>
              <a:t> </a:t>
            </a:r>
            <a:endParaRPr lang="en-GB" dirty="0"/>
          </a:p>
          <a:p>
            <a:r>
              <a:rPr lang="en-GB" dirty="0" smtClean="0"/>
              <a:t>Inflation and interest rates have previously seen a strong link in years gone by.</a:t>
            </a:r>
          </a:p>
          <a:p>
            <a:r>
              <a:rPr lang="en-GB" dirty="0" smtClean="0"/>
              <a:t>Higher inflation rate, the higher the interest rate.</a:t>
            </a:r>
          </a:p>
          <a:p>
            <a:r>
              <a:rPr lang="en-GB" dirty="0" smtClean="0"/>
              <a:t>Interest rate used as a mechanism to control inflation.</a:t>
            </a:r>
          </a:p>
          <a:p>
            <a:r>
              <a:rPr lang="en-GB" dirty="0" smtClean="0"/>
              <a:t>4.2% CPI UK Inflation (Dec 2011).</a:t>
            </a:r>
          </a:p>
          <a:p>
            <a:r>
              <a:rPr lang="en-GB" dirty="0" smtClean="0"/>
              <a:t>4.8% RPI UK Inflation (Dec 2011).</a:t>
            </a:r>
          </a:p>
          <a:p>
            <a:r>
              <a:rPr lang="en-GB" dirty="0" smtClean="0"/>
              <a:t>0.5% UK interest base rate (Dec 2011).</a:t>
            </a:r>
          </a:p>
          <a:p>
            <a:endParaRPr lang="en-GB" dirty="0" smtClean="0"/>
          </a:p>
          <a:p>
            <a:pPr>
              <a:buNone/>
            </a:pPr>
            <a:r>
              <a:rPr lang="en-GB" b="1" i="1" dirty="0" smtClean="0"/>
              <a:t>Task: </a:t>
            </a:r>
            <a:r>
              <a:rPr lang="en-GB" i="1" dirty="0" smtClean="0"/>
              <a:t>Discussion. Why do we currently have high inflation, but a low interest base rate?</a:t>
            </a:r>
            <a:endParaRPr lang="en-GB" i="1" dirty="0"/>
          </a:p>
        </p:txBody>
      </p:sp>
      <p:sp>
        <p:nvSpPr>
          <p:cNvPr id="3" name="Title 2"/>
          <p:cNvSpPr>
            <a:spLocks noGrp="1"/>
          </p:cNvSpPr>
          <p:nvPr>
            <p:ph type="title"/>
          </p:nvPr>
        </p:nvSpPr>
        <p:spPr/>
        <p:txBody>
          <a:bodyPr/>
          <a:lstStyle/>
          <a:p>
            <a:r>
              <a:rPr lang="en-GB" dirty="0" smtClean="0"/>
              <a:t>Inflation &amp; Interest Rates</a:t>
            </a:r>
            <a:endParaRPr lang="en-GB" dirty="0"/>
          </a:p>
        </p:txBody>
      </p:sp>
    </p:spTree>
    <p:extLst>
      <p:ext uri="{BB962C8B-B14F-4D97-AF65-F5344CB8AC3E}">
        <p14:creationId xmlns:p14="http://schemas.microsoft.com/office/powerpoint/2010/main" val="417421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568951" cy="576064"/>
          </a:xfrm>
        </p:spPr>
        <p:txBody>
          <a:bodyPr>
            <a:normAutofit fontScale="85000" lnSpcReduction="10000"/>
          </a:bodyPr>
          <a:lstStyle/>
          <a:p>
            <a:pPr>
              <a:buNone/>
            </a:pPr>
            <a:r>
              <a:rPr lang="en-GB" b="1" i="1" dirty="0" smtClean="0"/>
              <a:t>Task: Brainstorm in twos why prices might rise in an economy.</a:t>
            </a:r>
          </a:p>
          <a:p>
            <a:pPr>
              <a:buNone/>
            </a:pPr>
            <a:endParaRPr lang="en-GB" b="1" i="1" dirty="0" smtClean="0"/>
          </a:p>
        </p:txBody>
      </p:sp>
      <p:sp>
        <p:nvSpPr>
          <p:cNvPr id="3" name="Title 2"/>
          <p:cNvSpPr>
            <a:spLocks noGrp="1"/>
          </p:cNvSpPr>
          <p:nvPr>
            <p:ph type="title"/>
          </p:nvPr>
        </p:nvSpPr>
        <p:spPr/>
        <p:txBody>
          <a:bodyPr/>
          <a:lstStyle/>
          <a:p>
            <a:r>
              <a:rPr lang="en-GB" dirty="0" smtClean="0"/>
              <a:t>Why do prices rise?</a:t>
            </a:r>
            <a:endParaRPr lang="en-GB" dirty="0"/>
          </a:p>
        </p:txBody>
      </p:sp>
      <p:grpSp>
        <p:nvGrpSpPr>
          <p:cNvPr id="4" name="Group 3"/>
          <p:cNvGrpSpPr/>
          <p:nvPr/>
        </p:nvGrpSpPr>
        <p:grpSpPr>
          <a:xfrm>
            <a:off x="759509" y="1700808"/>
            <a:ext cx="7632848" cy="1938992"/>
            <a:chOff x="755576" y="1124744"/>
            <a:chExt cx="7632848" cy="1938992"/>
          </a:xfrm>
        </p:grpSpPr>
        <p:pic>
          <p:nvPicPr>
            <p:cNvPr id="5" name="Picture 4" descr="cost push.jpg"/>
            <p:cNvPicPr>
              <a:picLocks noChangeAspect="1"/>
            </p:cNvPicPr>
            <p:nvPr/>
          </p:nvPicPr>
          <p:blipFill>
            <a:blip r:embed="rId3" cstate="print"/>
            <a:stretch>
              <a:fillRect/>
            </a:stretch>
          </p:blipFill>
          <p:spPr>
            <a:xfrm>
              <a:off x="755576" y="1124744"/>
              <a:ext cx="2676525" cy="1704975"/>
            </a:xfrm>
            <a:prstGeom prst="rect">
              <a:avLst/>
            </a:prstGeom>
          </p:spPr>
        </p:pic>
        <p:sp>
          <p:nvSpPr>
            <p:cNvPr id="6" name="TextBox 5"/>
            <p:cNvSpPr txBox="1"/>
            <p:nvPr/>
          </p:nvSpPr>
          <p:spPr>
            <a:xfrm>
              <a:off x="3851920" y="1124744"/>
              <a:ext cx="4536504" cy="1938992"/>
            </a:xfrm>
            <a:prstGeom prst="rect">
              <a:avLst/>
            </a:prstGeom>
            <a:noFill/>
          </p:spPr>
          <p:txBody>
            <a:bodyPr wrap="square" rtlCol="0">
              <a:spAutoFit/>
            </a:bodyPr>
            <a:lstStyle/>
            <a:p>
              <a:r>
                <a:rPr lang="en-GB" sz="2400" b="1" dirty="0" smtClean="0">
                  <a:cs typeface="Times New Roman" pitchFamily="18" charset="0"/>
                </a:rPr>
                <a:t>Cost-push inflation</a:t>
              </a:r>
            </a:p>
            <a:p>
              <a:r>
                <a:rPr lang="en-GB" sz="2400" dirty="0" smtClean="0">
                  <a:cs typeface="Times New Roman" pitchFamily="18" charset="0"/>
                </a:rPr>
                <a:t>An increase in the cost of production forces firms to increase their prices to protect profit margins.</a:t>
              </a:r>
              <a:endParaRPr lang="en-GB" sz="2400" dirty="0">
                <a:cs typeface="Times New Roman" pitchFamily="18" charset="0"/>
              </a:endParaRPr>
            </a:p>
          </p:txBody>
        </p:sp>
      </p:grpSp>
      <p:grpSp>
        <p:nvGrpSpPr>
          <p:cNvPr id="7" name="Group 6"/>
          <p:cNvGrpSpPr/>
          <p:nvPr/>
        </p:nvGrpSpPr>
        <p:grpSpPr>
          <a:xfrm>
            <a:off x="914742" y="3789040"/>
            <a:ext cx="7416824" cy="2308324"/>
            <a:chOff x="971600" y="3933056"/>
            <a:chExt cx="7416824" cy="2308324"/>
          </a:xfrm>
        </p:grpSpPr>
        <p:pic>
          <p:nvPicPr>
            <p:cNvPr id="8" name="Picture 7" descr="demand pull.jpg"/>
            <p:cNvPicPr>
              <a:picLocks noChangeAspect="1"/>
            </p:cNvPicPr>
            <p:nvPr/>
          </p:nvPicPr>
          <p:blipFill>
            <a:blip r:embed="rId4" cstate="print"/>
            <a:stretch>
              <a:fillRect/>
            </a:stretch>
          </p:blipFill>
          <p:spPr>
            <a:xfrm>
              <a:off x="971600" y="3933056"/>
              <a:ext cx="2533650" cy="1800225"/>
            </a:xfrm>
            <a:prstGeom prst="rect">
              <a:avLst/>
            </a:prstGeom>
          </p:spPr>
        </p:pic>
        <p:sp>
          <p:nvSpPr>
            <p:cNvPr id="9" name="TextBox 8"/>
            <p:cNvSpPr txBox="1"/>
            <p:nvPr/>
          </p:nvSpPr>
          <p:spPr>
            <a:xfrm>
              <a:off x="3923928" y="3933056"/>
              <a:ext cx="4464496" cy="2308324"/>
            </a:xfrm>
            <a:prstGeom prst="rect">
              <a:avLst/>
            </a:prstGeom>
            <a:noFill/>
          </p:spPr>
          <p:txBody>
            <a:bodyPr wrap="square" rtlCol="0">
              <a:spAutoFit/>
            </a:bodyPr>
            <a:lstStyle/>
            <a:p>
              <a:r>
                <a:rPr lang="en-GB" sz="2400" b="1" dirty="0" smtClean="0">
                  <a:latin typeface="+mj-lt"/>
                  <a:cs typeface="Times New Roman" pitchFamily="18" charset="0"/>
                </a:rPr>
                <a:t>Demand-pull inflation</a:t>
              </a:r>
            </a:p>
            <a:p>
              <a:r>
                <a:rPr lang="en-GB" sz="2400" dirty="0" smtClean="0">
                  <a:latin typeface="+mj-lt"/>
                  <a:cs typeface="Times New Roman" pitchFamily="18" charset="0"/>
                </a:rPr>
                <a:t>There is a higher demand for goods/services and not enough supply to meet it. This leads to an increase in prices. </a:t>
              </a:r>
            </a:p>
            <a:p>
              <a:endParaRPr lang="en-GB"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2626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a:t>
            </a:r>
            <a:endParaRPr lang="en-GB" dirty="0"/>
          </a:p>
        </p:txBody>
      </p:sp>
      <p:sp>
        <p:nvSpPr>
          <p:cNvPr id="3" name="Content Placeholder 2"/>
          <p:cNvSpPr>
            <a:spLocks noGrp="1"/>
          </p:cNvSpPr>
          <p:nvPr>
            <p:ph idx="1"/>
          </p:nvPr>
        </p:nvSpPr>
        <p:spPr/>
        <p:txBody>
          <a:bodyPr/>
          <a:lstStyle/>
          <a:p>
            <a:pPr marL="0" indent="0">
              <a:buNone/>
            </a:pPr>
            <a:r>
              <a:rPr lang="en-GB" dirty="0" smtClean="0"/>
              <a:t>Aim:</a:t>
            </a:r>
          </a:p>
          <a:p>
            <a:r>
              <a:rPr lang="en-GB" dirty="0" smtClean="0"/>
              <a:t>Understand firm strategy in the business cycle.</a:t>
            </a:r>
          </a:p>
          <a:p>
            <a:pPr marL="0" indent="0">
              <a:buNone/>
            </a:pPr>
            <a:endParaRPr lang="en-GB" dirty="0"/>
          </a:p>
          <a:p>
            <a:pPr marL="0" indent="0">
              <a:buNone/>
            </a:pPr>
            <a:r>
              <a:rPr lang="en-GB" dirty="0" smtClean="0"/>
              <a:t>Objectives:</a:t>
            </a:r>
          </a:p>
          <a:p>
            <a:r>
              <a:rPr lang="en-GB" dirty="0" smtClean="0"/>
              <a:t>Explain the effects of different firm strategies in the business cycle.</a:t>
            </a:r>
          </a:p>
          <a:p>
            <a:r>
              <a:rPr lang="en-GB" dirty="0" smtClean="0"/>
              <a:t>Analyse whether economic growth is good or bad for businesses</a:t>
            </a:r>
          </a:p>
          <a:p>
            <a:r>
              <a:rPr lang="en-GB" dirty="0" smtClean="0"/>
              <a:t>Define and describe Inflation.</a:t>
            </a:r>
          </a:p>
          <a:p>
            <a:endParaRPr lang="en-GB" dirty="0" smtClean="0"/>
          </a:p>
          <a:p>
            <a:endParaRPr lang="en-GB" dirty="0"/>
          </a:p>
        </p:txBody>
      </p:sp>
    </p:spTree>
    <p:extLst>
      <p:ext uri="{BB962C8B-B14F-4D97-AF65-F5344CB8AC3E}">
        <p14:creationId xmlns:p14="http://schemas.microsoft.com/office/powerpoint/2010/main" val="16410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507288" cy="1252728"/>
          </a:xfrm>
        </p:spPr>
        <p:txBody>
          <a:bodyPr>
            <a:noAutofit/>
          </a:bodyPr>
          <a:lstStyle/>
          <a:p>
            <a:r>
              <a:rPr lang="en-GB" sz="3200" dirty="0" smtClean="0"/>
              <a:t/>
            </a:r>
            <a:br>
              <a:rPr lang="en-GB" sz="3200" dirty="0" smtClean="0"/>
            </a:br>
            <a:r>
              <a:rPr lang="en-GB" sz="3200" dirty="0" smtClean="0"/>
              <a:t>The Inflationary Spiral</a:t>
            </a:r>
            <a:endParaRPr lang="en-GB" sz="3200" dirty="0"/>
          </a:p>
        </p:txBody>
      </p:sp>
      <p:graphicFrame>
        <p:nvGraphicFramePr>
          <p:cNvPr id="4" name="Diagram 3"/>
          <p:cNvGraphicFramePr/>
          <p:nvPr>
            <p:extLst>
              <p:ext uri="{D42A27DB-BD31-4B8C-83A1-F6EECF244321}">
                <p14:modId xmlns:p14="http://schemas.microsoft.com/office/powerpoint/2010/main" val="707679022"/>
              </p:ext>
            </p:extLst>
          </p:nvPr>
        </p:nvGraphicFramePr>
        <p:xfrm>
          <a:off x="1403648" y="2060848"/>
          <a:ext cx="6072336"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667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16832"/>
            <a:ext cx="8507288" cy="4536504"/>
          </a:xfrm>
        </p:spPr>
        <p:txBody>
          <a:bodyPr>
            <a:normAutofit/>
          </a:bodyPr>
          <a:lstStyle/>
          <a:p>
            <a:pPr algn="ctr">
              <a:buNone/>
            </a:pPr>
            <a:r>
              <a:rPr lang="en-GB" sz="2800" b="1" dirty="0" smtClean="0"/>
              <a:t>Task: </a:t>
            </a:r>
            <a:r>
              <a:rPr lang="en-GB" sz="2800" dirty="0" smtClean="0"/>
              <a:t>Brainstorm strategies which a business could use to combat high inflation.</a:t>
            </a:r>
            <a:endParaRPr lang="en-GB" sz="2800" dirty="0"/>
          </a:p>
        </p:txBody>
      </p:sp>
      <p:sp>
        <p:nvSpPr>
          <p:cNvPr id="3" name="Title 2"/>
          <p:cNvSpPr>
            <a:spLocks noGrp="1"/>
          </p:cNvSpPr>
          <p:nvPr>
            <p:ph type="title"/>
          </p:nvPr>
        </p:nvSpPr>
        <p:spPr/>
        <p:txBody>
          <a:bodyPr>
            <a:normAutofit/>
          </a:bodyPr>
          <a:lstStyle/>
          <a:p>
            <a:r>
              <a:rPr lang="en-GB" dirty="0" smtClean="0"/>
              <a:t>What can businesses do to combat high inflation?</a:t>
            </a:r>
            <a:endParaRPr lang="en-GB" dirty="0"/>
          </a:p>
        </p:txBody>
      </p:sp>
    </p:spTree>
    <p:extLst>
      <p:ext uri="{BB962C8B-B14F-4D97-AF65-F5344CB8AC3E}">
        <p14:creationId xmlns:p14="http://schemas.microsoft.com/office/powerpoint/2010/main" val="42033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What can businesses do to combat high inflation?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35514878"/>
              </p:ext>
            </p:extLst>
          </p:nvPr>
        </p:nvGraphicFramePr>
        <p:xfrm>
          <a:off x="-2477" y="1484784"/>
          <a:ext cx="9146476" cy="5373216"/>
        </p:xfrm>
        <a:graphic>
          <a:graphicData uri="http://schemas.openxmlformats.org/drawingml/2006/table">
            <a:tbl>
              <a:tblPr firstRow="1" bandRow="1">
                <a:tableStyleId>{5C22544A-7EE6-4342-B048-85BDC9FD1C3A}</a:tableStyleId>
              </a:tblPr>
              <a:tblGrid>
                <a:gridCol w="4573238"/>
                <a:gridCol w="4573238"/>
              </a:tblGrid>
              <a:tr h="708451">
                <a:tc>
                  <a:txBody>
                    <a:bodyPr/>
                    <a:lstStyle/>
                    <a:p>
                      <a:pPr algn="ctr"/>
                      <a:r>
                        <a:rPr lang="en-GB" dirty="0" smtClean="0"/>
                        <a:t>Strategy</a:t>
                      </a:r>
                      <a:endParaRPr lang="en-GB" dirty="0"/>
                    </a:p>
                  </a:txBody>
                  <a:tcPr/>
                </a:tc>
                <a:tc>
                  <a:txBody>
                    <a:bodyPr/>
                    <a:lstStyle/>
                    <a:p>
                      <a:pPr algn="ctr"/>
                      <a:r>
                        <a:rPr lang="en-GB" dirty="0" smtClean="0"/>
                        <a:t>Evaluation</a:t>
                      </a:r>
                      <a:endParaRPr lang="en-GB" dirty="0"/>
                    </a:p>
                  </a:txBody>
                  <a:tcPr/>
                </a:tc>
              </a:tr>
              <a:tr h="2132464">
                <a:tc>
                  <a:txBody>
                    <a:bodyPr/>
                    <a:lstStyle/>
                    <a:p>
                      <a:r>
                        <a:rPr lang="en-GB" b="1" dirty="0" smtClean="0"/>
                        <a:t>Cut internal costs to keep price rises down.</a:t>
                      </a:r>
                      <a:endParaRPr lang="en-GB" b="1" dirty="0"/>
                    </a:p>
                  </a:txBody>
                  <a:tcPr/>
                </a:tc>
                <a:tc>
                  <a:txBody>
                    <a:bodyPr/>
                    <a:lstStyle/>
                    <a:p>
                      <a:pPr>
                        <a:buFont typeface="Arial" pitchFamily="34" charset="0"/>
                        <a:buChar char="•"/>
                      </a:pPr>
                      <a:r>
                        <a:rPr lang="en-GB" dirty="0" smtClean="0"/>
                        <a:t>This strategy may be painful in term of job losses or restructuring.</a:t>
                      </a:r>
                      <a:br>
                        <a:rPr lang="en-GB" dirty="0" smtClean="0"/>
                      </a:br>
                      <a:endParaRPr lang="en-GB" dirty="0" smtClean="0"/>
                    </a:p>
                    <a:p>
                      <a:pPr>
                        <a:buFont typeface="Arial" pitchFamily="34" charset="0"/>
                        <a:buChar char="•"/>
                      </a:pPr>
                      <a:r>
                        <a:rPr lang="en-GB" dirty="0" smtClean="0"/>
                        <a:t>If improvements in productivity are made, this may come at the cost of investing in capital.</a:t>
                      </a:r>
                      <a:endParaRPr lang="en-GB" dirty="0"/>
                    </a:p>
                  </a:txBody>
                  <a:tcPr/>
                </a:tc>
              </a:tr>
              <a:tr h="2532301">
                <a:tc>
                  <a:txBody>
                    <a:bodyPr/>
                    <a:lstStyle/>
                    <a:p>
                      <a:r>
                        <a:rPr lang="en-GB" b="1" dirty="0" smtClean="0"/>
                        <a:t>Source from cheaper suppliers.</a:t>
                      </a:r>
                      <a:endParaRPr lang="en-GB" b="1" dirty="0"/>
                    </a:p>
                  </a:txBody>
                  <a:tcPr/>
                </a:tc>
                <a:tc>
                  <a:txBody>
                    <a:bodyPr/>
                    <a:lstStyle/>
                    <a:p>
                      <a:pPr>
                        <a:buFont typeface="Arial" pitchFamily="34" charset="0"/>
                        <a:buChar char="•"/>
                      </a:pPr>
                      <a:r>
                        <a:rPr lang="en-GB" dirty="0" smtClean="0"/>
                        <a:t>Will the source of supplies be as reliable as existing suppliers?</a:t>
                      </a:r>
                      <a:br>
                        <a:rPr lang="en-GB" dirty="0" smtClean="0"/>
                      </a:br>
                      <a:endParaRPr lang="en-GB" dirty="0" smtClean="0"/>
                    </a:p>
                    <a:p>
                      <a:pPr>
                        <a:buFont typeface="Arial" pitchFamily="34" charset="0"/>
                        <a:buChar char="•"/>
                      </a:pPr>
                      <a:r>
                        <a:rPr lang="en-GB" dirty="0" smtClean="0"/>
                        <a:t>Will the quality be lower- and could this be indentified</a:t>
                      </a:r>
                      <a:r>
                        <a:rPr lang="en-GB" baseline="0" dirty="0" smtClean="0"/>
                        <a:t> by consumers? </a:t>
                      </a:r>
                      <a:br>
                        <a:rPr lang="en-GB" baseline="0" dirty="0" smtClean="0"/>
                      </a:br>
                      <a:endParaRPr lang="en-GB" baseline="0" dirty="0" smtClean="0"/>
                    </a:p>
                    <a:p>
                      <a:pPr>
                        <a:buFont typeface="Arial" pitchFamily="34" charset="0"/>
                        <a:buChar char="•"/>
                      </a:pPr>
                      <a:r>
                        <a:rPr lang="en-GB" baseline="0" dirty="0" smtClean="0"/>
                        <a:t>Potential risk of lost reputation</a:t>
                      </a:r>
                      <a:endParaRPr lang="en-GB" dirty="0"/>
                    </a:p>
                  </a:txBody>
                  <a:tcPr/>
                </a:tc>
              </a:tr>
            </a:tbl>
          </a:graphicData>
        </a:graphic>
      </p:graphicFrame>
    </p:spTree>
    <p:extLst>
      <p:ext uri="{BB962C8B-B14F-4D97-AF65-F5344CB8AC3E}">
        <p14:creationId xmlns:p14="http://schemas.microsoft.com/office/powerpoint/2010/main" val="159861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What can businesses do to combat high inflation?</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099502192"/>
              </p:ext>
            </p:extLst>
          </p:nvPr>
        </p:nvGraphicFramePr>
        <p:xfrm>
          <a:off x="0" y="1412776"/>
          <a:ext cx="9144000" cy="5445224"/>
        </p:xfrm>
        <a:graphic>
          <a:graphicData uri="http://schemas.openxmlformats.org/drawingml/2006/table">
            <a:tbl>
              <a:tblPr firstRow="1" bandRow="1">
                <a:tableStyleId>{5C22544A-7EE6-4342-B048-85BDC9FD1C3A}</a:tableStyleId>
              </a:tblPr>
              <a:tblGrid>
                <a:gridCol w="4572000"/>
                <a:gridCol w="4572000"/>
              </a:tblGrid>
              <a:tr h="2523396">
                <a:tc>
                  <a:txBody>
                    <a:bodyPr/>
                    <a:lstStyle/>
                    <a:p>
                      <a:r>
                        <a:rPr lang="en-GB" b="1" dirty="0" smtClean="0">
                          <a:solidFill>
                            <a:schemeClr val="tx1"/>
                          </a:solidFill>
                        </a:rPr>
                        <a:t>Cut profit margins by not raising prices as much as costs.</a:t>
                      </a:r>
                      <a:endParaRPr lang="en-GB" b="1" dirty="0">
                        <a:solidFill>
                          <a:schemeClr val="tx1"/>
                        </a:solidFill>
                      </a:endParaRPr>
                    </a:p>
                  </a:txBody>
                  <a:tcPr>
                    <a:solidFill>
                      <a:schemeClr val="tx2">
                        <a:lumMod val="20000"/>
                        <a:lumOff val="80000"/>
                      </a:schemeClr>
                    </a:solidFill>
                  </a:tcPr>
                </a:tc>
                <a:tc>
                  <a:txBody>
                    <a:bodyPr/>
                    <a:lstStyle/>
                    <a:p>
                      <a:pPr>
                        <a:buFont typeface="Arial" pitchFamily="34" charset="0"/>
                        <a:buChar char="•"/>
                      </a:pPr>
                      <a:r>
                        <a:rPr lang="en-GB" b="0" dirty="0" smtClean="0">
                          <a:solidFill>
                            <a:schemeClr val="tx1"/>
                          </a:solidFill>
                        </a:rPr>
                        <a:t>The impact of this strategy may depend of price elasticity of demand for the products</a:t>
                      </a:r>
                      <a:br>
                        <a:rPr lang="en-GB" b="0" dirty="0" smtClean="0">
                          <a:solidFill>
                            <a:schemeClr val="tx1"/>
                          </a:solidFill>
                        </a:rPr>
                      </a:br>
                      <a:endParaRPr lang="en-GB" b="0" dirty="0" smtClean="0">
                        <a:solidFill>
                          <a:schemeClr val="tx1"/>
                        </a:solidFill>
                      </a:endParaRPr>
                    </a:p>
                    <a:p>
                      <a:pPr>
                        <a:buFont typeface="Arial" pitchFamily="34" charset="0"/>
                        <a:buChar char="•"/>
                      </a:pPr>
                      <a:r>
                        <a:rPr lang="en-GB" b="0" dirty="0" smtClean="0">
                          <a:solidFill>
                            <a:schemeClr val="tx1"/>
                          </a:solidFill>
                        </a:rPr>
                        <a:t>Lower profits may hinder future investment and growth plans</a:t>
                      </a:r>
                      <a:r>
                        <a:rPr lang="en-GB" b="0" baseline="0" dirty="0" smtClean="0">
                          <a:solidFill>
                            <a:schemeClr val="tx1"/>
                          </a:solidFill>
                        </a:rPr>
                        <a:t> of the business.</a:t>
                      </a:r>
                      <a:endParaRPr lang="en-GB" b="0" dirty="0">
                        <a:solidFill>
                          <a:schemeClr val="tx1"/>
                        </a:solidFill>
                      </a:endParaRPr>
                    </a:p>
                  </a:txBody>
                  <a:tcPr>
                    <a:solidFill>
                      <a:schemeClr val="tx2">
                        <a:lumMod val="20000"/>
                        <a:lumOff val="80000"/>
                      </a:schemeClr>
                    </a:solidFill>
                  </a:tcPr>
                </a:tc>
              </a:tr>
              <a:tr h="2921828">
                <a:tc>
                  <a:txBody>
                    <a:bodyPr/>
                    <a:lstStyle/>
                    <a:p>
                      <a:r>
                        <a:rPr lang="en-GB" b="1" dirty="0" smtClean="0"/>
                        <a:t>Raise</a:t>
                      </a:r>
                      <a:r>
                        <a:rPr lang="en-GB" b="1" baseline="0" dirty="0" smtClean="0"/>
                        <a:t> profit margins if inflation is largely caused by ‘demand pull’ pressure – increase prices by more than costs.</a:t>
                      </a:r>
                      <a:endParaRPr lang="en-GB" b="1" dirty="0"/>
                    </a:p>
                  </a:txBody>
                  <a:tcPr/>
                </a:tc>
                <a:tc>
                  <a:txBody>
                    <a:bodyPr/>
                    <a:lstStyle/>
                    <a:p>
                      <a:pPr>
                        <a:buFont typeface="Arial" pitchFamily="34" charset="0"/>
                        <a:buChar char="•"/>
                      </a:pPr>
                      <a:r>
                        <a:rPr lang="en-GB" dirty="0" smtClean="0"/>
                        <a:t>The impact of this strategy may depend on price elasticity of demand for the firms products. Elastic products would be affected a great deal.</a:t>
                      </a:r>
                      <a:br>
                        <a:rPr lang="en-GB" dirty="0" smtClean="0"/>
                      </a:br>
                      <a:endParaRPr lang="en-GB" dirty="0" smtClean="0"/>
                    </a:p>
                    <a:p>
                      <a:pPr>
                        <a:buFont typeface="Arial" pitchFamily="34" charset="0"/>
                        <a:buChar char="•"/>
                      </a:pPr>
                      <a:r>
                        <a:rPr lang="en-GB" dirty="0" smtClean="0"/>
                        <a:t>Will consumers resent firms taking advantage of economic conditions?</a:t>
                      </a:r>
                      <a:endParaRPr lang="en-GB" dirty="0"/>
                    </a:p>
                  </a:txBody>
                  <a:tcPr/>
                </a:tc>
              </a:tr>
            </a:tbl>
          </a:graphicData>
        </a:graphic>
      </p:graphicFrame>
    </p:spTree>
    <p:extLst>
      <p:ext uri="{BB962C8B-B14F-4D97-AF65-F5344CB8AC3E}">
        <p14:creationId xmlns:p14="http://schemas.microsoft.com/office/powerpoint/2010/main" val="1424462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b="1" i="1" dirty="0" smtClean="0"/>
              <a:t>Strategies used by firms depend on a variety of factors</a:t>
            </a:r>
          </a:p>
          <a:p>
            <a:pPr>
              <a:buNone/>
            </a:pPr>
            <a:r>
              <a:rPr lang="en-GB" b="1" i="1" dirty="0" smtClean="0"/>
              <a:t>such as:</a:t>
            </a:r>
          </a:p>
          <a:p>
            <a:pPr>
              <a:buNone/>
            </a:pPr>
            <a:endParaRPr lang="en-GB" b="1" i="1" dirty="0" smtClean="0"/>
          </a:p>
          <a:p>
            <a:r>
              <a:rPr lang="en-GB" dirty="0" smtClean="0"/>
              <a:t>Size of the firm</a:t>
            </a:r>
          </a:p>
          <a:p>
            <a:r>
              <a:rPr lang="en-GB" dirty="0" smtClean="0"/>
              <a:t>Economies of scale of the firm</a:t>
            </a:r>
          </a:p>
          <a:p>
            <a:r>
              <a:rPr lang="en-GB" dirty="0" smtClean="0"/>
              <a:t>Other economic influences. E.g. Exchange rate. Market conditions.</a:t>
            </a:r>
          </a:p>
          <a:p>
            <a:r>
              <a:rPr lang="en-GB" dirty="0" smtClean="0"/>
              <a:t>Competitiveness of the market. E.g. Is it an oligopoly? </a:t>
            </a:r>
          </a:p>
          <a:p>
            <a:r>
              <a:rPr lang="en-GB" dirty="0" smtClean="0"/>
              <a:t>Etc. </a:t>
            </a:r>
          </a:p>
        </p:txBody>
      </p:sp>
      <p:sp>
        <p:nvSpPr>
          <p:cNvPr id="3" name="Title 2"/>
          <p:cNvSpPr>
            <a:spLocks noGrp="1"/>
          </p:cNvSpPr>
          <p:nvPr>
            <p:ph type="title"/>
          </p:nvPr>
        </p:nvSpPr>
        <p:spPr/>
        <p:txBody>
          <a:bodyPr>
            <a:normAutofit/>
          </a:bodyPr>
          <a:lstStyle/>
          <a:p>
            <a:r>
              <a:rPr lang="en-GB" dirty="0" smtClean="0"/>
              <a:t>What can businesses do to combat high inflation?</a:t>
            </a:r>
            <a:endParaRPr lang="en-GB" dirty="0"/>
          </a:p>
        </p:txBody>
      </p:sp>
    </p:spTree>
    <p:extLst>
      <p:ext uri="{BB962C8B-B14F-4D97-AF65-F5344CB8AC3E}">
        <p14:creationId xmlns:p14="http://schemas.microsoft.com/office/powerpoint/2010/main" val="40180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67544" y="332656"/>
            <a:ext cx="8229600" cy="1252728"/>
          </a:xfrm>
        </p:spPr>
        <p:txBody>
          <a:bodyPr/>
          <a:lstStyle/>
          <a:p>
            <a:r>
              <a:rPr lang="en-GB" b="1" dirty="0" smtClean="0">
                <a:solidFill>
                  <a:schemeClr val="bg1"/>
                </a:solidFill>
              </a:rPr>
              <a:t>When Inflation falls....</a:t>
            </a:r>
            <a:endParaRPr lang="en-GB" b="1" dirty="0">
              <a:solidFill>
                <a:schemeClr val="bg1"/>
              </a:solidFill>
            </a:endParaRPr>
          </a:p>
        </p:txBody>
      </p:sp>
      <p:grpSp>
        <p:nvGrpSpPr>
          <p:cNvPr id="4" name="Group 3"/>
          <p:cNvGrpSpPr/>
          <p:nvPr/>
        </p:nvGrpSpPr>
        <p:grpSpPr>
          <a:xfrm>
            <a:off x="218319" y="1798533"/>
            <a:ext cx="3734506" cy="1224136"/>
            <a:chOff x="467544" y="620688"/>
            <a:chExt cx="4032448" cy="1008112"/>
          </a:xfrm>
          <a:solidFill>
            <a:srgbClr val="50BF3D"/>
          </a:solidFill>
        </p:grpSpPr>
        <p:sp>
          <p:nvSpPr>
            <p:cNvPr id="5" name="Rounded Rectangle 4"/>
            <p:cNvSpPr/>
            <p:nvPr/>
          </p:nvSpPr>
          <p:spPr>
            <a:xfrm>
              <a:off x="467544" y="620688"/>
              <a:ext cx="4032448" cy="10081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p:cNvSpPr txBox="1"/>
            <p:nvPr/>
          </p:nvSpPr>
          <p:spPr>
            <a:xfrm>
              <a:off x="678612" y="739289"/>
              <a:ext cx="3576631" cy="684350"/>
            </a:xfrm>
            <a:prstGeom prst="rect">
              <a:avLst/>
            </a:prstGeom>
            <a:grpFill/>
            <a:ln>
              <a:noFill/>
            </a:ln>
          </p:spPr>
          <p:txBody>
            <a:bodyPr wrap="square" rtlCol="0">
              <a:spAutoFit/>
            </a:bodyPr>
            <a:lstStyle/>
            <a:p>
              <a:pPr algn="ctr"/>
              <a:r>
                <a:rPr lang="en-GB" sz="2400" b="1" dirty="0" smtClean="0">
                  <a:solidFill>
                    <a:schemeClr val="bg1"/>
                  </a:solidFill>
                  <a:cs typeface="Times New Roman" pitchFamily="18" charset="0"/>
                </a:rPr>
                <a:t>Fall in inflation rate</a:t>
              </a:r>
              <a:endParaRPr lang="en-GB" sz="2400" b="1" dirty="0">
                <a:solidFill>
                  <a:schemeClr val="bg1"/>
                </a:solidFill>
                <a:cs typeface="Times New Roman" pitchFamily="18" charset="0"/>
              </a:endParaRPr>
            </a:p>
          </p:txBody>
        </p:sp>
      </p:grpSp>
      <p:grpSp>
        <p:nvGrpSpPr>
          <p:cNvPr id="7" name="Group 6"/>
          <p:cNvGrpSpPr/>
          <p:nvPr/>
        </p:nvGrpSpPr>
        <p:grpSpPr>
          <a:xfrm>
            <a:off x="5261501" y="1798533"/>
            <a:ext cx="3734506" cy="1296144"/>
            <a:chOff x="4932039" y="1916832"/>
            <a:chExt cx="4032448" cy="1008112"/>
          </a:xfrm>
          <a:solidFill>
            <a:srgbClr val="2307F5"/>
          </a:solidFill>
        </p:grpSpPr>
        <p:sp>
          <p:nvSpPr>
            <p:cNvPr id="8" name="Rounded Rectangle 7"/>
            <p:cNvSpPr/>
            <p:nvPr/>
          </p:nvSpPr>
          <p:spPr>
            <a:xfrm>
              <a:off x="4932039" y="1916832"/>
              <a:ext cx="4032448" cy="1008112"/>
            </a:xfrm>
            <a:prstGeom prst="roundRect">
              <a:avLst/>
            </a:prstGeom>
            <a:grp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p:cNvSpPr txBox="1"/>
            <p:nvPr/>
          </p:nvSpPr>
          <p:spPr>
            <a:xfrm>
              <a:off x="5042810" y="2032876"/>
              <a:ext cx="3836308" cy="359073"/>
            </a:xfrm>
            <a:prstGeom prst="rect">
              <a:avLst/>
            </a:prstGeom>
            <a:grpFill/>
            <a:ln>
              <a:solidFill>
                <a:srgbClr val="2307F5"/>
              </a:solidFill>
            </a:ln>
          </p:spPr>
          <p:txBody>
            <a:bodyPr wrap="square" rtlCol="0">
              <a:spAutoFit/>
            </a:bodyPr>
            <a:lstStyle/>
            <a:p>
              <a:pPr algn="ctr"/>
              <a:r>
                <a:rPr lang="en-GB" sz="2400" b="1" dirty="0" smtClean="0">
                  <a:solidFill>
                    <a:schemeClr val="bg1"/>
                  </a:solidFill>
                  <a:cs typeface="Times New Roman" pitchFamily="18" charset="0"/>
                </a:rPr>
                <a:t>Reduced prices</a:t>
              </a:r>
              <a:endParaRPr lang="en-GB" sz="2400" b="1" dirty="0">
                <a:solidFill>
                  <a:schemeClr val="bg1"/>
                </a:solidFill>
                <a:cs typeface="Times New Roman" pitchFamily="18" charset="0"/>
              </a:endParaRPr>
            </a:p>
          </p:txBody>
        </p:sp>
      </p:grpSp>
      <p:grpSp>
        <p:nvGrpSpPr>
          <p:cNvPr id="10" name="Group 9"/>
          <p:cNvGrpSpPr/>
          <p:nvPr/>
        </p:nvGrpSpPr>
        <p:grpSpPr>
          <a:xfrm>
            <a:off x="5166320" y="3742749"/>
            <a:ext cx="3816424" cy="1368152"/>
            <a:chOff x="2915816" y="3789040"/>
            <a:chExt cx="4176464" cy="1152128"/>
          </a:xfrm>
          <a:solidFill>
            <a:srgbClr val="2307F5"/>
          </a:solidFill>
        </p:grpSpPr>
        <p:sp>
          <p:nvSpPr>
            <p:cNvPr id="11" name="Rounded Rectangle 10"/>
            <p:cNvSpPr/>
            <p:nvPr/>
          </p:nvSpPr>
          <p:spPr>
            <a:xfrm>
              <a:off x="2915816" y="3789040"/>
              <a:ext cx="4176464" cy="1152128"/>
            </a:xfrm>
            <a:prstGeom prst="roundRect">
              <a:avLst/>
            </a:prstGeom>
            <a:grp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TextBox 11"/>
            <p:cNvSpPr txBox="1"/>
            <p:nvPr/>
          </p:nvSpPr>
          <p:spPr>
            <a:xfrm>
              <a:off x="3059832" y="3853047"/>
              <a:ext cx="3960440" cy="699787"/>
            </a:xfrm>
            <a:prstGeom prst="rect">
              <a:avLst/>
            </a:prstGeom>
            <a:grpFill/>
            <a:ln>
              <a:solidFill>
                <a:srgbClr val="2307F5"/>
              </a:solidFill>
            </a:ln>
          </p:spPr>
          <p:txBody>
            <a:bodyPr wrap="square" rtlCol="0">
              <a:spAutoFit/>
            </a:bodyPr>
            <a:lstStyle/>
            <a:p>
              <a:pPr algn="ctr"/>
              <a:r>
                <a:rPr lang="en-GB" sz="2400" b="1" dirty="0" smtClean="0">
                  <a:solidFill>
                    <a:schemeClr val="bg1"/>
                  </a:solidFill>
                  <a:cs typeface="Times New Roman" pitchFamily="18" charset="0"/>
                </a:rPr>
                <a:t>Slowing down in the rate of increase</a:t>
              </a:r>
              <a:endParaRPr lang="en-GB" sz="2400" b="1" dirty="0">
                <a:solidFill>
                  <a:schemeClr val="bg1"/>
                </a:solidFill>
                <a:cs typeface="Times New Roman" pitchFamily="18" charset="0"/>
              </a:endParaRPr>
            </a:p>
          </p:txBody>
        </p:sp>
      </p:grpSp>
      <p:sp>
        <p:nvSpPr>
          <p:cNvPr id="14" name="Rounded Rectangle 13"/>
          <p:cNvSpPr/>
          <p:nvPr/>
        </p:nvSpPr>
        <p:spPr>
          <a:xfrm>
            <a:off x="193046" y="3742749"/>
            <a:ext cx="3753860" cy="1368152"/>
          </a:xfrm>
          <a:prstGeom prst="roundRect">
            <a:avLst/>
          </a:prstGeom>
          <a:solidFill>
            <a:srgbClr val="50B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Box 14"/>
          <p:cNvSpPr txBox="1"/>
          <p:nvPr/>
        </p:nvSpPr>
        <p:spPr>
          <a:xfrm>
            <a:off x="323528" y="3938199"/>
            <a:ext cx="3528392" cy="830997"/>
          </a:xfrm>
          <a:prstGeom prst="rect">
            <a:avLst/>
          </a:prstGeom>
          <a:solidFill>
            <a:srgbClr val="50BF3D"/>
          </a:solidFill>
        </p:spPr>
        <p:txBody>
          <a:bodyPr wrap="square" rtlCol="0">
            <a:spAutoFit/>
          </a:bodyPr>
          <a:lstStyle/>
          <a:p>
            <a:pPr algn="ctr"/>
            <a:r>
              <a:rPr lang="en-GB" sz="2400" b="1" dirty="0" smtClean="0">
                <a:solidFill>
                  <a:schemeClr val="bg1"/>
                </a:solidFill>
                <a:cs typeface="Times New Roman" pitchFamily="18" charset="0"/>
              </a:rPr>
              <a:t>Fall in inflation rate</a:t>
            </a:r>
            <a:endParaRPr lang="en-GB" sz="2400" b="1" dirty="0">
              <a:solidFill>
                <a:schemeClr val="bg1"/>
              </a:solidFill>
              <a:cs typeface="Times New Roman" pitchFamily="18" charset="0"/>
            </a:endParaRPr>
          </a:p>
        </p:txBody>
      </p:sp>
      <p:sp>
        <p:nvSpPr>
          <p:cNvPr id="16" name="Not Equal 15"/>
          <p:cNvSpPr/>
          <p:nvPr/>
        </p:nvSpPr>
        <p:spPr>
          <a:xfrm>
            <a:off x="3942184" y="1942549"/>
            <a:ext cx="1368152" cy="864096"/>
          </a:xfrm>
          <a:prstGeom prst="mathNotEqual">
            <a:avLst/>
          </a:prstGeom>
          <a:solidFill>
            <a:srgbClr val="50B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7" name="Equal 16"/>
          <p:cNvSpPr/>
          <p:nvPr/>
        </p:nvSpPr>
        <p:spPr>
          <a:xfrm>
            <a:off x="3942184" y="3886765"/>
            <a:ext cx="1224136" cy="936104"/>
          </a:xfrm>
          <a:prstGeom prst="mathEqual">
            <a:avLst/>
          </a:prstGeom>
          <a:solidFill>
            <a:srgbClr val="50B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Tree>
    <p:extLst>
      <p:ext uri="{BB962C8B-B14F-4D97-AF65-F5344CB8AC3E}">
        <p14:creationId xmlns:p14="http://schemas.microsoft.com/office/powerpoint/2010/main" val="1218817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107504" y="332656"/>
            <a:ext cx="6501408" cy="1252728"/>
          </a:xfrm>
        </p:spPr>
        <p:txBody>
          <a:bodyPr>
            <a:normAutofit/>
          </a:bodyPr>
          <a:lstStyle/>
          <a:p>
            <a:r>
              <a:rPr lang="en-GB" b="1" dirty="0" smtClean="0">
                <a:solidFill>
                  <a:schemeClr val="bg1"/>
                </a:solidFill>
              </a:rPr>
              <a:t>Effects of High Inflation</a:t>
            </a:r>
            <a:endParaRPr lang="en-GB" b="1" dirty="0">
              <a:solidFill>
                <a:schemeClr val="bg1"/>
              </a:solidFill>
            </a:endParaRPr>
          </a:p>
        </p:txBody>
      </p:sp>
      <p:sp>
        <p:nvSpPr>
          <p:cNvPr id="8" name="Line Callout 1 7"/>
          <p:cNvSpPr/>
          <p:nvPr/>
        </p:nvSpPr>
        <p:spPr>
          <a:xfrm>
            <a:off x="6156176" y="2492896"/>
            <a:ext cx="2448272" cy="864096"/>
          </a:xfrm>
          <a:prstGeom prst="borderCallout1">
            <a:avLst>
              <a:gd name="adj1" fmla="val 48798"/>
              <a:gd name="adj2" fmla="val -955"/>
              <a:gd name="adj3" fmla="val 60243"/>
              <a:gd name="adj4" fmla="val -38333"/>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Businesses increase prices. </a:t>
            </a:r>
            <a:endParaRPr lang="en-GB" dirty="0">
              <a:solidFill>
                <a:schemeClr val="bg1"/>
              </a:solidFill>
              <a:cs typeface="Times New Roman" pitchFamily="18" charset="0"/>
            </a:endParaRPr>
          </a:p>
        </p:txBody>
      </p:sp>
      <p:sp>
        <p:nvSpPr>
          <p:cNvPr id="9" name="Line Callout 1 8"/>
          <p:cNvSpPr/>
          <p:nvPr/>
        </p:nvSpPr>
        <p:spPr>
          <a:xfrm>
            <a:off x="5796136" y="3933056"/>
            <a:ext cx="3024336" cy="936104"/>
          </a:xfrm>
          <a:prstGeom prst="borderCallout1">
            <a:avLst>
              <a:gd name="adj1" fmla="val 50105"/>
              <a:gd name="adj2" fmla="val 1745"/>
              <a:gd name="adj3" fmla="val -8027"/>
              <a:gd name="adj4" fmla="val -24420"/>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Consumer price sensitivity increases.</a:t>
            </a:r>
            <a:endParaRPr lang="en-GB" dirty="0">
              <a:solidFill>
                <a:schemeClr val="bg1"/>
              </a:solidFill>
              <a:cs typeface="Times New Roman" pitchFamily="18" charset="0"/>
            </a:endParaRPr>
          </a:p>
        </p:txBody>
      </p:sp>
      <p:sp>
        <p:nvSpPr>
          <p:cNvPr id="10" name="Line Callout 1 9"/>
          <p:cNvSpPr/>
          <p:nvPr/>
        </p:nvSpPr>
        <p:spPr>
          <a:xfrm>
            <a:off x="5220072" y="5589240"/>
            <a:ext cx="3024336" cy="1008112"/>
          </a:xfrm>
          <a:prstGeom prst="borderCallout1">
            <a:avLst>
              <a:gd name="adj1" fmla="val 1953"/>
              <a:gd name="adj2" fmla="val 625"/>
              <a:gd name="adj3" fmla="val -137217"/>
              <a:gd name="adj4" fmla="val -19670"/>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Increased likelihood of industrial action for pay rises.</a:t>
            </a:r>
            <a:endParaRPr lang="en-GB" dirty="0">
              <a:solidFill>
                <a:schemeClr val="bg1"/>
              </a:solidFill>
              <a:cs typeface="Times New Roman" pitchFamily="18" charset="0"/>
            </a:endParaRPr>
          </a:p>
        </p:txBody>
      </p:sp>
      <p:sp>
        <p:nvSpPr>
          <p:cNvPr id="11" name="Line Callout 1 10"/>
          <p:cNvSpPr/>
          <p:nvPr/>
        </p:nvSpPr>
        <p:spPr>
          <a:xfrm>
            <a:off x="1907704" y="5517232"/>
            <a:ext cx="2520280" cy="1080120"/>
          </a:xfrm>
          <a:prstGeom prst="borderCallout1">
            <a:avLst>
              <a:gd name="adj1" fmla="val -1751"/>
              <a:gd name="adj2" fmla="val 51148"/>
              <a:gd name="adj3" fmla="val -126730"/>
              <a:gd name="adj4" fmla="val 89466"/>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Suppliers may increase their prices. (forecasting, cash flow)</a:t>
            </a:r>
            <a:endParaRPr lang="en-GB" dirty="0">
              <a:solidFill>
                <a:schemeClr val="bg1"/>
              </a:solidFill>
              <a:cs typeface="Times New Roman" pitchFamily="18" charset="0"/>
            </a:endParaRPr>
          </a:p>
        </p:txBody>
      </p:sp>
      <p:sp>
        <p:nvSpPr>
          <p:cNvPr id="12" name="Line Callout 1 11"/>
          <p:cNvSpPr/>
          <p:nvPr/>
        </p:nvSpPr>
        <p:spPr>
          <a:xfrm>
            <a:off x="395536" y="3645024"/>
            <a:ext cx="2232248" cy="1368152"/>
          </a:xfrm>
          <a:prstGeom prst="borderCallout1">
            <a:avLst>
              <a:gd name="adj1" fmla="val 50105"/>
              <a:gd name="adj2" fmla="val 100396"/>
              <a:gd name="adj3" fmla="val 17612"/>
              <a:gd name="adj4" fmla="val 157380"/>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cs typeface="Times New Roman" pitchFamily="18" charset="0"/>
              </a:rPr>
              <a:t>If UK inflation rate higher then the rest of the world then less competitive internationally.</a:t>
            </a:r>
            <a:endParaRPr lang="en-GB" sz="1600" dirty="0">
              <a:solidFill>
                <a:schemeClr val="bg1"/>
              </a:solidFill>
              <a:cs typeface="Times New Roman" pitchFamily="18" charset="0"/>
            </a:endParaRPr>
          </a:p>
        </p:txBody>
      </p:sp>
      <p:sp>
        <p:nvSpPr>
          <p:cNvPr id="13" name="Line Callout 1 12"/>
          <p:cNvSpPr/>
          <p:nvPr/>
        </p:nvSpPr>
        <p:spPr>
          <a:xfrm>
            <a:off x="539552" y="2204864"/>
            <a:ext cx="2232248" cy="792088"/>
          </a:xfrm>
          <a:prstGeom prst="borderCallout1">
            <a:avLst>
              <a:gd name="adj1" fmla="val 48679"/>
              <a:gd name="adj2" fmla="val 99891"/>
              <a:gd name="adj3" fmla="val 99673"/>
              <a:gd name="adj4" fmla="val 145243"/>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1"/>
                </a:solidFill>
                <a:cs typeface="Times New Roman" pitchFamily="18" charset="0"/>
              </a:rPr>
              <a:t>Interest rates </a:t>
            </a:r>
            <a:r>
              <a:rPr lang="en-GB" sz="1600" b="1" dirty="0" smtClean="0">
                <a:solidFill>
                  <a:schemeClr val="bg1"/>
                </a:solidFill>
                <a:cs typeface="Times New Roman" pitchFamily="18" charset="0"/>
              </a:rPr>
              <a:t>may</a:t>
            </a:r>
            <a:r>
              <a:rPr lang="en-GB" sz="1600" dirty="0" smtClean="0">
                <a:solidFill>
                  <a:schemeClr val="bg1"/>
                </a:solidFill>
                <a:cs typeface="Times New Roman" pitchFamily="18" charset="0"/>
              </a:rPr>
              <a:t> rise (monetary policy)</a:t>
            </a:r>
            <a:endParaRPr lang="en-GB" sz="1600" dirty="0">
              <a:solidFill>
                <a:schemeClr val="bg1"/>
              </a:solidFill>
              <a:cs typeface="Times New Roman" pitchFamily="18" charset="0"/>
            </a:endParaRPr>
          </a:p>
        </p:txBody>
      </p:sp>
      <p:pic>
        <p:nvPicPr>
          <p:cNvPr id="17" name="Picture 2" descr="http://www.devonandsomersetballoons.co.uk/Sites/Devon%20and%20Somerset%20Balloons/library/files/1-dands_balloon.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lasticWrap/>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54369" y="2393692"/>
            <a:ext cx="1947230" cy="24754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63888" y="2800429"/>
            <a:ext cx="1728192" cy="830997"/>
          </a:xfrm>
          <a:prstGeom prst="rect">
            <a:avLst/>
          </a:prstGeom>
          <a:noFill/>
        </p:spPr>
        <p:txBody>
          <a:bodyPr wrap="square" rtlCol="0">
            <a:spAutoFit/>
          </a:bodyPr>
          <a:lstStyle/>
          <a:p>
            <a:pPr algn="ctr"/>
            <a:r>
              <a:rPr lang="en-GB" sz="2400" b="1" dirty="0" smtClean="0">
                <a:solidFill>
                  <a:schemeClr val="bg1"/>
                </a:solidFill>
              </a:rPr>
              <a:t>High Inflation</a:t>
            </a:r>
            <a:endParaRPr lang="en-GB" sz="2400" b="1" dirty="0">
              <a:solidFill>
                <a:schemeClr val="bg1"/>
              </a:solidFill>
            </a:endParaRPr>
          </a:p>
        </p:txBody>
      </p:sp>
    </p:spTree>
    <p:extLst>
      <p:ext uri="{BB962C8B-B14F-4D97-AF65-F5344CB8AC3E}">
        <p14:creationId xmlns:p14="http://schemas.microsoft.com/office/powerpoint/2010/main" val="37879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10004" y="0"/>
            <a:ext cx="8229600" cy="1252728"/>
          </a:xfrm>
        </p:spPr>
        <p:txBody>
          <a:bodyPr>
            <a:normAutofit/>
          </a:bodyPr>
          <a:lstStyle/>
          <a:p>
            <a:r>
              <a:rPr lang="en-GB" sz="3200" b="1" dirty="0" smtClean="0">
                <a:solidFill>
                  <a:schemeClr val="bg1"/>
                </a:solidFill>
              </a:rPr>
              <a:t>Effects of Low Inflation</a:t>
            </a:r>
            <a:endParaRPr lang="en-GB" sz="3200" b="1" dirty="0">
              <a:solidFill>
                <a:schemeClr val="bg1"/>
              </a:solidFill>
            </a:endParaRPr>
          </a:p>
        </p:txBody>
      </p:sp>
      <p:sp>
        <p:nvSpPr>
          <p:cNvPr id="6" name="Line Callout 1 5"/>
          <p:cNvSpPr/>
          <p:nvPr/>
        </p:nvSpPr>
        <p:spPr>
          <a:xfrm>
            <a:off x="6372200" y="2636912"/>
            <a:ext cx="2304256" cy="1008112"/>
          </a:xfrm>
          <a:prstGeom prst="borderCallout1">
            <a:avLst>
              <a:gd name="adj1" fmla="val 50105"/>
              <a:gd name="adj2" fmla="val -4"/>
              <a:gd name="adj3" fmla="val 103542"/>
              <a:gd name="adj4" fmla="val -59890"/>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Interest rates </a:t>
            </a:r>
            <a:r>
              <a:rPr lang="en-GB" b="1" dirty="0" smtClean="0">
                <a:solidFill>
                  <a:schemeClr val="bg1"/>
                </a:solidFill>
                <a:cs typeface="Times New Roman" pitchFamily="18" charset="0"/>
              </a:rPr>
              <a:t>tend</a:t>
            </a:r>
            <a:r>
              <a:rPr lang="en-GB" dirty="0" smtClean="0">
                <a:solidFill>
                  <a:schemeClr val="bg1"/>
                </a:solidFill>
                <a:cs typeface="Times New Roman" pitchFamily="18" charset="0"/>
              </a:rPr>
              <a:t> to be low.</a:t>
            </a:r>
            <a:endParaRPr lang="en-GB" dirty="0">
              <a:solidFill>
                <a:schemeClr val="bg1"/>
              </a:solidFill>
              <a:cs typeface="Times New Roman" pitchFamily="18" charset="0"/>
            </a:endParaRPr>
          </a:p>
        </p:txBody>
      </p:sp>
      <p:sp>
        <p:nvSpPr>
          <p:cNvPr id="7" name="Line Callout 1 6"/>
          <p:cNvSpPr/>
          <p:nvPr/>
        </p:nvSpPr>
        <p:spPr>
          <a:xfrm>
            <a:off x="5796136" y="4581128"/>
            <a:ext cx="2664296" cy="1008112"/>
          </a:xfrm>
          <a:prstGeom prst="borderCallout1">
            <a:avLst>
              <a:gd name="adj1" fmla="val 47865"/>
              <a:gd name="adj2" fmla="val -706"/>
              <a:gd name="adj3" fmla="val -40913"/>
              <a:gd name="adj4" fmla="val -33673"/>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More competitive in international market</a:t>
            </a:r>
            <a:endParaRPr lang="en-GB" dirty="0">
              <a:solidFill>
                <a:schemeClr val="bg1"/>
              </a:solidFill>
              <a:cs typeface="Times New Roman" pitchFamily="18" charset="0"/>
            </a:endParaRPr>
          </a:p>
        </p:txBody>
      </p:sp>
      <p:sp>
        <p:nvSpPr>
          <p:cNvPr id="8" name="Line Callout 1 7"/>
          <p:cNvSpPr/>
          <p:nvPr/>
        </p:nvSpPr>
        <p:spPr>
          <a:xfrm>
            <a:off x="2267744" y="5661248"/>
            <a:ext cx="2304256" cy="864096"/>
          </a:xfrm>
          <a:prstGeom prst="borderCallout1">
            <a:avLst>
              <a:gd name="adj1" fmla="val 5686"/>
              <a:gd name="adj2" fmla="val 50457"/>
              <a:gd name="adj3" fmla="val -165772"/>
              <a:gd name="adj4" fmla="val 76307"/>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Greater level of certainty</a:t>
            </a:r>
            <a:endParaRPr lang="en-GB" dirty="0">
              <a:solidFill>
                <a:schemeClr val="bg1"/>
              </a:solidFill>
              <a:cs typeface="Times New Roman" pitchFamily="18" charset="0"/>
            </a:endParaRPr>
          </a:p>
        </p:txBody>
      </p:sp>
      <p:sp>
        <p:nvSpPr>
          <p:cNvPr id="9" name="Line Callout 1 8"/>
          <p:cNvSpPr/>
          <p:nvPr/>
        </p:nvSpPr>
        <p:spPr>
          <a:xfrm>
            <a:off x="539552" y="3789040"/>
            <a:ext cx="2016224" cy="1152128"/>
          </a:xfrm>
          <a:prstGeom prst="borderCallout1">
            <a:avLst>
              <a:gd name="adj1" fmla="val 51084"/>
              <a:gd name="adj2" fmla="val 101968"/>
              <a:gd name="adj3" fmla="val 24315"/>
              <a:gd name="adj4" fmla="val 149794"/>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Less spending on marketing and administration </a:t>
            </a:r>
            <a:endParaRPr lang="en-GB" dirty="0">
              <a:solidFill>
                <a:schemeClr val="bg1"/>
              </a:solidFill>
              <a:cs typeface="Times New Roman" pitchFamily="18" charset="0"/>
            </a:endParaRPr>
          </a:p>
        </p:txBody>
      </p:sp>
      <p:sp>
        <p:nvSpPr>
          <p:cNvPr id="10" name="Line Callout 1 9"/>
          <p:cNvSpPr/>
          <p:nvPr/>
        </p:nvSpPr>
        <p:spPr>
          <a:xfrm>
            <a:off x="467544" y="1772816"/>
            <a:ext cx="2376264" cy="1008112"/>
          </a:xfrm>
          <a:prstGeom prst="borderCallout1">
            <a:avLst>
              <a:gd name="adj1" fmla="val 98256"/>
              <a:gd name="adj2" fmla="val 99983"/>
              <a:gd name="adj3" fmla="val 160652"/>
              <a:gd name="adj4" fmla="val 129366"/>
            </a:avLst>
          </a:prstGeom>
          <a:solidFill>
            <a:srgbClr val="50BF3D"/>
          </a:solidFill>
          <a:ln>
            <a:solidFill>
              <a:srgbClr val="50B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More time for long term strategic planning.</a:t>
            </a:r>
            <a:endParaRPr lang="en-GB" dirty="0">
              <a:solidFill>
                <a:schemeClr val="bg1"/>
              </a:solidFill>
              <a:cs typeface="Times New Roman" pitchFamily="18" charset="0"/>
            </a:endParaRPr>
          </a:p>
        </p:txBody>
      </p:sp>
      <p:sp>
        <p:nvSpPr>
          <p:cNvPr id="11" name="Line Callout 1 10"/>
          <p:cNvSpPr/>
          <p:nvPr/>
        </p:nvSpPr>
        <p:spPr>
          <a:xfrm>
            <a:off x="3995936" y="1556792"/>
            <a:ext cx="2088232" cy="936104"/>
          </a:xfrm>
          <a:prstGeom prst="borderCallout1">
            <a:avLst>
              <a:gd name="adj1" fmla="val 101960"/>
              <a:gd name="adj2" fmla="val 48970"/>
              <a:gd name="adj3" fmla="val 193298"/>
              <a:gd name="adj4" fmla="val 18970"/>
            </a:avLst>
          </a:prstGeom>
          <a:solidFill>
            <a:srgbClr val="2307F5"/>
          </a:solidFill>
          <a:ln>
            <a:solidFill>
              <a:srgbClr val="2307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cs typeface="Times New Roman" pitchFamily="18" charset="0"/>
              </a:rPr>
              <a:t>Inefficient firms disappear </a:t>
            </a:r>
            <a:endParaRPr lang="en-GB" dirty="0">
              <a:solidFill>
                <a:schemeClr val="bg1"/>
              </a:solidFill>
              <a:cs typeface="Times New Roman" pitchFamily="18" charset="0"/>
            </a:endParaRPr>
          </a:p>
        </p:txBody>
      </p:sp>
      <p:pic>
        <p:nvPicPr>
          <p:cNvPr id="14" name="Picture 2" descr="http://www.devonandsomersetballoons.co.uk/Sites/Devon%20and%20Somerset%20Balloons/library/files/1-dands_balloon.pn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lasticWrap/>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395497" y="2780928"/>
            <a:ext cx="1947230" cy="24754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3888" y="3140968"/>
            <a:ext cx="1728192" cy="830997"/>
          </a:xfrm>
          <a:prstGeom prst="rect">
            <a:avLst/>
          </a:prstGeom>
          <a:noFill/>
        </p:spPr>
        <p:txBody>
          <a:bodyPr wrap="square" rtlCol="0">
            <a:spAutoFit/>
          </a:bodyPr>
          <a:lstStyle/>
          <a:p>
            <a:pPr algn="ctr"/>
            <a:r>
              <a:rPr lang="en-GB" sz="2400" b="1" dirty="0" smtClean="0">
                <a:solidFill>
                  <a:schemeClr val="bg1"/>
                </a:solidFill>
              </a:rPr>
              <a:t>Low Inflation</a:t>
            </a:r>
            <a:endParaRPr lang="en-GB" sz="2400" b="1" dirty="0">
              <a:solidFill>
                <a:schemeClr val="bg1"/>
              </a:solidFill>
            </a:endParaRPr>
          </a:p>
        </p:txBody>
      </p:sp>
    </p:spTree>
    <p:extLst>
      <p:ext uri="{BB962C8B-B14F-4D97-AF65-F5344CB8AC3E}">
        <p14:creationId xmlns:p14="http://schemas.microsoft.com/office/powerpoint/2010/main" val="42240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http://3.bp.blogspot.com/-9arW02PC8Vk/TWGGHjP0cLI/AAAAAAAAABs/u49yHvDJ_xE/s1600/Nike+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90605"/>
            <a:ext cx="6428978" cy="6428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7744" y="5301208"/>
            <a:ext cx="5256584" cy="523220"/>
          </a:xfrm>
          <a:prstGeom prst="rect">
            <a:avLst/>
          </a:prstGeom>
          <a:noFill/>
        </p:spPr>
        <p:txBody>
          <a:bodyPr wrap="square" rtlCol="0">
            <a:spAutoFit/>
          </a:bodyPr>
          <a:lstStyle/>
          <a:p>
            <a:pPr algn="ctr"/>
            <a:r>
              <a:rPr lang="en-GB" sz="2800" dirty="0" smtClean="0">
                <a:solidFill>
                  <a:schemeClr val="bg1"/>
                </a:solidFill>
                <a:latin typeface="Candara" pitchFamily="34" charset="0"/>
              </a:rPr>
              <a:t>Questions &amp; Case Study</a:t>
            </a:r>
            <a:endParaRPr lang="en-GB" sz="2800" dirty="0">
              <a:solidFill>
                <a:schemeClr val="bg1"/>
              </a:solidFill>
              <a:latin typeface="Candara" pitchFamily="34" charset="0"/>
            </a:endParaRPr>
          </a:p>
        </p:txBody>
      </p:sp>
    </p:spTree>
    <p:extLst>
      <p:ext uri="{BB962C8B-B14F-4D97-AF65-F5344CB8AC3E}">
        <p14:creationId xmlns:p14="http://schemas.microsoft.com/office/powerpoint/2010/main" val="195103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lstStyle/>
          <a:p>
            <a:r>
              <a:rPr lang="en-GB" dirty="0" smtClean="0"/>
              <a:t>Draw out the business cycle on your whiteboards</a:t>
            </a:r>
          </a:p>
          <a:p>
            <a:endParaRPr lang="en-GB" dirty="0"/>
          </a:p>
          <a:p>
            <a:r>
              <a:rPr lang="en-GB" dirty="0" smtClean="0"/>
              <a:t>Label each stage of the business cycle</a:t>
            </a:r>
          </a:p>
          <a:p>
            <a:endParaRPr lang="en-GB" dirty="0"/>
          </a:p>
          <a:p>
            <a:r>
              <a:rPr lang="en-GB" dirty="0" smtClean="0"/>
              <a:t>Be prepared to explain what may happen to unemployment, growth and interest rates at each stage of the business cycle.</a:t>
            </a:r>
            <a:endParaRPr lang="en-GB" dirty="0"/>
          </a:p>
        </p:txBody>
      </p:sp>
    </p:spTree>
    <p:extLst>
      <p:ext uri="{BB962C8B-B14F-4D97-AF65-F5344CB8AC3E}">
        <p14:creationId xmlns:p14="http://schemas.microsoft.com/office/powerpoint/2010/main" val="24053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Economy</a:t>
            </a:r>
            <a:endParaRPr lang="en-GB" dirty="0"/>
          </a:p>
        </p:txBody>
      </p:sp>
      <p:sp>
        <p:nvSpPr>
          <p:cNvPr id="3" name="Content Placeholder 2"/>
          <p:cNvSpPr>
            <a:spLocks noGrp="1"/>
          </p:cNvSpPr>
          <p:nvPr>
            <p:ph idx="1"/>
          </p:nvPr>
        </p:nvSpPr>
        <p:spPr>
          <a:xfrm>
            <a:off x="179512" y="1556792"/>
            <a:ext cx="4536504" cy="4896544"/>
          </a:xfrm>
        </p:spPr>
        <p:txBody>
          <a:bodyPr/>
          <a:lstStyle/>
          <a:p>
            <a:r>
              <a:rPr lang="en-GB" dirty="0">
                <a:hlinkClick r:id="rId2"/>
              </a:rPr>
              <a:t>http://</a:t>
            </a:r>
            <a:r>
              <a:rPr lang="en-GB" dirty="0" smtClean="0">
                <a:hlinkClick r:id="rId2"/>
              </a:rPr>
              <a:t>www.bbc.co.uk/news/business-16725993</a:t>
            </a:r>
            <a:endParaRPr lang="en-GB" dirty="0" smtClean="0"/>
          </a:p>
          <a:p>
            <a:endParaRPr lang="en-GB" dirty="0"/>
          </a:p>
          <a:p>
            <a:r>
              <a:rPr lang="en-GB" dirty="0" smtClean="0"/>
              <a:t>The Economist Article</a:t>
            </a:r>
          </a:p>
          <a:p>
            <a:endParaRPr lang="en-GB" dirty="0"/>
          </a:p>
          <a:p>
            <a:r>
              <a:rPr lang="en-GB" dirty="0" smtClean="0"/>
              <a:t>Behind Every Cloud….Another Cloud</a:t>
            </a:r>
            <a:endParaRPr lang="en-GB" dirty="0"/>
          </a:p>
        </p:txBody>
      </p:sp>
      <p:pic>
        <p:nvPicPr>
          <p:cNvPr id="1026" name="Picture 2" descr="http://media.economist.com/sites/default/files/imagecache/290-width/20120123_BRC001_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78326"/>
            <a:ext cx="4067944" cy="733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Matching Task</a:t>
            </a:r>
            <a:endParaRPr lang="en-GB" dirty="0"/>
          </a:p>
        </p:txBody>
      </p:sp>
      <p:sp>
        <p:nvSpPr>
          <p:cNvPr id="3" name="Content Placeholder 2"/>
          <p:cNvSpPr>
            <a:spLocks noGrp="1"/>
          </p:cNvSpPr>
          <p:nvPr>
            <p:ph idx="1"/>
          </p:nvPr>
        </p:nvSpPr>
        <p:spPr>
          <a:xfrm>
            <a:off x="179512" y="1196752"/>
            <a:ext cx="8507288" cy="5256584"/>
          </a:xfrm>
        </p:spPr>
        <p:txBody>
          <a:bodyPr/>
          <a:lstStyle/>
          <a:p>
            <a:r>
              <a:rPr lang="en-GB" dirty="0" smtClean="0"/>
              <a:t>Firstly decide whether the business strategy belongs in a downturn/recession or a recovery/upturn/growth stage of the business cycle.</a:t>
            </a:r>
            <a:br>
              <a:rPr lang="en-GB" dirty="0" smtClean="0"/>
            </a:br>
            <a:endParaRPr lang="en-GB" dirty="0" smtClean="0"/>
          </a:p>
          <a:p>
            <a:r>
              <a:rPr lang="en-GB" dirty="0" smtClean="0"/>
              <a:t>Match the evaluation points to the business strategy.</a:t>
            </a:r>
            <a:endParaRPr lang="en-GB" dirty="0"/>
          </a:p>
        </p:txBody>
      </p:sp>
      <p:pic>
        <p:nvPicPr>
          <p:cNvPr id="2050" name="Picture 2" descr="http://thesavvypm.files.wordpress.com/2008/08/team-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068960"/>
            <a:ext cx="4392488" cy="329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959348"/>
              </p:ext>
            </p:extLst>
          </p:nvPr>
        </p:nvGraphicFramePr>
        <p:xfrm>
          <a:off x="0" y="1"/>
          <a:ext cx="9144000" cy="6857998"/>
        </p:xfrm>
        <a:graphic>
          <a:graphicData uri="http://schemas.openxmlformats.org/drawingml/2006/table">
            <a:tbl>
              <a:tblPr firstRow="1" firstCol="1" bandRow="1">
                <a:tableStyleId>{5C22544A-7EE6-4342-B048-85BDC9FD1C3A}</a:tableStyleId>
              </a:tblPr>
              <a:tblGrid>
                <a:gridCol w="4572000"/>
                <a:gridCol w="4572000"/>
              </a:tblGrid>
              <a:tr h="295931">
                <a:tc>
                  <a:txBody>
                    <a:bodyPr/>
                    <a:lstStyle/>
                    <a:p>
                      <a:pPr algn="ctr">
                        <a:lnSpc>
                          <a:spcPct val="115000"/>
                        </a:lnSpc>
                        <a:spcAft>
                          <a:spcPts val="0"/>
                        </a:spcAft>
                      </a:pPr>
                      <a:r>
                        <a:rPr lang="en-GB" sz="1400" dirty="0">
                          <a:effectLst/>
                        </a:rPr>
                        <a:t>Downturn/Recession Strategies</a:t>
                      </a:r>
                      <a:endParaRPr lang="en-GB" sz="1050" dirty="0">
                        <a:effectLst/>
                        <a:latin typeface="Calibri"/>
                        <a:ea typeface="Calibri"/>
                        <a:cs typeface="Times New Roman"/>
                      </a:endParaRPr>
                    </a:p>
                  </a:txBody>
                  <a:tcPr marL="17353" marR="17353" marT="0" marB="0" anchor="ctr"/>
                </a:tc>
                <a:tc>
                  <a:txBody>
                    <a:bodyPr/>
                    <a:lstStyle/>
                    <a:p>
                      <a:pPr algn="ctr">
                        <a:lnSpc>
                          <a:spcPct val="115000"/>
                        </a:lnSpc>
                        <a:spcAft>
                          <a:spcPts val="0"/>
                        </a:spcAft>
                      </a:pPr>
                      <a:r>
                        <a:rPr lang="en-GB" sz="1400">
                          <a:effectLst/>
                        </a:rPr>
                        <a:t>Evaluation</a:t>
                      </a:r>
                      <a:endParaRPr lang="en-GB" sz="1050">
                        <a:effectLst/>
                        <a:latin typeface="Calibri"/>
                        <a:ea typeface="Calibri"/>
                        <a:cs typeface="Times New Roman"/>
                      </a:endParaRPr>
                    </a:p>
                  </a:txBody>
                  <a:tcPr marL="17353" marR="17353" marT="0" marB="0" anchor="ctr"/>
                </a:tc>
              </a:tr>
              <a:tr h="739830">
                <a:tc rowSpan="2">
                  <a:txBody>
                    <a:bodyPr/>
                    <a:lstStyle/>
                    <a:p>
                      <a:pPr algn="ctr">
                        <a:lnSpc>
                          <a:spcPct val="115000"/>
                        </a:lnSpc>
                        <a:spcAft>
                          <a:spcPts val="0"/>
                        </a:spcAft>
                      </a:pPr>
                      <a:r>
                        <a:rPr lang="en-GB" sz="1400" dirty="0">
                          <a:effectLst/>
                        </a:rPr>
                        <a:t>Close facilities as demand falls and excess capacity increases.</a:t>
                      </a:r>
                      <a:endParaRPr lang="en-GB" sz="1050" dirty="0">
                        <a:effectLst/>
                        <a:latin typeface="Calibri"/>
                        <a:ea typeface="Calibri"/>
                        <a:cs typeface="Times New Roman"/>
                      </a:endParaRPr>
                    </a:p>
                    <a:p>
                      <a:pPr algn="ctr">
                        <a:lnSpc>
                          <a:spcPct val="115000"/>
                        </a:lnSpc>
                        <a:spcAft>
                          <a:spcPts val="0"/>
                        </a:spcAft>
                      </a:pPr>
                      <a:r>
                        <a:rPr lang="en-GB" sz="1400" dirty="0">
                          <a:effectLst/>
                        </a:rPr>
                        <a:t> </a:t>
                      </a:r>
                      <a:endParaRPr lang="en-GB" sz="1050" dirty="0">
                        <a:effectLst/>
                        <a:latin typeface="Calibri"/>
                        <a:ea typeface="Calibri"/>
                        <a:cs typeface="Times New Roman"/>
                      </a:endParaRPr>
                    </a:p>
                  </a:txBody>
                  <a:tcPr marL="17353" marR="17353" marT="0" marB="0" anchor="ctr"/>
                </a:tc>
                <a:tc>
                  <a:txBody>
                    <a:bodyPr/>
                    <a:lstStyle/>
                    <a:p>
                      <a:pPr algn="ctr">
                        <a:lnSpc>
                          <a:spcPct val="115000"/>
                        </a:lnSpc>
                        <a:spcAft>
                          <a:spcPts val="0"/>
                        </a:spcAft>
                      </a:pPr>
                      <a:r>
                        <a:rPr lang="en-GB" sz="1400">
                          <a:effectLst/>
                        </a:rPr>
                        <a:t>Job losses will damage employee relationships and reduce job security for staff remaining.</a:t>
                      </a:r>
                      <a:endParaRPr lang="en-GB" sz="1050">
                        <a:effectLst/>
                        <a:latin typeface="Calibri"/>
                        <a:ea typeface="Calibri"/>
                        <a:cs typeface="Times New Roman"/>
                      </a:endParaRPr>
                    </a:p>
                  </a:txBody>
                  <a:tcPr marL="17353" marR="17353" marT="0" marB="0" anchor="ctr"/>
                </a:tc>
              </a:tr>
              <a:tr h="1331693">
                <a:tc vMerge="1">
                  <a:txBody>
                    <a:bodyPr/>
                    <a:lstStyle/>
                    <a:p>
                      <a:pPr algn="ctr">
                        <a:lnSpc>
                          <a:spcPct val="115000"/>
                        </a:lnSpc>
                        <a:spcAft>
                          <a:spcPts val="0"/>
                        </a:spcAft>
                      </a:pPr>
                      <a:endParaRPr lang="en-GB" sz="1050" dirty="0">
                        <a:effectLst/>
                        <a:latin typeface="Calibri"/>
                        <a:ea typeface="Calibri"/>
                        <a:cs typeface="Times New Roman"/>
                      </a:endParaRPr>
                    </a:p>
                  </a:txBody>
                  <a:tcPr marL="17353" marR="17353" marT="0" marB="0"/>
                </a:tc>
                <a:tc>
                  <a:txBody>
                    <a:bodyPr/>
                    <a:lstStyle/>
                    <a:p>
                      <a:pPr algn="ctr">
                        <a:lnSpc>
                          <a:spcPct val="115000"/>
                        </a:lnSpc>
                        <a:spcAft>
                          <a:spcPts val="0"/>
                        </a:spcAft>
                      </a:pPr>
                      <a:r>
                        <a:rPr lang="en-GB" sz="1400">
                          <a:effectLst/>
                        </a:rPr>
                        <a:t>If downturn is short lived then reducing excess capacity could result in a problem of inadequate capacity – how long will downturn last and how serious is it likely to be?</a:t>
                      </a:r>
                      <a:endParaRPr lang="en-GB" sz="1050">
                        <a:effectLst/>
                        <a:latin typeface="Calibri"/>
                        <a:ea typeface="Calibri"/>
                        <a:cs typeface="Times New Roman"/>
                      </a:endParaRPr>
                    </a:p>
                  </a:txBody>
                  <a:tcPr marL="17353" marR="17353" marT="0" marB="0" anchor="ctr"/>
                </a:tc>
              </a:tr>
              <a:tr h="739830">
                <a:tc rowSpan="2">
                  <a:txBody>
                    <a:bodyPr/>
                    <a:lstStyle/>
                    <a:p>
                      <a:pPr algn="ctr">
                        <a:lnSpc>
                          <a:spcPct val="115000"/>
                        </a:lnSpc>
                        <a:spcAft>
                          <a:spcPts val="0"/>
                        </a:spcAft>
                      </a:pPr>
                      <a:r>
                        <a:rPr lang="en-GB" sz="1400" dirty="0">
                          <a:effectLst/>
                        </a:rPr>
                        <a:t>Develop new products that will appeal more to customers as their disposable income falls.</a:t>
                      </a:r>
                      <a:endParaRPr lang="en-GB" sz="1050" dirty="0">
                        <a:effectLst/>
                        <a:latin typeface="Calibri"/>
                        <a:ea typeface="Calibri"/>
                        <a:cs typeface="Times New Roman"/>
                      </a:endParaRPr>
                    </a:p>
                    <a:p>
                      <a:pPr algn="ctr">
                        <a:lnSpc>
                          <a:spcPct val="115000"/>
                        </a:lnSpc>
                        <a:spcAft>
                          <a:spcPts val="0"/>
                        </a:spcAft>
                      </a:pPr>
                      <a:r>
                        <a:rPr lang="en-GB" sz="1400" dirty="0">
                          <a:effectLst/>
                        </a:rPr>
                        <a:t> </a:t>
                      </a:r>
                      <a:endParaRPr lang="en-GB" sz="1050" dirty="0">
                        <a:effectLst/>
                        <a:latin typeface="Calibri"/>
                        <a:ea typeface="Calibri"/>
                        <a:cs typeface="Times New Roman"/>
                      </a:endParaRPr>
                    </a:p>
                  </a:txBody>
                  <a:tcPr marL="17353" marR="17353" marT="0" marB="0" anchor="ctr"/>
                </a:tc>
                <a:tc>
                  <a:txBody>
                    <a:bodyPr/>
                    <a:lstStyle/>
                    <a:p>
                      <a:pPr algn="ctr">
                        <a:lnSpc>
                          <a:spcPct val="115000"/>
                        </a:lnSpc>
                        <a:spcAft>
                          <a:spcPts val="0"/>
                        </a:spcAft>
                      </a:pPr>
                      <a:r>
                        <a:rPr lang="en-GB" sz="1400">
                          <a:effectLst/>
                        </a:rPr>
                        <a:t>May damage the firm’s reputation and brand image.</a:t>
                      </a:r>
                      <a:endParaRPr lang="en-GB" sz="1050">
                        <a:effectLst/>
                        <a:latin typeface="Calibri"/>
                        <a:ea typeface="Calibri"/>
                        <a:cs typeface="Times New Roman"/>
                      </a:endParaRPr>
                    </a:p>
                  </a:txBody>
                  <a:tcPr marL="17353" marR="17353" marT="0" marB="0" anchor="ctr"/>
                </a:tc>
              </a:tr>
              <a:tr h="739830">
                <a:tc vMerge="1">
                  <a:txBody>
                    <a:bodyPr/>
                    <a:lstStyle/>
                    <a:p>
                      <a:pPr algn="ctr">
                        <a:lnSpc>
                          <a:spcPct val="115000"/>
                        </a:lnSpc>
                        <a:spcAft>
                          <a:spcPts val="0"/>
                        </a:spcAft>
                      </a:pPr>
                      <a:endParaRPr lang="en-GB" sz="1050" dirty="0">
                        <a:effectLst/>
                        <a:latin typeface="Calibri"/>
                        <a:ea typeface="Calibri"/>
                        <a:cs typeface="Times New Roman"/>
                      </a:endParaRPr>
                    </a:p>
                  </a:txBody>
                  <a:tcPr marL="17353" marR="17353" marT="0" marB="0"/>
                </a:tc>
                <a:tc>
                  <a:txBody>
                    <a:bodyPr/>
                    <a:lstStyle/>
                    <a:p>
                      <a:pPr algn="ctr">
                        <a:lnSpc>
                          <a:spcPct val="115000"/>
                        </a:lnSpc>
                        <a:spcAft>
                          <a:spcPts val="0"/>
                        </a:spcAft>
                      </a:pPr>
                      <a:r>
                        <a:rPr lang="en-GB" sz="1400" dirty="0">
                          <a:effectLst/>
                        </a:rPr>
                        <a:t> </a:t>
                      </a:r>
                      <a:r>
                        <a:rPr lang="en-GB" sz="1400" dirty="0" smtClean="0">
                          <a:effectLst/>
                        </a:rPr>
                        <a:t>Not </a:t>
                      </a:r>
                      <a:r>
                        <a:rPr lang="en-GB" sz="1400" dirty="0">
                          <a:effectLst/>
                        </a:rPr>
                        <a:t>all consumers will see a fall in their disposable income.</a:t>
                      </a:r>
                      <a:endParaRPr lang="en-GB" sz="1050" dirty="0">
                        <a:effectLst/>
                        <a:latin typeface="Calibri"/>
                        <a:ea typeface="Calibri"/>
                        <a:cs typeface="Times New Roman"/>
                      </a:endParaRPr>
                    </a:p>
                  </a:txBody>
                  <a:tcPr marL="17353" marR="17353" marT="0" marB="0" anchor="ctr"/>
                </a:tc>
              </a:tr>
              <a:tr h="591864">
                <a:tc rowSpan="3">
                  <a:txBody>
                    <a:bodyPr/>
                    <a:lstStyle/>
                    <a:p>
                      <a:pPr algn="ctr">
                        <a:lnSpc>
                          <a:spcPct val="115000"/>
                        </a:lnSpc>
                        <a:spcAft>
                          <a:spcPts val="0"/>
                        </a:spcAft>
                      </a:pPr>
                      <a:r>
                        <a:rPr lang="en-GB" sz="1400" dirty="0">
                          <a:effectLst/>
                        </a:rPr>
                        <a:t>Lower prices in an attempt to maintain or grow sales.</a:t>
                      </a:r>
                      <a:endParaRPr lang="en-GB" sz="1050" dirty="0">
                        <a:effectLst/>
                        <a:latin typeface="Calibri"/>
                        <a:ea typeface="Calibri"/>
                        <a:cs typeface="Times New Roman"/>
                      </a:endParaRPr>
                    </a:p>
                    <a:p>
                      <a:pPr algn="ctr">
                        <a:lnSpc>
                          <a:spcPct val="115000"/>
                        </a:lnSpc>
                        <a:spcAft>
                          <a:spcPts val="0"/>
                        </a:spcAft>
                      </a:pPr>
                      <a:r>
                        <a:rPr lang="en-GB" sz="1400" dirty="0">
                          <a:effectLst/>
                        </a:rPr>
                        <a:t> </a:t>
                      </a:r>
                      <a:endParaRPr lang="en-GB" sz="1050" dirty="0">
                        <a:effectLst/>
                        <a:latin typeface="Calibri"/>
                        <a:ea typeface="Calibri"/>
                        <a:cs typeface="Times New Roman"/>
                      </a:endParaRPr>
                    </a:p>
                    <a:p>
                      <a:pPr algn="ctr">
                        <a:lnSpc>
                          <a:spcPct val="115000"/>
                        </a:lnSpc>
                        <a:spcAft>
                          <a:spcPts val="0"/>
                        </a:spcAft>
                      </a:pPr>
                      <a:r>
                        <a:rPr lang="en-GB" sz="1400" dirty="0">
                          <a:effectLst/>
                        </a:rPr>
                        <a:t> </a:t>
                      </a:r>
                      <a:endParaRPr lang="en-GB" sz="1050" dirty="0">
                        <a:effectLst/>
                        <a:latin typeface="Calibri"/>
                        <a:ea typeface="Calibri"/>
                        <a:cs typeface="Times New Roman"/>
                      </a:endParaRPr>
                    </a:p>
                  </a:txBody>
                  <a:tcPr marL="17353" marR="17353" marT="0" marB="0" anchor="ctr"/>
                </a:tc>
                <a:tc>
                  <a:txBody>
                    <a:bodyPr/>
                    <a:lstStyle/>
                    <a:p>
                      <a:pPr algn="ctr">
                        <a:lnSpc>
                          <a:spcPct val="115000"/>
                        </a:lnSpc>
                        <a:spcAft>
                          <a:spcPts val="0"/>
                        </a:spcAft>
                      </a:pPr>
                      <a:r>
                        <a:rPr lang="en-GB" sz="1400">
                          <a:effectLst/>
                        </a:rPr>
                        <a:t>Could lead to price wars, reducing profits for all firms in a market.</a:t>
                      </a:r>
                      <a:endParaRPr lang="en-GB" sz="1050">
                        <a:effectLst/>
                        <a:latin typeface="Calibri"/>
                        <a:ea typeface="Calibri"/>
                        <a:cs typeface="Times New Roman"/>
                      </a:endParaRPr>
                    </a:p>
                  </a:txBody>
                  <a:tcPr marL="17353" marR="17353" marT="0" marB="0" anchor="ctr"/>
                </a:tc>
              </a:tr>
              <a:tr h="295931">
                <a:tc vMerge="1">
                  <a:txBody>
                    <a:bodyPr/>
                    <a:lstStyle/>
                    <a:p>
                      <a:pPr algn="ctr">
                        <a:lnSpc>
                          <a:spcPct val="115000"/>
                        </a:lnSpc>
                        <a:spcAft>
                          <a:spcPts val="0"/>
                        </a:spcAft>
                      </a:pPr>
                      <a:endParaRPr lang="en-GB" sz="1050">
                        <a:effectLst/>
                        <a:latin typeface="Calibri"/>
                        <a:ea typeface="Calibri"/>
                        <a:cs typeface="Times New Roman"/>
                      </a:endParaRPr>
                    </a:p>
                  </a:txBody>
                  <a:tcPr marL="17353" marR="17353" marT="0" marB="0"/>
                </a:tc>
                <a:tc>
                  <a:txBody>
                    <a:bodyPr/>
                    <a:lstStyle/>
                    <a:p>
                      <a:pPr algn="ctr">
                        <a:lnSpc>
                          <a:spcPct val="115000"/>
                        </a:lnSpc>
                        <a:spcAft>
                          <a:spcPts val="0"/>
                        </a:spcAft>
                      </a:pPr>
                      <a:r>
                        <a:rPr lang="en-GB" sz="1400">
                          <a:effectLst/>
                        </a:rPr>
                        <a:t>May damage brand image.</a:t>
                      </a:r>
                      <a:endParaRPr lang="en-GB" sz="1050">
                        <a:effectLst/>
                        <a:latin typeface="Calibri"/>
                        <a:ea typeface="Calibri"/>
                        <a:cs typeface="Times New Roman"/>
                      </a:endParaRPr>
                    </a:p>
                  </a:txBody>
                  <a:tcPr marL="17353" marR="17353" marT="0" marB="0" anchor="ctr"/>
                </a:tc>
              </a:tr>
              <a:tr h="495464">
                <a:tc vMerge="1">
                  <a:txBody>
                    <a:bodyPr/>
                    <a:lstStyle/>
                    <a:p>
                      <a:pPr algn="ctr">
                        <a:lnSpc>
                          <a:spcPct val="115000"/>
                        </a:lnSpc>
                        <a:spcAft>
                          <a:spcPts val="0"/>
                        </a:spcAft>
                      </a:pPr>
                      <a:endParaRPr lang="en-GB" sz="1050" dirty="0">
                        <a:effectLst/>
                        <a:latin typeface="Calibri"/>
                        <a:ea typeface="Calibri"/>
                        <a:cs typeface="Times New Roman"/>
                      </a:endParaRPr>
                    </a:p>
                  </a:txBody>
                  <a:tcPr marL="17353" marR="17353" marT="0" marB="0"/>
                </a:tc>
                <a:tc>
                  <a:txBody>
                    <a:bodyPr/>
                    <a:lstStyle/>
                    <a:p>
                      <a:pPr algn="ctr">
                        <a:lnSpc>
                          <a:spcPct val="115000"/>
                        </a:lnSpc>
                        <a:spcAft>
                          <a:spcPts val="0"/>
                        </a:spcAft>
                      </a:pPr>
                      <a:r>
                        <a:rPr lang="en-GB" sz="1400">
                          <a:effectLst/>
                        </a:rPr>
                        <a:t>Demand may be price inelastic and revenue will fall.</a:t>
                      </a:r>
                      <a:endParaRPr lang="en-GB" sz="1050">
                        <a:effectLst/>
                        <a:latin typeface="Calibri"/>
                        <a:ea typeface="Calibri"/>
                        <a:cs typeface="Times New Roman"/>
                      </a:endParaRPr>
                    </a:p>
                  </a:txBody>
                  <a:tcPr marL="17353" marR="17353" marT="0" marB="0" anchor="ctr"/>
                </a:tc>
              </a:tr>
              <a:tr h="739830">
                <a:tc rowSpan="2">
                  <a:txBody>
                    <a:bodyPr/>
                    <a:lstStyle/>
                    <a:p>
                      <a:pPr algn="ctr">
                        <a:lnSpc>
                          <a:spcPct val="115000"/>
                        </a:lnSpc>
                        <a:spcAft>
                          <a:spcPts val="0"/>
                        </a:spcAft>
                      </a:pPr>
                      <a:r>
                        <a:rPr lang="en-GB" sz="1400" dirty="0">
                          <a:effectLst/>
                        </a:rPr>
                        <a:t>Buy up assets cheaply from other businesses – or acquire other businesses for a low price.</a:t>
                      </a:r>
                      <a:endParaRPr lang="en-GB" sz="1050" dirty="0">
                        <a:effectLst/>
                        <a:latin typeface="Calibri"/>
                        <a:ea typeface="Calibri"/>
                        <a:cs typeface="Times New Roman"/>
                      </a:endParaRPr>
                    </a:p>
                    <a:p>
                      <a:pPr algn="ctr">
                        <a:lnSpc>
                          <a:spcPct val="115000"/>
                        </a:lnSpc>
                        <a:spcAft>
                          <a:spcPts val="0"/>
                        </a:spcAft>
                      </a:pPr>
                      <a:r>
                        <a:rPr lang="en-GB" sz="1400" dirty="0">
                          <a:effectLst/>
                        </a:rPr>
                        <a:t> </a:t>
                      </a:r>
                      <a:endParaRPr lang="en-GB" sz="1050" dirty="0">
                        <a:effectLst/>
                        <a:latin typeface="Calibri"/>
                        <a:ea typeface="Calibri"/>
                        <a:cs typeface="Times New Roman"/>
                      </a:endParaRPr>
                    </a:p>
                  </a:txBody>
                  <a:tcPr marL="17353" marR="17353" marT="0" marB="0" anchor="ctr"/>
                </a:tc>
                <a:tc>
                  <a:txBody>
                    <a:bodyPr/>
                    <a:lstStyle/>
                    <a:p>
                      <a:pPr algn="ctr">
                        <a:lnSpc>
                          <a:spcPct val="115000"/>
                        </a:lnSpc>
                        <a:spcAft>
                          <a:spcPts val="0"/>
                        </a:spcAft>
                      </a:pPr>
                      <a:r>
                        <a:rPr lang="en-GB" sz="1400">
                          <a:effectLst/>
                        </a:rPr>
                        <a:t>This will need to be financed which could be a risky strategy. What if banks aren’t lending?</a:t>
                      </a:r>
                      <a:endParaRPr lang="en-GB" sz="1050">
                        <a:effectLst/>
                        <a:latin typeface="Calibri"/>
                        <a:ea typeface="Calibri"/>
                        <a:cs typeface="Times New Roman"/>
                      </a:endParaRPr>
                    </a:p>
                  </a:txBody>
                  <a:tcPr marL="17353" marR="17353" marT="0" marB="0" anchor="ctr"/>
                </a:tc>
              </a:tr>
              <a:tr h="887795">
                <a:tc vMerge="1">
                  <a:txBody>
                    <a:bodyPr/>
                    <a:lstStyle/>
                    <a:p>
                      <a:pPr algn="ctr">
                        <a:lnSpc>
                          <a:spcPct val="115000"/>
                        </a:lnSpc>
                        <a:spcAft>
                          <a:spcPts val="0"/>
                        </a:spcAft>
                      </a:pPr>
                      <a:endParaRPr lang="en-GB" sz="1050" dirty="0">
                        <a:effectLst/>
                        <a:latin typeface="Calibri"/>
                        <a:ea typeface="Calibri"/>
                        <a:cs typeface="Times New Roman"/>
                      </a:endParaRPr>
                    </a:p>
                  </a:txBody>
                  <a:tcPr marL="17353" marR="17353" marT="0" marB="0"/>
                </a:tc>
                <a:tc>
                  <a:txBody>
                    <a:bodyPr/>
                    <a:lstStyle/>
                    <a:p>
                      <a:pPr algn="ctr">
                        <a:lnSpc>
                          <a:spcPct val="115000"/>
                        </a:lnSpc>
                        <a:spcAft>
                          <a:spcPts val="0"/>
                        </a:spcAft>
                      </a:pPr>
                      <a:r>
                        <a:rPr lang="en-GB" sz="1400" dirty="0">
                          <a:effectLst/>
                        </a:rPr>
                        <a:t>Business could become too big and suffer from integration problems such as diseconomies of scale.</a:t>
                      </a:r>
                      <a:endParaRPr lang="en-GB" sz="1050" dirty="0">
                        <a:effectLst/>
                        <a:latin typeface="Calibri"/>
                        <a:ea typeface="Calibri"/>
                        <a:cs typeface="Times New Roman"/>
                      </a:endParaRPr>
                    </a:p>
                  </a:txBody>
                  <a:tcPr marL="17353" marR="17353" marT="0" marB="0" anchor="ctr"/>
                </a:tc>
              </a:tr>
            </a:tbl>
          </a:graphicData>
        </a:graphic>
      </p:graphicFrame>
    </p:spTree>
    <p:extLst>
      <p:ext uri="{BB962C8B-B14F-4D97-AF65-F5344CB8AC3E}">
        <p14:creationId xmlns:p14="http://schemas.microsoft.com/office/powerpoint/2010/main" val="3393763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142916"/>
              </p:ext>
            </p:extLst>
          </p:nvPr>
        </p:nvGraphicFramePr>
        <p:xfrm>
          <a:off x="0" y="-3"/>
          <a:ext cx="9144000" cy="6858002"/>
        </p:xfrm>
        <a:graphic>
          <a:graphicData uri="http://schemas.openxmlformats.org/drawingml/2006/table">
            <a:tbl>
              <a:tblPr firstRow="1" firstCol="1" bandRow="1">
                <a:tableStyleId>{5C22544A-7EE6-4342-B048-85BDC9FD1C3A}</a:tableStyleId>
              </a:tblPr>
              <a:tblGrid>
                <a:gridCol w="4572000"/>
                <a:gridCol w="4572000"/>
              </a:tblGrid>
              <a:tr h="360947">
                <a:tc>
                  <a:txBody>
                    <a:bodyPr/>
                    <a:lstStyle/>
                    <a:p>
                      <a:pPr algn="ctr">
                        <a:lnSpc>
                          <a:spcPct val="115000"/>
                        </a:lnSpc>
                        <a:spcAft>
                          <a:spcPts val="0"/>
                        </a:spcAft>
                      </a:pPr>
                      <a:r>
                        <a:rPr lang="en-GB" sz="1400" dirty="0">
                          <a:effectLst/>
                        </a:rPr>
                        <a:t>Recovery/ Upturn/ Growth Strategies</a:t>
                      </a:r>
                      <a:endParaRPr lang="en-GB" sz="1000" dirty="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Evaluation</a:t>
                      </a:r>
                      <a:endParaRPr lang="en-GB" sz="1000">
                        <a:effectLst/>
                        <a:latin typeface="Calibri"/>
                        <a:ea typeface="Calibri"/>
                        <a:cs typeface="Times New Roman"/>
                      </a:endParaRPr>
                    </a:p>
                  </a:txBody>
                  <a:tcPr marL="21006" marR="21006" marT="0" marB="0" anchor="ctr"/>
                </a:tc>
              </a:tr>
              <a:tr h="721895">
                <a:tc rowSpan="2">
                  <a:txBody>
                    <a:bodyPr/>
                    <a:lstStyle/>
                    <a:p>
                      <a:pPr algn="ctr">
                        <a:lnSpc>
                          <a:spcPct val="115000"/>
                        </a:lnSpc>
                        <a:spcAft>
                          <a:spcPts val="0"/>
                        </a:spcAft>
                      </a:pPr>
                      <a:r>
                        <a:rPr lang="en-GB" sz="1400" dirty="0">
                          <a:effectLst/>
                        </a:rPr>
                        <a:t>Use existing capacity and increase output to meet rising consumer demand</a:t>
                      </a:r>
                      <a:endParaRPr lang="en-GB" sz="1000" dirty="0">
                        <a:effectLst/>
                        <a:latin typeface="Calibri"/>
                        <a:ea typeface="Calibri"/>
                        <a:cs typeface="Times New Roman"/>
                      </a:endParaRPr>
                    </a:p>
                    <a:p>
                      <a:pPr algn="ctr">
                        <a:lnSpc>
                          <a:spcPct val="115000"/>
                        </a:lnSpc>
                        <a:spcAft>
                          <a:spcPts val="0"/>
                        </a:spcAft>
                      </a:pPr>
                      <a:r>
                        <a:rPr lang="en-GB" sz="1400" dirty="0">
                          <a:effectLst/>
                        </a:rPr>
                        <a:t> </a:t>
                      </a:r>
                      <a:endParaRPr lang="en-GB" sz="1000" dirty="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Low risk strategy as no additional capital investment is required.</a:t>
                      </a:r>
                      <a:endParaRPr lang="en-GB" sz="1000">
                        <a:effectLst/>
                        <a:latin typeface="Calibri"/>
                        <a:ea typeface="Calibri"/>
                        <a:cs typeface="Times New Roman"/>
                      </a:endParaRPr>
                    </a:p>
                  </a:txBody>
                  <a:tcPr marL="21006" marR="21006" marT="0" marB="0" anchor="ctr"/>
                </a:tc>
              </a:tr>
              <a:tr h="541421">
                <a:tc vMerge="1">
                  <a:txBody>
                    <a:bodyPr/>
                    <a:lstStyle/>
                    <a:p>
                      <a:pPr algn="ctr">
                        <a:lnSpc>
                          <a:spcPct val="115000"/>
                        </a:lnSpc>
                        <a:spcAft>
                          <a:spcPts val="0"/>
                        </a:spcAft>
                      </a:pPr>
                      <a:endParaRPr lang="en-GB" sz="1000" dirty="0">
                        <a:effectLst/>
                        <a:latin typeface="Calibri"/>
                        <a:ea typeface="Calibri"/>
                        <a:cs typeface="Times New Roman"/>
                      </a:endParaRPr>
                    </a:p>
                  </a:txBody>
                  <a:tcPr marL="21006" marR="21006" marT="0" marB="0"/>
                </a:tc>
                <a:tc>
                  <a:txBody>
                    <a:bodyPr/>
                    <a:lstStyle/>
                    <a:p>
                      <a:pPr algn="ctr">
                        <a:lnSpc>
                          <a:spcPct val="115000"/>
                        </a:lnSpc>
                        <a:spcAft>
                          <a:spcPts val="0"/>
                        </a:spcAft>
                      </a:pPr>
                      <a:r>
                        <a:rPr lang="en-GB" sz="1400">
                          <a:effectLst/>
                        </a:rPr>
                        <a:t>Could mean workers are overloaded and become demoralised.</a:t>
                      </a:r>
                      <a:endParaRPr lang="en-GB" sz="1000">
                        <a:effectLst/>
                        <a:latin typeface="Calibri"/>
                        <a:ea typeface="Calibri"/>
                        <a:cs typeface="Times New Roman"/>
                      </a:endParaRPr>
                    </a:p>
                  </a:txBody>
                  <a:tcPr marL="21006" marR="21006" marT="0" marB="0" anchor="ctr"/>
                </a:tc>
              </a:tr>
              <a:tr h="541421">
                <a:tc>
                  <a:txBody>
                    <a:bodyPr/>
                    <a:lstStyle/>
                    <a:p>
                      <a:pPr algn="ctr">
                        <a:lnSpc>
                          <a:spcPct val="115000"/>
                        </a:lnSpc>
                        <a:spcAft>
                          <a:spcPts val="0"/>
                        </a:spcAft>
                      </a:pPr>
                      <a:r>
                        <a:rPr lang="en-GB" sz="1400">
                          <a:effectLst/>
                        </a:rPr>
                        <a:t>Expand capacity to meet increases in consumer demand.</a:t>
                      </a:r>
                      <a:endParaRPr lang="en-GB" sz="100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Risky Strategy</a:t>
                      </a:r>
                      <a:endParaRPr lang="en-GB" sz="1000">
                        <a:effectLst/>
                        <a:latin typeface="Calibri"/>
                        <a:ea typeface="Calibri"/>
                        <a:cs typeface="Times New Roman"/>
                      </a:endParaRPr>
                    </a:p>
                  </a:txBody>
                  <a:tcPr marL="21006" marR="21006" marT="0" marB="0" anchor="ctr"/>
                </a:tc>
              </a:tr>
              <a:tr h="541421">
                <a:tc rowSpan="3">
                  <a:txBody>
                    <a:bodyPr/>
                    <a:lstStyle/>
                    <a:p>
                      <a:pPr algn="ctr">
                        <a:lnSpc>
                          <a:spcPct val="115000"/>
                        </a:lnSpc>
                        <a:spcAft>
                          <a:spcPts val="0"/>
                        </a:spcAft>
                      </a:pPr>
                      <a:r>
                        <a:rPr lang="en-GB" sz="1400" dirty="0">
                          <a:effectLst/>
                        </a:rPr>
                        <a:t> </a:t>
                      </a:r>
                      <a:endParaRPr lang="en-GB" sz="1000" dirty="0">
                        <a:effectLst/>
                        <a:latin typeface="Calibri"/>
                        <a:ea typeface="Calibri"/>
                        <a:cs typeface="Times New Roman"/>
                      </a:endParaRPr>
                    </a:p>
                    <a:p>
                      <a:pPr algn="ctr">
                        <a:lnSpc>
                          <a:spcPct val="115000"/>
                        </a:lnSpc>
                        <a:spcAft>
                          <a:spcPts val="0"/>
                        </a:spcAft>
                      </a:pPr>
                      <a:r>
                        <a:rPr lang="en-GB" sz="1400" dirty="0">
                          <a:effectLst/>
                        </a:rPr>
                        <a:t> </a:t>
                      </a:r>
                      <a:endParaRPr lang="en-GB" sz="1000" dirty="0">
                        <a:effectLst/>
                        <a:latin typeface="Calibri"/>
                        <a:ea typeface="Calibri"/>
                        <a:cs typeface="Times New Roman"/>
                      </a:endParaRPr>
                    </a:p>
                    <a:p>
                      <a:pPr algn="ctr">
                        <a:lnSpc>
                          <a:spcPct val="115000"/>
                        </a:lnSpc>
                        <a:spcAft>
                          <a:spcPts val="0"/>
                        </a:spcAft>
                      </a:pPr>
                      <a:r>
                        <a:rPr lang="en-GB" sz="1400" dirty="0">
                          <a:effectLst/>
                        </a:rPr>
                        <a:t> </a:t>
                      </a:r>
                      <a:endParaRPr lang="en-GB" sz="1000" dirty="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Borrowing may have to increase creating a reliance on liabilities.</a:t>
                      </a:r>
                      <a:endParaRPr lang="en-GB" sz="1000">
                        <a:effectLst/>
                        <a:latin typeface="Calibri"/>
                        <a:ea typeface="Calibri"/>
                        <a:cs typeface="Times New Roman"/>
                      </a:endParaRPr>
                    </a:p>
                  </a:txBody>
                  <a:tcPr marL="21006" marR="21006" marT="0" marB="0" anchor="ctr"/>
                </a:tc>
              </a:tr>
              <a:tr h="1082843">
                <a:tc vMerge="1">
                  <a:txBody>
                    <a:bodyPr/>
                    <a:lstStyle/>
                    <a:p>
                      <a:pPr algn="ctr">
                        <a:lnSpc>
                          <a:spcPct val="115000"/>
                        </a:lnSpc>
                        <a:spcAft>
                          <a:spcPts val="0"/>
                        </a:spcAft>
                      </a:pPr>
                      <a:endParaRPr lang="en-GB" sz="1000">
                        <a:effectLst/>
                        <a:latin typeface="Calibri"/>
                        <a:ea typeface="Calibri"/>
                        <a:cs typeface="Times New Roman"/>
                      </a:endParaRPr>
                    </a:p>
                  </a:txBody>
                  <a:tcPr marL="21006" marR="21006" marT="0" marB="0"/>
                </a:tc>
                <a:tc>
                  <a:txBody>
                    <a:bodyPr/>
                    <a:lstStyle/>
                    <a:p>
                      <a:pPr algn="ctr">
                        <a:lnSpc>
                          <a:spcPct val="115000"/>
                        </a:lnSpc>
                        <a:spcAft>
                          <a:spcPts val="0"/>
                        </a:spcAft>
                      </a:pPr>
                      <a:r>
                        <a:rPr lang="en-GB" sz="1400">
                          <a:effectLst/>
                        </a:rPr>
                        <a:t>Can the firm estimate the increase in demand and just how long the period of economic growth will last?</a:t>
                      </a:r>
                      <a:endParaRPr lang="en-GB" sz="1000">
                        <a:effectLst/>
                        <a:latin typeface="Calibri"/>
                        <a:ea typeface="Calibri"/>
                        <a:cs typeface="Times New Roman"/>
                      </a:endParaRPr>
                    </a:p>
                  </a:txBody>
                  <a:tcPr marL="21006" marR="21006" marT="0" marB="0" anchor="ctr"/>
                </a:tc>
              </a:tr>
              <a:tr h="902369">
                <a:tc vMerge="1">
                  <a:txBody>
                    <a:bodyPr/>
                    <a:lstStyle/>
                    <a:p>
                      <a:pPr algn="ctr">
                        <a:lnSpc>
                          <a:spcPct val="115000"/>
                        </a:lnSpc>
                        <a:spcAft>
                          <a:spcPts val="0"/>
                        </a:spcAft>
                      </a:pPr>
                      <a:endParaRPr lang="en-GB" sz="1000" dirty="0">
                        <a:effectLst/>
                        <a:latin typeface="Calibri"/>
                        <a:ea typeface="Calibri"/>
                        <a:cs typeface="Times New Roman"/>
                      </a:endParaRPr>
                    </a:p>
                  </a:txBody>
                  <a:tcPr marL="21006" marR="21006" marT="0" marB="0"/>
                </a:tc>
                <a:tc>
                  <a:txBody>
                    <a:bodyPr/>
                    <a:lstStyle/>
                    <a:p>
                      <a:pPr algn="ctr">
                        <a:lnSpc>
                          <a:spcPct val="115000"/>
                        </a:lnSpc>
                        <a:spcAft>
                          <a:spcPts val="0"/>
                        </a:spcAft>
                      </a:pPr>
                      <a:r>
                        <a:rPr lang="en-GB" sz="1400">
                          <a:effectLst/>
                        </a:rPr>
                        <a:t>If other firms may the same decision, then any increase in competitiveness may just be eroded away!</a:t>
                      </a:r>
                      <a:endParaRPr lang="en-GB" sz="1000">
                        <a:effectLst/>
                        <a:latin typeface="Calibri"/>
                        <a:ea typeface="Calibri"/>
                        <a:cs typeface="Times New Roman"/>
                      </a:endParaRPr>
                    </a:p>
                  </a:txBody>
                  <a:tcPr marL="21006" marR="21006" marT="0" marB="0" anchor="ctr"/>
                </a:tc>
              </a:tr>
              <a:tr h="541421">
                <a:tc>
                  <a:txBody>
                    <a:bodyPr/>
                    <a:lstStyle/>
                    <a:p>
                      <a:pPr algn="ctr">
                        <a:lnSpc>
                          <a:spcPct val="115000"/>
                        </a:lnSpc>
                        <a:spcAft>
                          <a:spcPts val="0"/>
                        </a:spcAft>
                      </a:pPr>
                      <a:r>
                        <a:rPr lang="en-GB" sz="1400">
                          <a:effectLst/>
                        </a:rPr>
                        <a:t>Research and Develop New Products which will be income elastic</a:t>
                      </a:r>
                      <a:endParaRPr lang="en-GB" sz="100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R&amp;D takes a long time and is costly. </a:t>
                      </a:r>
                      <a:endParaRPr lang="en-GB" sz="1000">
                        <a:effectLst/>
                        <a:latin typeface="Calibri"/>
                        <a:ea typeface="Calibri"/>
                        <a:cs typeface="Times New Roman"/>
                      </a:endParaRPr>
                    </a:p>
                  </a:txBody>
                  <a:tcPr marL="21006" marR="21006" marT="0" marB="0" anchor="ctr"/>
                </a:tc>
              </a:tr>
              <a:tr h="721895">
                <a:tc rowSpan="2">
                  <a:txBody>
                    <a:bodyPr/>
                    <a:lstStyle/>
                    <a:p>
                      <a:pPr algn="ctr">
                        <a:lnSpc>
                          <a:spcPct val="115000"/>
                        </a:lnSpc>
                        <a:spcAft>
                          <a:spcPts val="0"/>
                        </a:spcAft>
                      </a:pPr>
                      <a:r>
                        <a:rPr lang="en-GB" sz="1400" dirty="0">
                          <a:effectLst/>
                        </a:rPr>
                        <a:t> </a:t>
                      </a:r>
                      <a:endParaRPr lang="en-GB" sz="1000" dirty="0">
                        <a:effectLst/>
                        <a:latin typeface="Calibri"/>
                        <a:ea typeface="Calibri"/>
                        <a:cs typeface="Times New Roman"/>
                      </a:endParaRPr>
                    </a:p>
                    <a:p>
                      <a:pPr algn="ctr">
                        <a:lnSpc>
                          <a:spcPct val="115000"/>
                        </a:lnSpc>
                        <a:spcAft>
                          <a:spcPts val="0"/>
                        </a:spcAft>
                      </a:pPr>
                      <a:r>
                        <a:rPr lang="en-GB" sz="1400" dirty="0">
                          <a:effectLst/>
                        </a:rPr>
                        <a:t> </a:t>
                      </a:r>
                      <a:endParaRPr lang="en-GB" sz="1000" dirty="0">
                        <a:effectLst/>
                        <a:latin typeface="Calibri"/>
                        <a:ea typeface="Calibri"/>
                        <a:cs typeface="Times New Roman"/>
                      </a:endParaRPr>
                    </a:p>
                  </a:txBody>
                  <a:tcPr marL="21006" marR="21006" marT="0" marB="0" anchor="ctr"/>
                </a:tc>
                <a:tc>
                  <a:txBody>
                    <a:bodyPr/>
                    <a:lstStyle/>
                    <a:p>
                      <a:pPr algn="ctr">
                        <a:lnSpc>
                          <a:spcPct val="115000"/>
                        </a:lnSpc>
                        <a:spcAft>
                          <a:spcPts val="0"/>
                        </a:spcAft>
                      </a:pPr>
                      <a:r>
                        <a:rPr lang="en-GB" sz="1400">
                          <a:effectLst/>
                        </a:rPr>
                        <a:t>Business could lose focus on its primary objectives or product portfolio.</a:t>
                      </a:r>
                      <a:endParaRPr lang="en-GB" sz="1000">
                        <a:effectLst/>
                        <a:latin typeface="Calibri"/>
                        <a:ea typeface="Calibri"/>
                        <a:cs typeface="Times New Roman"/>
                      </a:endParaRPr>
                    </a:p>
                  </a:txBody>
                  <a:tcPr marL="21006" marR="21006" marT="0" marB="0" anchor="ctr"/>
                </a:tc>
              </a:tr>
              <a:tr h="902369">
                <a:tc vMerge="1">
                  <a:txBody>
                    <a:bodyPr/>
                    <a:lstStyle/>
                    <a:p>
                      <a:pPr algn="ctr">
                        <a:lnSpc>
                          <a:spcPct val="115000"/>
                        </a:lnSpc>
                        <a:spcAft>
                          <a:spcPts val="0"/>
                        </a:spcAft>
                      </a:pPr>
                      <a:endParaRPr lang="en-GB" sz="1000" dirty="0">
                        <a:effectLst/>
                        <a:latin typeface="Calibri"/>
                        <a:ea typeface="Calibri"/>
                        <a:cs typeface="Times New Roman"/>
                      </a:endParaRPr>
                    </a:p>
                  </a:txBody>
                  <a:tcPr marL="21006" marR="21006" marT="0" marB="0"/>
                </a:tc>
                <a:tc>
                  <a:txBody>
                    <a:bodyPr/>
                    <a:lstStyle/>
                    <a:p>
                      <a:pPr algn="ctr">
                        <a:lnSpc>
                          <a:spcPct val="115000"/>
                        </a:lnSpc>
                        <a:spcAft>
                          <a:spcPts val="0"/>
                        </a:spcAft>
                      </a:pPr>
                      <a:r>
                        <a:rPr lang="en-GB" sz="1400" dirty="0">
                          <a:effectLst/>
                        </a:rPr>
                        <a:t>Could lead to increases in sales and the developing of a competitive advantage.</a:t>
                      </a:r>
                      <a:endParaRPr lang="en-GB" sz="1000" dirty="0">
                        <a:effectLst/>
                        <a:latin typeface="Calibri"/>
                        <a:ea typeface="Calibri"/>
                        <a:cs typeface="Times New Roman"/>
                      </a:endParaRPr>
                    </a:p>
                  </a:txBody>
                  <a:tcPr marL="21006" marR="21006" marT="0" marB="0" anchor="ctr"/>
                </a:tc>
              </a:tr>
            </a:tbl>
          </a:graphicData>
        </a:graphic>
      </p:graphicFrame>
    </p:spTree>
    <p:extLst>
      <p:ext uri="{BB962C8B-B14F-4D97-AF65-F5344CB8AC3E}">
        <p14:creationId xmlns:p14="http://schemas.microsoft.com/office/powerpoint/2010/main" val="2169781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Growth</a:t>
            </a:r>
            <a:endParaRPr lang="en-GB" dirty="0"/>
          </a:p>
        </p:txBody>
      </p:sp>
      <p:sp>
        <p:nvSpPr>
          <p:cNvPr id="3" name="Content Placeholder 2"/>
          <p:cNvSpPr>
            <a:spLocks noGrp="1"/>
          </p:cNvSpPr>
          <p:nvPr>
            <p:ph idx="1"/>
          </p:nvPr>
        </p:nvSpPr>
        <p:spPr/>
        <p:txBody>
          <a:bodyPr/>
          <a:lstStyle/>
          <a:p>
            <a:r>
              <a:rPr lang="en-GB" dirty="0" smtClean="0"/>
              <a:t>Is economic growth always a good thing?</a:t>
            </a:r>
          </a:p>
          <a:p>
            <a:endParaRPr lang="en-GB" dirty="0"/>
          </a:p>
          <a:p>
            <a:r>
              <a:rPr lang="en-GB" dirty="0" smtClean="0"/>
              <a:t>Brainstorm in your groups the potential benefits and drawbacks to a firm of an economy growing.</a:t>
            </a:r>
            <a:endParaRPr lang="en-GB" dirty="0"/>
          </a:p>
        </p:txBody>
      </p:sp>
      <p:pic>
        <p:nvPicPr>
          <p:cNvPr id="5122" name="Picture 2" descr="http://www.economic-growth.info/images/economic%20growth%20trans%20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20888"/>
            <a:ext cx="7572375"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2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2" descr="http://www.economic-growth.info/images/economic%20growth%20trans%20B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698" y="1987335"/>
            <a:ext cx="5199469" cy="2524523"/>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51520" y="188640"/>
            <a:ext cx="2376264" cy="1368152"/>
          </a:xfrm>
          <a:prstGeom prst="roundRect">
            <a:avLst/>
          </a:prstGeom>
          <a:solidFill>
            <a:srgbClr val="2307F5"/>
          </a:solidFill>
          <a:ln>
            <a:solidFill>
              <a:srgbClr val="2307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Consumers have more disposable income, demanding more income elastic goods.</a:t>
            </a:r>
            <a:endParaRPr lang="en-GB" sz="1600" dirty="0"/>
          </a:p>
        </p:txBody>
      </p:sp>
      <p:sp>
        <p:nvSpPr>
          <p:cNvPr id="7" name="Rounded Rectangle 6"/>
          <p:cNvSpPr/>
          <p:nvPr/>
        </p:nvSpPr>
        <p:spPr>
          <a:xfrm>
            <a:off x="3383868" y="188640"/>
            <a:ext cx="2376264" cy="1368152"/>
          </a:xfrm>
          <a:prstGeom prst="roundRect">
            <a:avLst/>
          </a:prstGeom>
          <a:solidFill>
            <a:srgbClr val="50BF3D"/>
          </a:solidFill>
          <a:ln>
            <a:solidFill>
              <a:srgbClr val="50BF3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Business investments are likely to have more profitable outcomes.</a:t>
            </a:r>
            <a:endParaRPr lang="en-GB" sz="1600" dirty="0"/>
          </a:p>
        </p:txBody>
      </p:sp>
      <p:sp>
        <p:nvSpPr>
          <p:cNvPr id="8" name="Rounded Rectangle 7"/>
          <p:cNvSpPr/>
          <p:nvPr/>
        </p:nvSpPr>
        <p:spPr>
          <a:xfrm>
            <a:off x="6516216" y="188640"/>
            <a:ext cx="2376264" cy="1368152"/>
          </a:xfrm>
          <a:prstGeom prst="roundRect">
            <a:avLst/>
          </a:prstGeom>
          <a:solidFill>
            <a:srgbClr val="2307F5"/>
          </a:solidFill>
          <a:ln>
            <a:solidFill>
              <a:srgbClr val="2307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Higher profits and sales mean more opportunities for expansion strategies.</a:t>
            </a:r>
            <a:endParaRPr lang="en-GB" sz="1600" dirty="0"/>
          </a:p>
        </p:txBody>
      </p:sp>
      <p:sp>
        <p:nvSpPr>
          <p:cNvPr id="9" name="Rounded Rectangle 8"/>
          <p:cNvSpPr/>
          <p:nvPr/>
        </p:nvSpPr>
        <p:spPr>
          <a:xfrm>
            <a:off x="259533" y="5085184"/>
            <a:ext cx="2376264" cy="1368152"/>
          </a:xfrm>
          <a:prstGeom prst="roundRect">
            <a:avLst/>
          </a:prstGeom>
          <a:solidFill>
            <a:srgbClr val="50BF3D"/>
          </a:solidFill>
          <a:ln>
            <a:solidFill>
              <a:srgbClr val="50BF3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Business start ups are more likely to succeed.</a:t>
            </a:r>
            <a:endParaRPr lang="en-GB" sz="1600" dirty="0"/>
          </a:p>
        </p:txBody>
      </p:sp>
      <p:sp>
        <p:nvSpPr>
          <p:cNvPr id="10" name="Rounded Rectangle 9"/>
          <p:cNvSpPr/>
          <p:nvPr/>
        </p:nvSpPr>
        <p:spPr>
          <a:xfrm>
            <a:off x="3779912" y="5085184"/>
            <a:ext cx="4860540" cy="1368152"/>
          </a:xfrm>
          <a:prstGeom prst="roundRect">
            <a:avLst/>
          </a:prstGeom>
          <a:solidFill>
            <a:srgbClr val="2307F5"/>
          </a:solidFill>
          <a:ln>
            <a:solidFill>
              <a:srgbClr val="2307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Increases in government spending fuel growth and mean increases in the standards of education etc. Meaning there is a better quality of worker in the economy.</a:t>
            </a:r>
            <a:endParaRPr lang="en-GB" sz="1600" dirty="0"/>
          </a:p>
        </p:txBody>
      </p:sp>
      <p:cxnSp>
        <p:nvCxnSpPr>
          <p:cNvPr id="12" name="Straight Arrow Connector 11"/>
          <p:cNvCxnSpPr>
            <a:stCxn id="6" idx="2"/>
          </p:cNvCxnSpPr>
          <p:nvPr/>
        </p:nvCxnSpPr>
        <p:spPr>
          <a:xfrm>
            <a:off x="1439652" y="1556792"/>
            <a:ext cx="828092" cy="1080120"/>
          </a:xfrm>
          <a:prstGeom prst="straightConnector1">
            <a:avLst/>
          </a:prstGeom>
          <a:ln w="76200">
            <a:solidFill>
              <a:srgbClr val="2307F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4572000" y="1556792"/>
            <a:ext cx="0" cy="1080120"/>
          </a:xfrm>
          <a:prstGeom prst="straightConnector1">
            <a:avLst/>
          </a:prstGeom>
          <a:ln w="76200">
            <a:solidFill>
              <a:srgbClr val="50BF3D"/>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p:cNvCxnSpPr>
          <p:nvPr/>
        </p:nvCxnSpPr>
        <p:spPr>
          <a:xfrm flipH="1">
            <a:off x="7236296" y="1556792"/>
            <a:ext cx="468052" cy="648072"/>
          </a:xfrm>
          <a:prstGeom prst="straightConnector1">
            <a:avLst/>
          </a:prstGeom>
          <a:ln w="76200">
            <a:solidFill>
              <a:srgbClr val="2307F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flipV="1">
            <a:off x="1447665" y="4221088"/>
            <a:ext cx="640059" cy="864096"/>
          </a:xfrm>
          <a:prstGeom prst="straightConnector1">
            <a:avLst/>
          </a:prstGeom>
          <a:ln w="76200">
            <a:solidFill>
              <a:srgbClr val="50BF3D"/>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0"/>
          </p:cNvCxnSpPr>
          <p:nvPr/>
        </p:nvCxnSpPr>
        <p:spPr>
          <a:xfrm flipH="1" flipV="1">
            <a:off x="5220072" y="4511858"/>
            <a:ext cx="990110" cy="573326"/>
          </a:xfrm>
          <a:prstGeom prst="straightConnector1">
            <a:avLst/>
          </a:prstGeom>
          <a:ln w="76200">
            <a:solidFill>
              <a:srgbClr val="2307F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0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Theme15">
  <a:themeElements>
    <a:clrScheme name="Custom 101">
      <a:dk1>
        <a:sysClr val="windowText" lastClr="000000"/>
      </a:dk1>
      <a:lt1>
        <a:sysClr val="window" lastClr="FFFFFF"/>
      </a:lt1>
      <a:dk2>
        <a:srgbClr val="000000"/>
      </a:dk2>
      <a:lt2>
        <a:srgbClr val="FFFFFF"/>
      </a:lt2>
      <a:accent1>
        <a:srgbClr val="304269"/>
      </a:accent1>
      <a:accent2>
        <a:srgbClr val="569CA5"/>
      </a:accent2>
      <a:accent3>
        <a:srgbClr val="91BED4"/>
      </a:accent3>
      <a:accent4>
        <a:srgbClr val="485759"/>
      </a:accent4>
      <a:accent5>
        <a:srgbClr val="70CCD8"/>
      </a:accent5>
      <a:accent6>
        <a:srgbClr val="101F41"/>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Theme15</Template>
  <TotalTime>409</TotalTime>
  <Words>1299</Words>
  <Application>Microsoft Office PowerPoint</Application>
  <PresentationFormat>On-screen Show (4:3)</PresentationFormat>
  <Paragraphs>214</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Theme15</vt:lpstr>
      <vt:lpstr>The Relationship Between Businesses and the Economic Environment</vt:lpstr>
      <vt:lpstr>Aims and Objectives</vt:lpstr>
      <vt:lpstr>Starter</vt:lpstr>
      <vt:lpstr>UK Economy</vt:lpstr>
      <vt:lpstr>Matching Task</vt:lpstr>
      <vt:lpstr>PowerPoint Presentation</vt:lpstr>
      <vt:lpstr>PowerPoint Presentation</vt:lpstr>
      <vt:lpstr>Economic Growth</vt:lpstr>
      <vt:lpstr>PowerPoint Presentation</vt:lpstr>
      <vt:lpstr>PowerPoint Presentation</vt:lpstr>
      <vt:lpstr>Inflation</vt:lpstr>
      <vt:lpstr>Inflation</vt:lpstr>
      <vt:lpstr>What is Inflation?</vt:lpstr>
      <vt:lpstr>What is Inflation?</vt:lpstr>
      <vt:lpstr>Inflation Definition:</vt:lpstr>
      <vt:lpstr>How is Inflation Measured?</vt:lpstr>
      <vt:lpstr>How is Inflation Measured?</vt:lpstr>
      <vt:lpstr>Inflation &amp; Interest Rates</vt:lpstr>
      <vt:lpstr>Why do prices rise?</vt:lpstr>
      <vt:lpstr> The Inflationary Spiral</vt:lpstr>
      <vt:lpstr>What can businesses do to combat high inflation?</vt:lpstr>
      <vt:lpstr>What can businesses do to combat high inflation?</vt:lpstr>
      <vt:lpstr>What can businesses do to combat high inflation?</vt:lpstr>
      <vt:lpstr>What can businesses do to combat high inflation?</vt:lpstr>
      <vt:lpstr>When Inflation falls....</vt:lpstr>
      <vt:lpstr>Effects of High Inflation</vt:lpstr>
      <vt:lpstr>Effects of Low Inflation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Businesses and the Economic Environment</dc:title>
  <dc:creator>Martin</dc:creator>
  <cp:lastModifiedBy>M Young</cp:lastModifiedBy>
  <cp:revision>22</cp:revision>
  <dcterms:created xsi:type="dcterms:W3CDTF">2012-01-28T19:11:49Z</dcterms:created>
  <dcterms:modified xsi:type="dcterms:W3CDTF">2012-02-07T09:09:06Z</dcterms:modified>
</cp:coreProperties>
</file>