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2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E4A279-BC58-4BCC-96BD-D097161DF936}" type="doc">
      <dgm:prSet loTypeId="urn:microsoft.com/office/officeart/2005/8/layout/list1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F3B33922-A53F-4A23-A35E-BDE1DB7724F2}">
      <dgm:prSet phldrT="[Text]"/>
      <dgm:spPr/>
      <dgm:t>
        <a:bodyPr/>
        <a:lstStyle/>
        <a:p>
          <a:r>
            <a:rPr lang="en-GB" dirty="0" smtClean="0"/>
            <a:t>Continuous economic growth</a:t>
          </a:r>
          <a:endParaRPr lang="en-GB" dirty="0"/>
        </a:p>
      </dgm:t>
    </dgm:pt>
    <dgm:pt modelId="{F010B970-4D65-43C0-8502-AC8E82E79989}" type="parTrans" cxnId="{385715E7-0C38-476D-8877-AD937576BC1F}">
      <dgm:prSet/>
      <dgm:spPr/>
      <dgm:t>
        <a:bodyPr/>
        <a:lstStyle/>
        <a:p>
          <a:endParaRPr lang="en-GB"/>
        </a:p>
      </dgm:t>
    </dgm:pt>
    <dgm:pt modelId="{5BF84C71-1C1A-452C-AF44-131595CC3306}" type="sibTrans" cxnId="{385715E7-0C38-476D-8877-AD937576BC1F}">
      <dgm:prSet/>
      <dgm:spPr/>
      <dgm:t>
        <a:bodyPr/>
        <a:lstStyle/>
        <a:p>
          <a:endParaRPr lang="en-GB"/>
        </a:p>
      </dgm:t>
    </dgm:pt>
    <dgm:pt modelId="{8A4A1DEB-47DE-458F-937D-A82D4E8E3054}">
      <dgm:prSet phldrT="[Text]"/>
      <dgm:spPr/>
      <dgm:t>
        <a:bodyPr/>
        <a:lstStyle/>
        <a:p>
          <a:r>
            <a:rPr lang="en-GB" dirty="0" smtClean="0"/>
            <a:t>Low inflation (2%)</a:t>
          </a:r>
          <a:endParaRPr lang="en-GB" dirty="0"/>
        </a:p>
      </dgm:t>
    </dgm:pt>
    <dgm:pt modelId="{C22C6700-BABA-4069-8F8A-EB27FE3B8C88}" type="parTrans" cxnId="{A815BEDF-5883-45BD-A644-5AE8E4E12C7E}">
      <dgm:prSet/>
      <dgm:spPr/>
      <dgm:t>
        <a:bodyPr/>
        <a:lstStyle/>
        <a:p>
          <a:endParaRPr lang="en-GB"/>
        </a:p>
      </dgm:t>
    </dgm:pt>
    <dgm:pt modelId="{C4F749B3-56A1-4847-8BD8-841764CCB2BA}" type="sibTrans" cxnId="{A815BEDF-5883-45BD-A644-5AE8E4E12C7E}">
      <dgm:prSet/>
      <dgm:spPr/>
      <dgm:t>
        <a:bodyPr/>
        <a:lstStyle/>
        <a:p>
          <a:endParaRPr lang="en-GB"/>
        </a:p>
      </dgm:t>
    </dgm:pt>
    <dgm:pt modelId="{CF14FB0F-8C4A-4722-A567-4AB3E75DD687}">
      <dgm:prSet phldrT="[Text]"/>
      <dgm:spPr/>
      <dgm:t>
        <a:bodyPr/>
        <a:lstStyle/>
        <a:p>
          <a:r>
            <a:rPr lang="en-GB" dirty="0" smtClean="0"/>
            <a:t>Low unemployment</a:t>
          </a:r>
        </a:p>
      </dgm:t>
    </dgm:pt>
    <dgm:pt modelId="{662F2082-267F-42C4-B3E9-A19623CC8606}" type="parTrans" cxnId="{23ED5005-2357-4D6A-9D72-0A265B215A97}">
      <dgm:prSet/>
      <dgm:spPr/>
      <dgm:t>
        <a:bodyPr/>
        <a:lstStyle/>
        <a:p>
          <a:endParaRPr lang="en-GB"/>
        </a:p>
      </dgm:t>
    </dgm:pt>
    <dgm:pt modelId="{9F9D48E7-E7AE-4F11-9F7C-2ADA84854C7A}" type="sibTrans" cxnId="{23ED5005-2357-4D6A-9D72-0A265B215A97}">
      <dgm:prSet/>
      <dgm:spPr/>
      <dgm:t>
        <a:bodyPr/>
        <a:lstStyle/>
        <a:p>
          <a:endParaRPr lang="en-GB"/>
        </a:p>
      </dgm:t>
    </dgm:pt>
    <dgm:pt modelId="{80AC5248-45CD-4054-81D3-8DB36174E781}">
      <dgm:prSet phldrT="[Text]"/>
      <dgm:spPr/>
      <dgm:t>
        <a:bodyPr/>
        <a:lstStyle/>
        <a:p>
          <a:r>
            <a:rPr lang="en-GB" dirty="0" smtClean="0"/>
            <a:t>Balance of payments: exports = imports</a:t>
          </a:r>
        </a:p>
      </dgm:t>
    </dgm:pt>
    <dgm:pt modelId="{B7B877D7-1564-4927-A65E-877EEAD6B843}" type="parTrans" cxnId="{9A2ECAED-D62D-4EA1-BB66-BA2CCA7692A4}">
      <dgm:prSet/>
      <dgm:spPr/>
      <dgm:t>
        <a:bodyPr/>
        <a:lstStyle/>
        <a:p>
          <a:endParaRPr lang="en-GB"/>
        </a:p>
      </dgm:t>
    </dgm:pt>
    <dgm:pt modelId="{B7C40B56-C6C2-488D-9B52-0CDB15A629CF}" type="sibTrans" cxnId="{9A2ECAED-D62D-4EA1-BB66-BA2CCA7692A4}">
      <dgm:prSet/>
      <dgm:spPr/>
      <dgm:t>
        <a:bodyPr/>
        <a:lstStyle/>
        <a:p>
          <a:endParaRPr lang="en-GB"/>
        </a:p>
      </dgm:t>
    </dgm:pt>
    <dgm:pt modelId="{49E75F09-60B7-4AD3-94E2-CAD10A9A5074}" type="pres">
      <dgm:prSet presAssocID="{57E4A279-BC58-4BCC-96BD-D097161DF93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165D4CE-E075-4016-A66B-FB5D7AE9848F}" type="pres">
      <dgm:prSet presAssocID="{F3B33922-A53F-4A23-A35E-BDE1DB7724F2}" presName="parentLin" presStyleCnt="0"/>
      <dgm:spPr/>
    </dgm:pt>
    <dgm:pt modelId="{C02DD994-EFC9-4238-975C-1AA6D51A0ED0}" type="pres">
      <dgm:prSet presAssocID="{F3B33922-A53F-4A23-A35E-BDE1DB7724F2}" presName="parentLeftMargin" presStyleLbl="node1" presStyleIdx="0" presStyleCnt="4"/>
      <dgm:spPr/>
      <dgm:t>
        <a:bodyPr/>
        <a:lstStyle/>
        <a:p>
          <a:endParaRPr lang="en-GB"/>
        </a:p>
      </dgm:t>
    </dgm:pt>
    <dgm:pt modelId="{F9A3466B-FACE-44F8-995E-C78C3FD0E84A}" type="pres">
      <dgm:prSet presAssocID="{F3B33922-A53F-4A23-A35E-BDE1DB7724F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23EB26A-8D85-47C1-8A02-412D737EE2A3}" type="pres">
      <dgm:prSet presAssocID="{F3B33922-A53F-4A23-A35E-BDE1DB7724F2}" presName="negativeSpace" presStyleCnt="0"/>
      <dgm:spPr/>
    </dgm:pt>
    <dgm:pt modelId="{ABC95B24-5F1E-4F21-B278-4837E5C5FDFE}" type="pres">
      <dgm:prSet presAssocID="{F3B33922-A53F-4A23-A35E-BDE1DB7724F2}" presName="childText" presStyleLbl="conFgAcc1" presStyleIdx="0" presStyleCnt="4">
        <dgm:presLayoutVars>
          <dgm:bulletEnabled val="1"/>
        </dgm:presLayoutVars>
      </dgm:prSet>
      <dgm:spPr/>
    </dgm:pt>
    <dgm:pt modelId="{2EEAF869-D0EB-4EEB-BA65-9A376A3D33B8}" type="pres">
      <dgm:prSet presAssocID="{5BF84C71-1C1A-452C-AF44-131595CC3306}" presName="spaceBetweenRectangles" presStyleCnt="0"/>
      <dgm:spPr/>
    </dgm:pt>
    <dgm:pt modelId="{9CA24DF3-4D30-497A-BEFC-B39C1358A46A}" type="pres">
      <dgm:prSet presAssocID="{8A4A1DEB-47DE-458F-937D-A82D4E8E3054}" presName="parentLin" presStyleCnt="0"/>
      <dgm:spPr/>
    </dgm:pt>
    <dgm:pt modelId="{4615ECE3-217C-4BBB-9855-FD79D14CE6C3}" type="pres">
      <dgm:prSet presAssocID="{8A4A1DEB-47DE-458F-937D-A82D4E8E3054}" presName="parentLeftMargin" presStyleLbl="node1" presStyleIdx="0" presStyleCnt="4"/>
      <dgm:spPr/>
      <dgm:t>
        <a:bodyPr/>
        <a:lstStyle/>
        <a:p>
          <a:endParaRPr lang="en-GB"/>
        </a:p>
      </dgm:t>
    </dgm:pt>
    <dgm:pt modelId="{65FE0F9B-F6DC-4B5C-BAFB-4C3D0F1DD35A}" type="pres">
      <dgm:prSet presAssocID="{8A4A1DEB-47DE-458F-937D-A82D4E8E3054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E3D8108-6BE2-404C-B3A1-4EB7F137C8C5}" type="pres">
      <dgm:prSet presAssocID="{8A4A1DEB-47DE-458F-937D-A82D4E8E3054}" presName="negativeSpace" presStyleCnt="0"/>
      <dgm:spPr/>
    </dgm:pt>
    <dgm:pt modelId="{241FF870-681D-4A17-98DD-3298392F66C7}" type="pres">
      <dgm:prSet presAssocID="{8A4A1DEB-47DE-458F-937D-A82D4E8E3054}" presName="childText" presStyleLbl="conFgAcc1" presStyleIdx="1" presStyleCnt="4">
        <dgm:presLayoutVars>
          <dgm:bulletEnabled val="1"/>
        </dgm:presLayoutVars>
      </dgm:prSet>
      <dgm:spPr/>
    </dgm:pt>
    <dgm:pt modelId="{5B09B2FD-E6E4-491D-A1B5-E741AC6FF3F2}" type="pres">
      <dgm:prSet presAssocID="{C4F749B3-56A1-4847-8BD8-841764CCB2BA}" presName="spaceBetweenRectangles" presStyleCnt="0"/>
      <dgm:spPr/>
    </dgm:pt>
    <dgm:pt modelId="{F46DD766-7916-4C2D-99EB-4B1C781CFF24}" type="pres">
      <dgm:prSet presAssocID="{CF14FB0F-8C4A-4722-A567-4AB3E75DD687}" presName="parentLin" presStyleCnt="0"/>
      <dgm:spPr/>
    </dgm:pt>
    <dgm:pt modelId="{43D9D01A-EA8C-4A95-B21B-11847E616439}" type="pres">
      <dgm:prSet presAssocID="{CF14FB0F-8C4A-4722-A567-4AB3E75DD687}" presName="parentLeftMargin" presStyleLbl="node1" presStyleIdx="1" presStyleCnt="4"/>
      <dgm:spPr/>
      <dgm:t>
        <a:bodyPr/>
        <a:lstStyle/>
        <a:p>
          <a:endParaRPr lang="en-GB"/>
        </a:p>
      </dgm:t>
    </dgm:pt>
    <dgm:pt modelId="{C11EBE7B-F2F2-430D-8687-AC08155708F0}" type="pres">
      <dgm:prSet presAssocID="{CF14FB0F-8C4A-4722-A567-4AB3E75DD68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5886C40-5123-435D-B697-E3F4A82A0E05}" type="pres">
      <dgm:prSet presAssocID="{CF14FB0F-8C4A-4722-A567-4AB3E75DD687}" presName="negativeSpace" presStyleCnt="0"/>
      <dgm:spPr/>
    </dgm:pt>
    <dgm:pt modelId="{440F6F8D-83C3-4AB1-8E34-18F0A6964D65}" type="pres">
      <dgm:prSet presAssocID="{CF14FB0F-8C4A-4722-A567-4AB3E75DD687}" presName="childText" presStyleLbl="conFgAcc1" presStyleIdx="2" presStyleCnt="4">
        <dgm:presLayoutVars>
          <dgm:bulletEnabled val="1"/>
        </dgm:presLayoutVars>
      </dgm:prSet>
      <dgm:spPr/>
    </dgm:pt>
    <dgm:pt modelId="{5C95CFAE-F09F-4360-8136-B5A7D9EE0004}" type="pres">
      <dgm:prSet presAssocID="{9F9D48E7-E7AE-4F11-9F7C-2ADA84854C7A}" presName="spaceBetweenRectangles" presStyleCnt="0"/>
      <dgm:spPr/>
    </dgm:pt>
    <dgm:pt modelId="{701E8B07-0995-463A-9D58-1ADC471897B8}" type="pres">
      <dgm:prSet presAssocID="{80AC5248-45CD-4054-81D3-8DB36174E781}" presName="parentLin" presStyleCnt="0"/>
      <dgm:spPr/>
    </dgm:pt>
    <dgm:pt modelId="{0662917E-209B-4B66-BAD4-31EED47684CF}" type="pres">
      <dgm:prSet presAssocID="{80AC5248-45CD-4054-81D3-8DB36174E781}" presName="parentLeftMargin" presStyleLbl="node1" presStyleIdx="2" presStyleCnt="4"/>
      <dgm:spPr/>
      <dgm:t>
        <a:bodyPr/>
        <a:lstStyle/>
        <a:p>
          <a:endParaRPr lang="en-GB"/>
        </a:p>
      </dgm:t>
    </dgm:pt>
    <dgm:pt modelId="{C9D2495E-023B-4403-BB71-786D42B958FF}" type="pres">
      <dgm:prSet presAssocID="{80AC5248-45CD-4054-81D3-8DB36174E781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434DE65-C74F-451A-A076-EAB9B94F0259}" type="pres">
      <dgm:prSet presAssocID="{80AC5248-45CD-4054-81D3-8DB36174E781}" presName="negativeSpace" presStyleCnt="0"/>
      <dgm:spPr/>
    </dgm:pt>
    <dgm:pt modelId="{7B49837D-CF0F-4ED3-8C14-270EE1ABAA2C}" type="pres">
      <dgm:prSet presAssocID="{80AC5248-45CD-4054-81D3-8DB36174E781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D79D5DF6-4190-4385-8B2B-4B7AB8F665C8}" type="presOf" srcId="{8A4A1DEB-47DE-458F-937D-A82D4E8E3054}" destId="{4615ECE3-217C-4BBB-9855-FD79D14CE6C3}" srcOrd="0" destOrd="0" presId="urn:microsoft.com/office/officeart/2005/8/layout/list1"/>
    <dgm:cxn modelId="{A815BEDF-5883-45BD-A644-5AE8E4E12C7E}" srcId="{57E4A279-BC58-4BCC-96BD-D097161DF936}" destId="{8A4A1DEB-47DE-458F-937D-A82D4E8E3054}" srcOrd="1" destOrd="0" parTransId="{C22C6700-BABA-4069-8F8A-EB27FE3B8C88}" sibTransId="{C4F749B3-56A1-4847-8BD8-841764CCB2BA}"/>
    <dgm:cxn modelId="{385715E7-0C38-476D-8877-AD937576BC1F}" srcId="{57E4A279-BC58-4BCC-96BD-D097161DF936}" destId="{F3B33922-A53F-4A23-A35E-BDE1DB7724F2}" srcOrd="0" destOrd="0" parTransId="{F010B970-4D65-43C0-8502-AC8E82E79989}" sibTransId="{5BF84C71-1C1A-452C-AF44-131595CC3306}"/>
    <dgm:cxn modelId="{FE8D23D1-D4A9-4C63-B66A-0EBD7911D027}" type="presOf" srcId="{CF14FB0F-8C4A-4722-A567-4AB3E75DD687}" destId="{C11EBE7B-F2F2-430D-8687-AC08155708F0}" srcOrd="1" destOrd="0" presId="urn:microsoft.com/office/officeart/2005/8/layout/list1"/>
    <dgm:cxn modelId="{497B013E-76E3-4E60-B676-BEED1B64B54B}" type="presOf" srcId="{80AC5248-45CD-4054-81D3-8DB36174E781}" destId="{C9D2495E-023B-4403-BB71-786D42B958FF}" srcOrd="1" destOrd="0" presId="urn:microsoft.com/office/officeart/2005/8/layout/list1"/>
    <dgm:cxn modelId="{CA81ADD3-8C9E-49F1-8CCD-CE21F8FDF01E}" type="presOf" srcId="{8A4A1DEB-47DE-458F-937D-A82D4E8E3054}" destId="{65FE0F9B-F6DC-4B5C-BAFB-4C3D0F1DD35A}" srcOrd="1" destOrd="0" presId="urn:microsoft.com/office/officeart/2005/8/layout/list1"/>
    <dgm:cxn modelId="{CAD34B76-5125-4682-A59A-57B8560B199F}" type="presOf" srcId="{F3B33922-A53F-4A23-A35E-BDE1DB7724F2}" destId="{F9A3466B-FACE-44F8-995E-C78C3FD0E84A}" srcOrd="1" destOrd="0" presId="urn:microsoft.com/office/officeart/2005/8/layout/list1"/>
    <dgm:cxn modelId="{CD9DE6F4-C39D-435E-A4A8-C705474746C2}" type="presOf" srcId="{80AC5248-45CD-4054-81D3-8DB36174E781}" destId="{0662917E-209B-4B66-BAD4-31EED47684CF}" srcOrd="0" destOrd="0" presId="urn:microsoft.com/office/officeart/2005/8/layout/list1"/>
    <dgm:cxn modelId="{847867C9-8873-448D-89B8-1B56E23EED9D}" type="presOf" srcId="{F3B33922-A53F-4A23-A35E-BDE1DB7724F2}" destId="{C02DD994-EFC9-4238-975C-1AA6D51A0ED0}" srcOrd="0" destOrd="0" presId="urn:microsoft.com/office/officeart/2005/8/layout/list1"/>
    <dgm:cxn modelId="{D4A91489-F449-4477-9E56-BE71BB189DE1}" type="presOf" srcId="{57E4A279-BC58-4BCC-96BD-D097161DF936}" destId="{49E75F09-60B7-4AD3-94E2-CAD10A9A5074}" srcOrd="0" destOrd="0" presId="urn:microsoft.com/office/officeart/2005/8/layout/list1"/>
    <dgm:cxn modelId="{9A2ECAED-D62D-4EA1-BB66-BA2CCA7692A4}" srcId="{57E4A279-BC58-4BCC-96BD-D097161DF936}" destId="{80AC5248-45CD-4054-81D3-8DB36174E781}" srcOrd="3" destOrd="0" parTransId="{B7B877D7-1564-4927-A65E-877EEAD6B843}" sibTransId="{B7C40B56-C6C2-488D-9B52-0CDB15A629CF}"/>
    <dgm:cxn modelId="{6771AD98-DFF6-46AF-AEE8-9BE1B04139F9}" type="presOf" srcId="{CF14FB0F-8C4A-4722-A567-4AB3E75DD687}" destId="{43D9D01A-EA8C-4A95-B21B-11847E616439}" srcOrd="0" destOrd="0" presId="urn:microsoft.com/office/officeart/2005/8/layout/list1"/>
    <dgm:cxn modelId="{23ED5005-2357-4D6A-9D72-0A265B215A97}" srcId="{57E4A279-BC58-4BCC-96BD-D097161DF936}" destId="{CF14FB0F-8C4A-4722-A567-4AB3E75DD687}" srcOrd="2" destOrd="0" parTransId="{662F2082-267F-42C4-B3E9-A19623CC8606}" sibTransId="{9F9D48E7-E7AE-4F11-9F7C-2ADA84854C7A}"/>
    <dgm:cxn modelId="{CF7A672D-F554-47A4-B611-78D88EEFF0AC}" type="presParOf" srcId="{49E75F09-60B7-4AD3-94E2-CAD10A9A5074}" destId="{E165D4CE-E075-4016-A66B-FB5D7AE9848F}" srcOrd="0" destOrd="0" presId="urn:microsoft.com/office/officeart/2005/8/layout/list1"/>
    <dgm:cxn modelId="{B4E2737A-DF7E-4F3D-87BE-D3AFB9BE99CF}" type="presParOf" srcId="{E165D4CE-E075-4016-A66B-FB5D7AE9848F}" destId="{C02DD994-EFC9-4238-975C-1AA6D51A0ED0}" srcOrd="0" destOrd="0" presId="urn:microsoft.com/office/officeart/2005/8/layout/list1"/>
    <dgm:cxn modelId="{0D3499B6-9378-4FEB-8E21-D43473A206FD}" type="presParOf" srcId="{E165D4CE-E075-4016-A66B-FB5D7AE9848F}" destId="{F9A3466B-FACE-44F8-995E-C78C3FD0E84A}" srcOrd="1" destOrd="0" presId="urn:microsoft.com/office/officeart/2005/8/layout/list1"/>
    <dgm:cxn modelId="{29D01442-C405-49C0-AF0F-48EF16B6B5F9}" type="presParOf" srcId="{49E75F09-60B7-4AD3-94E2-CAD10A9A5074}" destId="{223EB26A-8D85-47C1-8A02-412D737EE2A3}" srcOrd="1" destOrd="0" presId="urn:microsoft.com/office/officeart/2005/8/layout/list1"/>
    <dgm:cxn modelId="{99EB6E7A-BE16-424D-B69C-FA3622EE2B6B}" type="presParOf" srcId="{49E75F09-60B7-4AD3-94E2-CAD10A9A5074}" destId="{ABC95B24-5F1E-4F21-B278-4837E5C5FDFE}" srcOrd="2" destOrd="0" presId="urn:microsoft.com/office/officeart/2005/8/layout/list1"/>
    <dgm:cxn modelId="{943B99B5-C299-441F-B75E-8CF9E5BBB304}" type="presParOf" srcId="{49E75F09-60B7-4AD3-94E2-CAD10A9A5074}" destId="{2EEAF869-D0EB-4EEB-BA65-9A376A3D33B8}" srcOrd="3" destOrd="0" presId="urn:microsoft.com/office/officeart/2005/8/layout/list1"/>
    <dgm:cxn modelId="{F94A95C9-40FB-4B2B-857E-29017032B587}" type="presParOf" srcId="{49E75F09-60B7-4AD3-94E2-CAD10A9A5074}" destId="{9CA24DF3-4D30-497A-BEFC-B39C1358A46A}" srcOrd="4" destOrd="0" presId="urn:microsoft.com/office/officeart/2005/8/layout/list1"/>
    <dgm:cxn modelId="{DA231B6B-E9D8-4B64-B80E-FA82B47DB791}" type="presParOf" srcId="{9CA24DF3-4D30-497A-BEFC-B39C1358A46A}" destId="{4615ECE3-217C-4BBB-9855-FD79D14CE6C3}" srcOrd="0" destOrd="0" presId="urn:microsoft.com/office/officeart/2005/8/layout/list1"/>
    <dgm:cxn modelId="{D62C92D0-DFC6-48E0-A381-263A6762FBDB}" type="presParOf" srcId="{9CA24DF3-4D30-497A-BEFC-B39C1358A46A}" destId="{65FE0F9B-F6DC-4B5C-BAFB-4C3D0F1DD35A}" srcOrd="1" destOrd="0" presId="urn:microsoft.com/office/officeart/2005/8/layout/list1"/>
    <dgm:cxn modelId="{86D11926-4E7E-4C99-B502-53F31F6E98A2}" type="presParOf" srcId="{49E75F09-60B7-4AD3-94E2-CAD10A9A5074}" destId="{6E3D8108-6BE2-404C-B3A1-4EB7F137C8C5}" srcOrd="5" destOrd="0" presId="urn:microsoft.com/office/officeart/2005/8/layout/list1"/>
    <dgm:cxn modelId="{2AE2C3B2-3C16-4A95-A891-D436DFC1E4F0}" type="presParOf" srcId="{49E75F09-60B7-4AD3-94E2-CAD10A9A5074}" destId="{241FF870-681D-4A17-98DD-3298392F66C7}" srcOrd="6" destOrd="0" presId="urn:microsoft.com/office/officeart/2005/8/layout/list1"/>
    <dgm:cxn modelId="{AE012344-BE42-4BC7-B3B8-82E3DC564D35}" type="presParOf" srcId="{49E75F09-60B7-4AD3-94E2-CAD10A9A5074}" destId="{5B09B2FD-E6E4-491D-A1B5-E741AC6FF3F2}" srcOrd="7" destOrd="0" presId="urn:microsoft.com/office/officeart/2005/8/layout/list1"/>
    <dgm:cxn modelId="{3CDEDC59-50DD-443D-A23D-612806170CEF}" type="presParOf" srcId="{49E75F09-60B7-4AD3-94E2-CAD10A9A5074}" destId="{F46DD766-7916-4C2D-99EB-4B1C781CFF24}" srcOrd="8" destOrd="0" presId="urn:microsoft.com/office/officeart/2005/8/layout/list1"/>
    <dgm:cxn modelId="{E4111509-D231-42AC-AD1D-2CF578CE338E}" type="presParOf" srcId="{F46DD766-7916-4C2D-99EB-4B1C781CFF24}" destId="{43D9D01A-EA8C-4A95-B21B-11847E616439}" srcOrd="0" destOrd="0" presId="urn:microsoft.com/office/officeart/2005/8/layout/list1"/>
    <dgm:cxn modelId="{F82A7428-C152-4EE2-9390-B4CB940DD218}" type="presParOf" srcId="{F46DD766-7916-4C2D-99EB-4B1C781CFF24}" destId="{C11EBE7B-F2F2-430D-8687-AC08155708F0}" srcOrd="1" destOrd="0" presId="urn:microsoft.com/office/officeart/2005/8/layout/list1"/>
    <dgm:cxn modelId="{B4BAFBFF-FAA8-4076-BD55-29B0DDFDF2BC}" type="presParOf" srcId="{49E75F09-60B7-4AD3-94E2-CAD10A9A5074}" destId="{15886C40-5123-435D-B697-E3F4A82A0E05}" srcOrd="9" destOrd="0" presId="urn:microsoft.com/office/officeart/2005/8/layout/list1"/>
    <dgm:cxn modelId="{793F6D3B-A703-4896-92A1-C5B5065F5D02}" type="presParOf" srcId="{49E75F09-60B7-4AD3-94E2-CAD10A9A5074}" destId="{440F6F8D-83C3-4AB1-8E34-18F0A6964D65}" srcOrd="10" destOrd="0" presId="urn:microsoft.com/office/officeart/2005/8/layout/list1"/>
    <dgm:cxn modelId="{C83498AD-F08C-411C-97B0-9FCA18FD308A}" type="presParOf" srcId="{49E75F09-60B7-4AD3-94E2-CAD10A9A5074}" destId="{5C95CFAE-F09F-4360-8136-B5A7D9EE0004}" srcOrd="11" destOrd="0" presId="urn:microsoft.com/office/officeart/2005/8/layout/list1"/>
    <dgm:cxn modelId="{F5064490-5921-4C2B-9037-E87BE9C1FD55}" type="presParOf" srcId="{49E75F09-60B7-4AD3-94E2-CAD10A9A5074}" destId="{701E8B07-0995-463A-9D58-1ADC471897B8}" srcOrd="12" destOrd="0" presId="urn:microsoft.com/office/officeart/2005/8/layout/list1"/>
    <dgm:cxn modelId="{A0321DA9-94E8-4540-A59A-FFA3E81C1DDD}" type="presParOf" srcId="{701E8B07-0995-463A-9D58-1ADC471897B8}" destId="{0662917E-209B-4B66-BAD4-31EED47684CF}" srcOrd="0" destOrd="0" presId="urn:microsoft.com/office/officeart/2005/8/layout/list1"/>
    <dgm:cxn modelId="{AA5066E7-DF98-4B63-99D0-5E60E9A74401}" type="presParOf" srcId="{701E8B07-0995-463A-9D58-1ADC471897B8}" destId="{C9D2495E-023B-4403-BB71-786D42B958FF}" srcOrd="1" destOrd="0" presId="urn:microsoft.com/office/officeart/2005/8/layout/list1"/>
    <dgm:cxn modelId="{5BADC27A-287F-4BE7-92C0-E634C08DA698}" type="presParOf" srcId="{49E75F09-60B7-4AD3-94E2-CAD10A9A5074}" destId="{9434DE65-C74F-451A-A076-EAB9B94F0259}" srcOrd="13" destOrd="0" presId="urn:microsoft.com/office/officeart/2005/8/layout/list1"/>
    <dgm:cxn modelId="{4489007E-85A4-495D-8538-E791BE6A476D}" type="presParOf" srcId="{49E75F09-60B7-4AD3-94E2-CAD10A9A5074}" destId="{7B49837D-CF0F-4ED3-8C14-270EE1ABAA2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C95B24-5F1E-4F21-B278-4837E5C5FDFE}">
      <dsp:nvSpPr>
        <dsp:cNvPr id="0" name=""/>
        <dsp:cNvSpPr/>
      </dsp:nvSpPr>
      <dsp:spPr>
        <a:xfrm>
          <a:off x="0" y="795539"/>
          <a:ext cx="864096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9A3466B-FACE-44F8-995E-C78C3FD0E84A}">
      <dsp:nvSpPr>
        <dsp:cNvPr id="0" name=""/>
        <dsp:cNvSpPr/>
      </dsp:nvSpPr>
      <dsp:spPr>
        <a:xfrm>
          <a:off x="432048" y="411779"/>
          <a:ext cx="6048672" cy="7675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Continuous economic growth</a:t>
          </a:r>
          <a:endParaRPr lang="en-GB" sz="2600" kern="1200" dirty="0"/>
        </a:p>
      </dsp:txBody>
      <dsp:txXfrm>
        <a:off x="469515" y="449246"/>
        <a:ext cx="5973738" cy="692586"/>
      </dsp:txXfrm>
    </dsp:sp>
    <dsp:sp modelId="{241FF870-681D-4A17-98DD-3298392F66C7}">
      <dsp:nvSpPr>
        <dsp:cNvPr id="0" name=""/>
        <dsp:cNvSpPr/>
      </dsp:nvSpPr>
      <dsp:spPr>
        <a:xfrm>
          <a:off x="0" y="1974899"/>
          <a:ext cx="864096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5FE0F9B-F6DC-4B5C-BAFB-4C3D0F1DD35A}">
      <dsp:nvSpPr>
        <dsp:cNvPr id="0" name=""/>
        <dsp:cNvSpPr/>
      </dsp:nvSpPr>
      <dsp:spPr>
        <a:xfrm>
          <a:off x="432048" y="1591139"/>
          <a:ext cx="6048672" cy="7675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Low inflation (2%)</a:t>
          </a:r>
          <a:endParaRPr lang="en-GB" sz="2600" kern="1200" dirty="0"/>
        </a:p>
      </dsp:txBody>
      <dsp:txXfrm>
        <a:off x="469515" y="1628606"/>
        <a:ext cx="5973738" cy="692586"/>
      </dsp:txXfrm>
    </dsp:sp>
    <dsp:sp modelId="{440F6F8D-83C3-4AB1-8E34-18F0A6964D65}">
      <dsp:nvSpPr>
        <dsp:cNvPr id="0" name=""/>
        <dsp:cNvSpPr/>
      </dsp:nvSpPr>
      <dsp:spPr>
        <a:xfrm>
          <a:off x="0" y="3154260"/>
          <a:ext cx="864096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11EBE7B-F2F2-430D-8687-AC08155708F0}">
      <dsp:nvSpPr>
        <dsp:cNvPr id="0" name=""/>
        <dsp:cNvSpPr/>
      </dsp:nvSpPr>
      <dsp:spPr>
        <a:xfrm>
          <a:off x="432048" y="2770500"/>
          <a:ext cx="6048672" cy="7675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Low unemployment</a:t>
          </a:r>
        </a:p>
      </dsp:txBody>
      <dsp:txXfrm>
        <a:off x="469515" y="2807967"/>
        <a:ext cx="5973738" cy="692586"/>
      </dsp:txXfrm>
    </dsp:sp>
    <dsp:sp modelId="{7B49837D-CF0F-4ED3-8C14-270EE1ABAA2C}">
      <dsp:nvSpPr>
        <dsp:cNvPr id="0" name=""/>
        <dsp:cNvSpPr/>
      </dsp:nvSpPr>
      <dsp:spPr>
        <a:xfrm>
          <a:off x="0" y="4333620"/>
          <a:ext cx="864096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9D2495E-023B-4403-BB71-786D42B958FF}">
      <dsp:nvSpPr>
        <dsp:cNvPr id="0" name=""/>
        <dsp:cNvSpPr/>
      </dsp:nvSpPr>
      <dsp:spPr>
        <a:xfrm>
          <a:off x="432048" y="3949860"/>
          <a:ext cx="6048672" cy="7675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Balance of payments: exports = imports</a:t>
          </a:r>
        </a:p>
      </dsp:txBody>
      <dsp:txXfrm>
        <a:off x="469515" y="3987327"/>
        <a:ext cx="5973738" cy="6925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45E8-AD6B-495E-8AA2-196BFD3CBED2}" type="datetimeFigureOut">
              <a:rPr lang="en-GB" smtClean="0"/>
              <a:pPr/>
              <a:t>26/03/2012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3270-DCF8-48C6-A865-A64C2E5A6F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386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45E8-AD6B-495E-8AA2-196BFD3CBED2}" type="datetimeFigureOut">
              <a:rPr lang="en-GB" smtClean="0"/>
              <a:pPr/>
              <a:t>26/03/2012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3270-DCF8-48C6-A865-A64C2E5A6F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629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45E8-AD6B-495E-8AA2-196BFD3CBED2}" type="datetimeFigureOut">
              <a:rPr lang="en-GB" smtClean="0"/>
              <a:pPr/>
              <a:t>26/03/2012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3270-DCF8-48C6-A865-A64C2E5A6F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235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45E8-AD6B-495E-8AA2-196BFD3CBED2}" type="datetimeFigureOut">
              <a:rPr lang="en-GB" smtClean="0"/>
              <a:pPr/>
              <a:t>26/03/2012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3270-DCF8-48C6-A865-A64C2E5A6F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588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45E8-AD6B-495E-8AA2-196BFD3CBED2}" type="datetimeFigureOut">
              <a:rPr lang="en-GB" smtClean="0"/>
              <a:pPr/>
              <a:t>26/03/2012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3270-DCF8-48C6-A865-A64C2E5A6F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411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45E8-AD6B-495E-8AA2-196BFD3CBED2}" type="datetimeFigureOut">
              <a:rPr lang="en-GB" smtClean="0"/>
              <a:pPr/>
              <a:t>26/03/2012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3270-DCF8-48C6-A865-A64C2E5A6F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235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45E8-AD6B-495E-8AA2-196BFD3CBED2}" type="datetimeFigureOut">
              <a:rPr lang="en-GB" smtClean="0"/>
              <a:pPr/>
              <a:t>26/03/2012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3270-DCF8-48C6-A865-A64C2E5A6F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444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45E8-AD6B-495E-8AA2-196BFD3CBED2}" type="datetimeFigureOut">
              <a:rPr lang="en-GB" smtClean="0"/>
              <a:pPr/>
              <a:t>26/03/2012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3270-DCF8-48C6-A865-A64C2E5A6F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568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45E8-AD6B-495E-8AA2-196BFD3CBED2}" type="datetimeFigureOut">
              <a:rPr lang="en-GB" smtClean="0"/>
              <a:pPr/>
              <a:t>26/03/2012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3270-DCF8-48C6-A865-A64C2E5A6F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906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45E8-AD6B-495E-8AA2-196BFD3CBED2}" type="datetimeFigureOut">
              <a:rPr lang="en-GB" smtClean="0"/>
              <a:pPr/>
              <a:t>26/03/2012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3270-DCF8-48C6-A865-A64C2E5A6F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0013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45E8-AD6B-495E-8AA2-196BFD3CBED2}" type="datetimeFigureOut">
              <a:rPr lang="en-GB" smtClean="0"/>
              <a:pPr/>
              <a:t>26/03/2012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3270-DCF8-48C6-A865-A64C2E5A6F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370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945E8-AD6B-495E-8AA2-196BFD3CBED2}" type="datetimeFigureOut">
              <a:rPr lang="en-GB" smtClean="0"/>
              <a:pPr/>
              <a:t>26/03/2012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33270-DCF8-48C6-A865-A64C2E5A6F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0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news/business-1284396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news/business-16964069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news/business-12836584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ews.bbc.co.uk/1/hi/uk/7853613.st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arm4.static.flickr.com/3595/3553991591_0fd33f7517_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8" t="-4759" b="34153"/>
          <a:stretch/>
        </p:blipFill>
        <p:spPr bwMode="auto">
          <a:xfrm>
            <a:off x="-36512" y="3212976"/>
            <a:ext cx="9180512" cy="364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Berlin Sans FB" pitchFamily="34" charset="0"/>
              </a:rPr>
              <a:t>The Political and Legal Environment</a:t>
            </a:r>
            <a:endParaRPr lang="en-GB" dirty="0">
              <a:latin typeface="Berlin Sans FB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latin typeface="Berlin Sans FB" pitchFamily="34" charset="0"/>
              </a:rPr>
              <a:t>A2 Business Studies</a:t>
            </a:r>
            <a:endParaRPr lang="en-GB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35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farm4.static.flickr.com/3595/3553991591_0fd33f7517_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8" t="-4759" b="42522"/>
          <a:stretch/>
        </p:blipFill>
        <p:spPr bwMode="auto">
          <a:xfrm>
            <a:off x="-36512" y="3645024"/>
            <a:ext cx="9180512" cy="321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4553744" y="0"/>
            <a:ext cx="0" cy="6858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3491880" y="2564904"/>
            <a:ext cx="2088232" cy="108012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Lower Basic Rate of Income Tax</a:t>
            </a:r>
            <a:endParaRPr lang="en-GB" dirty="0"/>
          </a:p>
        </p:txBody>
      </p:sp>
      <p:sp>
        <p:nvSpPr>
          <p:cNvPr id="12" name="Rounded Rectangle 11"/>
          <p:cNvSpPr/>
          <p:nvPr/>
        </p:nvSpPr>
        <p:spPr>
          <a:xfrm>
            <a:off x="179512" y="116632"/>
            <a:ext cx="4176464" cy="50405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Impact on Business</a:t>
            </a:r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4824028" y="116632"/>
            <a:ext cx="4176464" cy="50405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Evaluation</a:t>
            </a:r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179512" y="980728"/>
            <a:ext cx="4176464" cy="144016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Increased consumer disposable incomes leading to increased demand.</a:t>
            </a:r>
            <a:endParaRPr lang="en-GB" dirty="0"/>
          </a:p>
        </p:txBody>
      </p:sp>
      <p:sp>
        <p:nvSpPr>
          <p:cNvPr id="15" name="Rounded Rectangle 14"/>
          <p:cNvSpPr/>
          <p:nvPr/>
        </p:nvSpPr>
        <p:spPr>
          <a:xfrm>
            <a:off x="4824028" y="980728"/>
            <a:ext cx="4176464" cy="144016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Will depend on what happens to interest rates and wage increases too due to inflation.</a:t>
            </a:r>
            <a:endParaRPr lang="en-GB" dirty="0"/>
          </a:p>
        </p:txBody>
      </p:sp>
      <p:sp>
        <p:nvSpPr>
          <p:cNvPr id="16" name="Rounded Rectangle 15"/>
          <p:cNvSpPr/>
          <p:nvPr/>
        </p:nvSpPr>
        <p:spPr>
          <a:xfrm>
            <a:off x="179512" y="3811352"/>
            <a:ext cx="4176464" cy="144016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Increased worker motivation </a:t>
            </a:r>
            <a:endParaRPr lang="en-GB" dirty="0"/>
          </a:p>
        </p:txBody>
      </p:sp>
      <p:sp>
        <p:nvSpPr>
          <p:cNvPr id="17" name="Rounded Rectangle 16"/>
          <p:cNvSpPr/>
          <p:nvPr/>
        </p:nvSpPr>
        <p:spPr>
          <a:xfrm>
            <a:off x="4824028" y="3811352"/>
            <a:ext cx="4176464" cy="144016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Are workers really motivated? Is it a short term increase?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614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farm4.static.flickr.com/3595/3553991591_0fd33f7517_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8" t="-4759" b="42522"/>
          <a:stretch/>
        </p:blipFill>
        <p:spPr bwMode="auto">
          <a:xfrm>
            <a:off x="-36512" y="3645024"/>
            <a:ext cx="9180512" cy="321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4553744" y="0"/>
            <a:ext cx="0" cy="6858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3491880" y="2564904"/>
            <a:ext cx="2088232" cy="108012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Lower Corporation Tax</a:t>
            </a:r>
            <a:endParaRPr lang="en-GB" dirty="0"/>
          </a:p>
        </p:txBody>
      </p:sp>
      <p:sp>
        <p:nvSpPr>
          <p:cNvPr id="12" name="Rounded Rectangle 11"/>
          <p:cNvSpPr/>
          <p:nvPr/>
        </p:nvSpPr>
        <p:spPr>
          <a:xfrm>
            <a:off x="179512" y="116632"/>
            <a:ext cx="4176464" cy="50405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Impact on Business</a:t>
            </a:r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4824028" y="116632"/>
            <a:ext cx="4176464" cy="50405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Evaluation</a:t>
            </a:r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179512" y="980728"/>
            <a:ext cx="4176464" cy="144016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Extra profits could be used for paying higher dividends, increasing investment or keeping retained profits.</a:t>
            </a:r>
            <a:endParaRPr lang="en-GB" dirty="0"/>
          </a:p>
        </p:txBody>
      </p:sp>
      <p:sp>
        <p:nvSpPr>
          <p:cNvPr id="15" name="Rounded Rectangle 14"/>
          <p:cNvSpPr/>
          <p:nvPr/>
        </p:nvSpPr>
        <p:spPr>
          <a:xfrm>
            <a:off x="4824028" y="980728"/>
            <a:ext cx="4176464" cy="144016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May have a limited effect in short run.</a:t>
            </a:r>
            <a:endParaRPr lang="en-GB" dirty="0"/>
          </a:p>
        </p:txBody>
      </p:sp>
      <p:sp>
        <p:nvSpPr>
          <p:cNvPr id="16" name="Rounded Rectangle 15"/>
          <p:cNvSpPr/>
          <p:nvPr/>
        </p:nvSpPr>
        <p:spPr>
          <a:xfrm>
            <a:off x="179512" y="3811352"/>
            <a:ext cx="4176464" cy="144016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Encourage more businesses to set up in the UK.</a:t>
            </a:r>
            <a:endParaRPr lang="en-GB" dirty="0"/>
          </a:p>
        </p:txBody>
      </p:sp>
      <p:sp>
        <p:nvSpPr>
          <p:cNvPr id="17" name="Rounded Rectangle 16"/>
          <p:cNvSpPr/>
          <p:nvPr/>
        </p:nvSpPr>
        <p:spPr>
          <a:xfrm>
            <a:off x="4824028" y="3811352"/>
            <a:ext cx="4176464" cy="144016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Still much </a:t>
            </a:r>
            <a:r>
              <a:rPr lang="en-GB" smtClean="0"/>
              <a:t>lower in </a:t>
            </a:r>
            <a:r>
              <a:rPr lang="en-GB" dirty="0" smtClean="0"/>
              <a:t>Ireland/Poland.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63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farm4.static.flickr.com/3595/3553991591_0fd33f7517_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8" t="-4759" b="42522"/>
          <a:stretch/>
        </p:blipFill>
        <p:spPr bwMode="auto">
          <a:xfrm>
            <a:off x="-36512" y="3645024"/>
            <a:ext cx="9180512" cy="321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4553744" y="0"/>
            <a:ext cx="0" cy="6858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3491880" y="2564904"/>
            <a:ext cx="2088232" cy="108012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Increased Spending</a:t>
            </a:r>
            <a:endParaRPr lang="en-GB" dirty="0"/>
          </a:p>
        </p:txBody>
      </p:sp>
      <p:sp>
        <p:nvSpPr>
          <p:cNvPr id="12" name="Rounded Rectangle 11"/>
          <p:cNvSpPr/>
          <p:nvPr/>
        </p:nvSpPr>
        <p:spPr>
          <a:xfrm>
            <a:off x="179512" y="116632"/>
            <a:ext cx="4176464" cy="50405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Impact on Business</a:t>
            </a:r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4824028" y="116632"/>
            <a:ext cx="4176464" cy="50405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Evaluation</a:t>
            </a:r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179512" y="980728"/>
            <a:ext cx="4176464" cy="144016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Stimulate demand.</a:t>
            </a:r>
            <a:endParaRPr lang="en-GB" dirty="0"/>
          </a:p>
        </p:txBody>
      </p:sp>
      <p:sp>
        <p:nvSpPr>
          <p:cNvPr id="15" name="Rounded Rectangle 14"/>
          <p:cNvSpPr/>
          <p:nvPr/>
        </p:nvSpPr>
        <p:spPr>
          <a:xfrm>
            <a:off x="4824028" y="980728"/>
            <a:ext cx="4176464" cy="144016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Causes a multiplier effect on firms, may lead to inflation.</a:t>
            </a:r>
            <a:endParaRPr lang="en-GB" dirty="0"/>
          </a:p>
        </p:txBody>
      </p:sp>
      <p:sp>
        <p:nvSpPr>
          <p:cNvPr id="16" name="Rounded Rectangle 15"/>
          <p:cNvSpPr/>
          <p:nvPr/>
        </p:nvSpPr>
        <p:spPr>
          <a:xfrm>
            <a:off x="179512" y="3811352"/>
            <a:ext cx="4176464" cy="144016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Improvements in education and therefore the labour force.</a:t>
            </a:r>
            <a:endParaRPr lang="en-GB" dirty="0"/>
          </a:p>
        </p:txBody>
      </p:sp>
      <p:sp>
        <p:nvSpPr>
          <p:cNvPr id="17" name="Rounded Rectangle 16"/>
          <p:cNvSpPr/>
          <p:nvPr/>
        </p:nvSpPr>
        <p:spPr>
          <a:xfrm>
            <a:off x="4824028" y="3811352"/>
            <a:ext cx="4176464" cy="144016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May take a few years before the full benefits are noticed.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8338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2204864"/>
            <a:ext cx="7772400" cy="1362075"/>
          </a:xfrm>
        </p:spPr>
        <p:txBody>
          <a:bodyPr/>
          <a:lstStyle/>
          <a:p>
            <a:r>
              <a:rPr lang="en-GB" dirty="0" err="1" smtClean="0"/>
              <a:t>Contractionary</a:t>
            </a:r>
            <a:r>
              <a:rPr lang="en-GB" dirty="0" smtClean="0"/>
              <a:t> Fiscal Policy</a:t>
            </a:r>
            <a:endParaRPr lang="en-GB" dirty="0"/>
          </a:p>
        </p:txBody>
      </p:sp>
      <p:pic>
        <p:nvPicPr>
          <p:cNvPr id="6" name="Picture 2" descr="http://farm4.static.flickr.com/3595/3553991591_0fd33f7517_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8" t="-4759" b="34153"/>
          <a:stretch/>
        </p:blipFill>
        <p:spPr bwMode="auto">
          <a:xfrm>
            <a:off x="0" y="3210443"/>
            <a:ext cx="9180512" cy="364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777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farm4.static.flickr.com/3595/3553991591_0fd33f7517_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8" t="-4759" b="42522"/>
          <a:stretch/>
        </p:blipFill>
        <p:spPr bwMode="auto">
          <a:xfrm>
            <a:off x="-36512" y="3645024"/>
            <a:ext cx="9180512" cy="321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4553744" y="0"/>
            <a:ext cx="0" cy="6858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3491880" y="2564904"/>
            <a:ext cx="2088232" cy="108012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Raise Fuel Duty</a:t>
            </a:r>
            <a:endParaRPr lang="en-GB" dirty="0"/>
          </a:p>
        </p:txBody>
      </p:sp>
      <p:sp>
        <p:nvSpPr>
          <p:cNvPr id="12" name="Rounded Rectangle 11"/>
          <p:cNvSpPr/>
          <p:nvPr/>
        </p:nvSpPr>
        <p:spPr>
          <a:xfrm>
            <a:off x="179512" y="116632"/>
            <a:ext cx="4176464" cy="504056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Impact on Business</a:t>
            </a:r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4824028" y="116632"/>
            <a:ext cx="4176464" cy="504056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Evaluation</a:t>
            </a:r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179512" y="980728"/>
            <a:ext cx="4176464" cy="144016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Higher transport costs – cost push inflation.</a:t>
            </a:r>
            <a:endParaRPr lang="en-GB" dirty="0"/>
          </a:p>
        </p:txBody>
      </p:sp>
      <p:sp>
        <p:nvSpPr>
          <p:cNvPr id="15" name="Rounded Rectangle 14"/>
          <p:cNvSpPr/>
          <p:nvPr/>
        </p:nvSpPr>
        <p:spPr>
          <a:xfrm>
            <a:off x="4824028" y="980728"/>
            <a:ext cx="4176464" cy="144016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Haulage reliant firms affected greatly.</a:t>
            </a:r>
            <a:endParaRPr lang="en-GB" dirty="0"/>
          </a:p>
        </p:txBody>
      </p:sp>
      <p:sp>
        <p:nvSpPr>
          <p:cNvPr id="16" name="Rounded Rectangle 15"/>
          <p:cNvSpPr/>
          <p:nvPr/>
        </p:nvSpPr>
        <p:spPr>
          <a:xfrm>
            <a:off x="179512" y="3811352"/>
            <a:ext cx="4176464" cy="144016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Higher inflation from price rises may lead to demand for higher wages and cost push inflation.</a:t>
            </a:r>
            <a:endParaRPr lang="en-GB" dirty="0"/>
          </a:p>
        </p:txBody>
      </p:sp>
      <p:sp>
        <p:nvSpPr>
          <p:cNvPr id="17" name="Rounded Rectangle 16"/>
          <p:cNvSpPr/>
          <p:nvPr/>
        </p:nvSpPr>
        <p:spPr>
          <a:xfrm>
            <a:off x="4824028" y="3811352"/>
            <a:ext cx="4176464" cy="144016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May have a small impact compared with oil prices etc.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6411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farm4.static.flickr.com/3595/3553991591_0fd33f7517_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8" t="-4759" b="42522"/>
          <a:stretch/>
        </p:blipFill>
        <p:spPr bwMode="auto">
          <a:xfrm>
            <a:off x="-36512" y="3645024"/>
            <a:ext cx="9180512" cy="321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4553744" y="0"/>
            <a:ext cx="0" cy="6858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3491880" y="2564904"/>
            <a:ext cx="2088232" cy="108012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Raise Alcohol Duty</a:t>
            </a:r>
            <a:endParaRPr lang="en-GB" dirty="0"/>
          </a:p>
        </p:txBody>
      </p:sp>
      <p:sp>
        <p:nvSpPr>
          <p:cNvPr id="12" name="Rounded Rectangle 11"/>
          <p:cNvSpPr/>
          <p:nvPr/>
        </p:nvSpPr>
        <p:spPr>
          <a:xfrm>
            <a:off x="179512" y="116632"/>
            <a:ext cx="4176464" cy="504056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Impact on Business</a:t>
            </a:r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4824028" y="116632"/>
            <a:ext cx="4176464" cy="504056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Evaluation</a:t>
            </a:r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179512" y="980728"/>
            <a:ext cx="4176464" cy="144016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Reduced consumer spending.</a:t>
            </a:r>
            <a:endParaRPr lang="en-GB" dirty="0"/>
          </a:p>
        </p:txBody>
      </p:sp>
      <p:sp>
        <p:nvSpPr>
          <p:cNvPr id="15" name="Rounded Rectangle 14"/>
          <p:cNvSpPr/>
          <p:nvPr/>
        </p:nvSpPr>
        <p:spPr>
          <a:xfrm>
            <a:off x="4824028" y="980728"/>
            <a:ext cx="4176464" cy="144016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Aren’t these goods inelastic in their demand?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9227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farm4.static.flickr.com/3595/3553991591_0fd33f7517_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8" t="-4759" b="34153"/>
          <a:stretch/>
        </p:blipFill>
        <p:spPr bwMode="auto">
          <a:xfrm>
            <a:off x="-42104" y="3645024"/>
            <a:ext cx="9180512" cy="364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Berlin Sans FB" pitchFamily="34" charset="0"/>
              </a:rPr>
              <a:t>Government Policy</a:t>
            </a:r>
            <a:endParaRPr lang="en-GB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r>
              <a:rPr lang="en-GB" sz="2400" dirty="0" smtClean="0">
                <a:latin typeface="Candara" pitchFamily="34" charset="0"/>
              </a:rPr>
              <a:t>What else can the government do to help businesses? Lower Corporation tax?</a:t>
            </a:r>
          </a:p>
          <a:p>
            <a:endParaRPr lang="en-GB" sz="2400" dirty="0" smtClean="0">
              <a:latin typeface="Candara" pitchFamily="34" charset="0"/>
            </a:endParaRPr>
          </a:p>
          <a:p>
            <a:r>
              <a:rPr lang="en-GB" sz="2000" dirty="0" smtClean="0">
                <a:latin typeface="Candara" pitchFamily="34" charset="0"/>
                <a:hlinkClick r:id="rId3"/>
              </a:rPr>
              <a:t>http://www.bbc.co.uk/news/business-12843965</a:t>
            </a:r>
            <a:r>
              <a:rPr lang="en-GB" sz="2000" dirty="0" smtClean="0">
                <a:latin typeface="Candara" pitchFamily="34" charset="0"/>
              </a:rPr>
              <a:t> </a:t>
            </a:r>
            <a:endParaRPr lang="en-GB" sz="2000" dirty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98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farm4.static.flickr.com/3595/3553991591_0fd33f7517_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8" t="-4759" b="34153"/>
          <a:stretch/>
        </p:blipFill>
        <p:spPr bwMode="auto">
          <a:xfrm>
            <a:off x="-42104" y="3645024"/>
            <a:ext cx="9180512" cy="364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Berlin Sans FB" pitchFamily="34" charset="0"/>
              </a:rPr>
              <a:t>Monetary Policy</a:t>
            </a:r>
            <a:endParaRPr lang="en-GB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en-GB" sz="2400" dirty="0" smtClean="0">
                <a:latin typeface="Candara" pitchFamily="34" charset="0"/>
                <a:hlinkClick r:id="rId3"/>
              </a:rPr>
              <a:t>http://www.bbc.co.uk/news/business-16964069</a:t>
            </a:r>
            <a:endParaRPr lang="en-GB" sz="2400" dirty="0" smtClean="0">
              <a:latin typeface="Candara" pitchFamily="34" charset="0"/>
            </a:endParaRPr>
          </a:p>
          <a:p>
            <a:r>
              <a:rPr lang="en-GB" sz="2400" dirty="0" smtClean="0">
                <a:latin typeface="Candara" pitchFamily="34" charset="0"/>
              </a:rPr>
              <a:t>The Bank of England controlling the interest rate and the money supply to manage the economy. </a:t>
            </a:r>
          </a:p>
          <a:p>
            <a:endParaRPr lang="en-GB" sz="2000" dirty="0">
              <a:latin typeface="Candara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73280" y="2636912"/>
            <a:ext cx="4176464" cy="50405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Expansionary</a:t>
            </a:r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4644008" y="2636912"/>
            <a:ext cx="4176464" cy="50405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Contractionary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173280" y="3284984"/>
            <a:ext cx="4176464" cy="144016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Lower interest rate and increase the money supply. May cause inflation!</a:t>
            </a:r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4644008" y="3284984"/>
            <a:ext cx="4176464" cy="144016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Increase interest rate and reduce size of the money supply. May affect business performance badly.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58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farm4.static.flickr.com/3595/3553991591_0fd33f7517_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8" t="-4759" b="34153"/>
          <a:stretch/>
        </p:blipFill>
        <p:spPr bwMode="auto">
          <a:xfrm>
            <a:off x="-42104" y="3645024"/>
            <a:ext cx="9180512" cy="364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Berlin Sans FB" pitchFamily="34" charset="0"/>
              </a:rPr>
              <a:t>Supply Side Policies</a:t>
            </a:r>
            <a:endParaRPr lang="en-GB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r>
              <a:rPr lang="en-GB" sz="2400" dirty="0" smtClean="0">
                <a:latin typeface="Candara" pitchFamily="34" charset="0"/>
              </a:rPr>
              <a:t>Policies aimed at stimulating economic growth by stimulating the supply side of the economy – encouraging firms to supply more goods/services or encouraging workers to supply themselves to the labour market.</a:t>
            </a:r>
          </a:p>
          <a:p>
            <a:endParaRPr lang="en-GB" sz="2400" dirty="0" smtClean="0">
              <a:latin typeface="Candara" pitchFamily="34" charset="0"/>
            </a:endParaRPr>
          </a:p>
          <a:p>
            <a:r>
              <a:rPr lang="en-GB" sz="2400" dirty="0" smtClean="0">
                <a:latin typeface="Candara" pitchFamily="34" charset="0"/>
              </a:rPr>
              <a:t>Worksheet</a:t>
            </a:r>
            <a:endParaRPr lang="en-GB" sz="2000" dirty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08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farm4.static.flickr.com/3595/3553991591_0fd33f7517_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8" t="-4759" b="34153"/>
          <a:stretch/>
        </p:blipFill>
        <p:spPr bwMode="auto">
          <a:xfrm>
            <a:off x="-36512" y="3212976"/>
            <a:ext cx="9180512" cy="364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Berlin Sans FB" pitchFamily="34" charset="0"/>
              </a:rPr>
              <a:t>Aims and Objectives</a:t>
            </a:r>
            <a:endParaRPr lang="en-GB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>
                <a:latin typeface="Berlin Sans FB" pitchFamily="34" charset="0"/>
              </a:rPr>
              <a:t>Aim:</a:t>
            </a:r>
          </a:p>
          <a:p>
            <a:r>
              <a:rPr lang="en-GB" sz="2400" dirty="0" smtClean="0">
                <a:latin typeface="Berlin Sans FB" pitchFamily="34" charset="0"/>
              </a:rPr>
              <a:t>Understand fiscal and monetary policy’s effects on businesses</a:t>
            </a:r>
          </a:p>
          <a:p>
            <a:pPr marL="0" indent="0">
              <a:buNone/>
            </a:pPr>
            <a:r>
              <a:rPr lang="en-GB" sz="2400" dirty="0" smtClean="0">
                <a:latin typeface="Berlin Sans FB" pitchFamily="34" charset="0"/>
              </a:rPr>
              <a:t>Objectives:</a:t>
            </a:r>
          </a:p>
          <a:p>
            <a:r>
              <a:rPr lang="en-GB" sz="2400" dirty="0" smtClean="0">
                <a:latin typeface="Berlin Sans FB" pitchFamily="34" charset="0"/>
              </a:rPr>
              <a:t>Define fiscal and monetary policy</a:t>
            </a:r>
          </a:p>
          <a:p>
            <a:r>
              <a:rPr lang="en-GB" sz="2400" dirty="0" smtClean="0">
                <a:latin typeface="Berlin Sans FB" pitchFamily="34" charset="0"/>
              </a:rPr>
              <a:t>Analyse fiscal and monetary policies</a:t>
            </a:r>
          </a:p>
          <a:p>
            <a:r>
              <a:rPr lang="en-GB" sz="2400" dirty="0" smtClean="0">
                <a:latin typeface="Berlin Sans FB" pitchFamily="34" charset="0"/>
              </a:rPr>
              <a:t>Evaluate the usefulness of government intervention</a:t>
            </a:r>
          </a:p>
          <a:p>
            <a:endParaRPr lang="en-GB" sz="24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770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farm4.static.flickr.com/3595/3553991591_0fd33f7517_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8" t="-4759" b="34153"/>
          <a:stretch/>
        </p:blipFill>
        <p:spPr bwMode="auto">
          <a:xfrm>
            <a:off x="0" y="3212976"/>
            <a:ext cx="9144000" cy="364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Berlin Sans FB" pitchFamily="34" charset="0"/>
              </a:rPr>
              <a:t>Government Intervention</a:t>
            </a:r>
            <a:endParaRPr lang="en-GB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Candara" pitchFamily="34" charset="0"/>
              </a:rPr>
              <a:t>Aims to achieve the government’s objectives by controlling and supporting business, passing legislation and taking action to control the economy. </a:t>
            </a:r>
          </a:p>
          <a:p>
            <a:endParaRPr lang="en-GB" sz="2400" dirty="0" smtClean="0">
              <a:latin typeface="Candara" pitchFamily="34" charset="0"/>
            </a:endParaRPr>
          </a:p>
          <a:p>
            <a:r>
              <a:rPr lang="en-GB" sz="2400" b="1" dirty="0">
                <a:latin typeface="Candara" pitchFamily="34" charset="0"/>
              </a:rPr>
              <a:t>Task: name four types of government intervention in the UK economy </a:t>
            </a:r>
          </a:p>
        </p:txBody>
      </p:sp>
    </p:spTree>
    <p:extLst>
      <p:ext uri="{BB962C8B-B14F-4D97-AF65-F5344CB8AC3E}">
        <p14:creationId xmlns:p14="http://schemas.microsoft.com/office/powerpoint/2010/main" val="176176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farm4.static.flickr.com/3595/3553991591_0fd33f7517_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8" t="-4759" b="34153"/>
          <a:stretch/>
        </p:blipFill>
        <p:spPr bwMode="auto">
          <a:xfrm>
            <a:off x="-36512" y="3212976"/>
            <a:ext cx="9180512" cy="364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Berlin Sans FB" pitchFamily="34" charset="0"/>
              </a:rPr>
              <a:t>Laissez-Faire</a:t>
            </a:r>
            <a:endParaRPr lang="en-GB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andara" pitchFamily="34" charset="0"/>
              </a:rPr>
              <a:t>Government intervenes as little as possible, minimise support for and control over industry and keep spending and taxes to a minimum.</a:t>
            </a:r>
            <a:endParaRPr lang="en-GB" dirty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80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farm4.static.flickr.com/3595/3553991591_0fd33f7517_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8" t="-4759" b="34153"/>
          <a:stretch/>
        </p:blipFill>
        <p:spPr bwMode="auto">
          <a:xfrm>
            <a:off x="-36512" y="3212976"/>
            <a:ext cx="9180512" cy="364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Berlin Sans FB" pitchFamily="34" charset="0"/>
              </a:rPr>
              <a:t>Recent Government Intervention</a:t>
            </a:r>
            <a:endParaRPr lang="en-GB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Candara" pitchFamily="34" charset="0"/>
                <a:hlinkClick r:id="rId3"/>
              </a:rPr>
              <a:t>http://www.bbc.co.uk/news/business-12836584</a:t>
            </a:r>
            <a:r>
              <a:rPr lang="en-GB" sz="2800" dirty="0" smtClean="0">
                <a:latin typeface="Candara" pitchFamily="34" charset="0"/>
              </a:rPr>
              <a:t> </a:t>
            </a:r>
          </a:p>
          <a:p>
            <a:r>
              <a:rPr lang="en-GB" sz="2800" dirty="0" smtClean="0">
                <a:latin typeface="Candara" pitchFamily="34" charset="0"/>
                <a:hlinkClick r:id="rId4"/>
              </a:rPr>
              <a:t>http://news.bbc.co.uk/1/hi/uk/7853613.stm</a:t>
            </a:r>
            <a:r>
              <a:rPr lang="en-GB" sz="2800" dirty="0" smtClean="0">
                <a:latin typeface="Candara" pitchFamily="34" charset="0"/>
              </a:rPr>
              <a:t> </a:t>
            </a:r>
            <a:endParaRPr lang="en-GB" sz="2800" dirty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70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farm4.static.flickr.com/3595/3553991591_0fd33f7517_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8" t="-4759" b="34153"/>
          <a:stretch/>
        </p:blipFill>
        <p:spPr bwMode="auto">
          <a:xfrm>
            <a:off x="-36512" y="3212976"/>
            <a:ext cx="9180512" cy="364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944" y="116632"/>
            <a:ext cx="8229600" cy="864096"/>
          </a:xfrm>
        </p:spPr>
        <p:txBody>
          <a:bodyPr/>
          <a:lstStyle/>
          <a:p>
            <a:r>
              <a:rPr lang="en-GB" dirty="0" smtClean="0">
                <a:latin typeface="Berlin Sans FB" pitchFamily="34" charset="0"/>
              </a:rPr>
              <a:t>Government Policy Objectives</a:t>
            </a:r>
            <a:endParaRPr lang="en-GB" dirty="0">
              <a:latin typeface="Berlin Sans FB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30763386"/>
              </p:ext>
            </p:extLst>
          </p:nvPr>
        </p:nvGraphicFramePr>
        <p:xfrm>
          <a:off x="251520" y="1052736"/>
          <a:ext cx="864096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44217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9A3466B-FACE-44F8-995E-C78C3FD0E8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F9A3466B-FACE-44F8-995E-C78C3FD0E8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BC95B24-5F1E-4F21-B278-4837E5C5FD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ABC95B24-5F1E-4F21-B278-4837E5C5FD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5FE0F9B-F6DC-4B5C-BAFB-4C3D0F1DD3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65FE0F9B-F6DC-4B5C-BAFB-4C3D0F1DD3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41FF870-681D-4A17-98DD-3298392F66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241FF870-681D-4A17-98DD-3298392F66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11EBE7B-F2F2-430D-8687-AC08155708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C11EBE7B-F2F2-430D-8687-AC08155708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40F6F8D-83C3-4AB1-8E34-18F0A6964D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440F6F8D-83C3-4AB1-8E34-18F0A6964D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9D2495E-023B-4403-BB71-786D42B95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dgm id="{C9D2495E-023B-4403-BB71-786D42B958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49837D-CF0F-4ED3-8C14-270EE1ABAA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graphicEl>
                                              <a:dgm id="{7B49837D-CF0F-4ED3-8C14-270EE1ABAA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farm4.static.flickr.com/3595/3553991591_0fd33f7517_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8" t="-4759" b="34153"/>
          <a:stretch/>
        </p:blipFill>
        <p:spPr bwMode="auto">
          <a:xfrm>
            <a:off x="-36512" y="3212976"/>
            <a:ext cx="9180512" cy="364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Berlin Sans FB" pitchFamily="34" charset="0"/>
              </a:rPr>
              <a:t>Fiscal Policy</a:t>
            </a:r>
            <a:endParaRPr lang="en-GB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andara" pitchFamily="34" charset="0"/>
              </a:rPr>
              <a:t>The use of changing tax rates and government spending levels to manage the economy.</a:t>
            </a:r>
            <a:endParaRPr lang="en-GB" dirty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69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farm4.static.flickr.com/3595/3553991591_0fd33f7517_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8" t="-4759" b="34153"/>
          <a:stretch/>
        </p:blipFill>
        <p:spPr bwMode="auto">
          <a:xfrm>
            <a:off x="-42104" y="3645024"/>
            <a:ext cx="9180512" cy="364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Berlin Sans FB" pitchFamily="34" charset="0"/>
              </a:rPr>
              <a:t>Government Policy</a:t>
            </a:r>
            <a:endParaRPr lang="en-GB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en-GB" sz="2400" dirty="0" smtClean="0">
                <a:latin typeface="Candara" pitchFamily="34" charset="0"/>
              </a:rPr>
              <a:t>How the government alter each of the following to manage (grow or contract) the economy? What effects would these actions have on businesses?</a:t>
            </a:r>
          </a:p>
          <a:p>
            <a:pPr lvl="1"/>
            <a:r>
              <a:rPr lang="en-GB" sz="2000" dirty="0" smtClean="0">
                <a:latin typeface="Candara" pitchFamily="34" charset="0"/>
              </a:rPr>
              <a:t>Income tax</a:t>
            </a:r>
          </a:p>
          <a:p>
            <a:pPr lvl="1"/>
            <a:r>
              <a:rPr lang="en-GB" sz="2000" dirty="0" smtClean="0">
                <a:latin typeface="Candara" pitchFamily="34" charset="0"/>
              </a:rPr>
              <a:t>Corporation tax</a:t>
            </a:r>
          </a:p>
          <a:p>
            <a:pPr lvl="1"/>
            <a:r>
              <a:rPr lang="en-GB" sz="2000" dirty="0" smtClean="0">
                <a:latin typeface="Candara" pitchFamily="34" charset="0"/>
              </a:rPr>
              <a:t>Fuel duty</a:t>
            </a:r>
          </a:p>
          <a:p>
            <a:pPr lvl="1"/>
            <a:r>
              <a:rPr lang="en-GB" sz="2000" dirty="0" smtClean="0">
                <a:latin typeface="Candara" pitchFamily="34" charset="0"/>
              </a:rPr>
              <a:t>Government spending</a:t>
            </a:r>
            <a:endParaRPr lang="en-GB" sz="2000" dirty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05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2204864"/>
            <a:ext cx="7772400" cy="1362075"/>
          </a:xfrm>
        </p:spPr>
        <p:txBody>
          <a:bodyPr/>
          <a:lstStyle/>
          <a:p>
            <a:r>
              <a:rPr lang="en-GB" dirty="0" smtClean="0"/>
              <a:t>Expansionary Fiscal Policy</a:t>
            </a:r>
            <a:endParaRPr lang="en-GB" dirty="0"/>
          </a:p>
        </p:txBody>
      </p:sp>
      <p:pic>
        <p:nvPicPr>
          <p:cNvPr id="6" name="Picture 2" descr="http://farm4.static.flickr.com/3595/3553991591_0fd33f7517_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8" t="-4759" b="34153"/>
          <a:stretch/>
        </p:blipFill>
        <p:spPr bwMode="auto">
          <a:xfrm>
            <a:off x="0" y="3210443"/>
            <a:ext cx="9180512" cy="364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393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506</Words>
  <Application>Microsoft Office PowerPoint</Application>
  <PresentationFormat>On-screen Show (4:3)</PresentationFormat>
  <Paragraphs>81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The Political and Legal Environment</vt:lpstr>
      <vt:lpstr>Aims and Objectives</vt:lpstr>
      <vt:lpstr>Government Intervention</vt:lpstr>
      <vt:lpstr>Laissez-Faire</vt:lpstr>
      <vt:lpstr>Recent Government Intervention</vt:lpstr>
      <vt:lpstr>Government Policy Objectives</vt:lpstr>
      <vt:lpstr>Fiscal Policy</vt:lpstr>
      <vt:lpstr>Government Policy</vt:lpstr>
      <vt:lpstr>Expansionary Fiscal Policy</vt:lpstr>
      <vt:lpstr>PowerPoint Presentation</vt:lpstr>
      <vt:lpstr>PowerPoint Presentation</vt:lpstr>
      <vt:lpstr>PowerPoint Presentation</vt:lpstr>
      <vt:lpstr>Contractionary Fiscal Policy</vt:lpstr>
      <vt:lpstr>PowerPoint Presentation</vt:lpstr>
      <vt:lpstr>PowerPoint Presentation</vt:lpstr>
      <vt:lpstr>Government Policy</vt:lpstr>
      <vt:lpstr>Monetary Policy</vt:lpstr>
      <vt:lpstr>Supply Side Policies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Political and Legal Environment</dc:title>
  <dc:creator>Martin</dc:creator>
  <cp:lastModifiedBy>M Young</cp:lastModifiedBy>
  <cp:revision>15</cp:revision>
  <dcterms:created xsi:type="dcterms:W3CDTF">2012-03-12T19:09:04Z</dcterms:created>
  <dcterms:modified xsi:type="dcterms:W3CDTF">2012-03-26T09:40:35Z</dcterms:modified>
</cp:coreProperties>
</file>