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08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AB53C-28C0-4A2F-8244-D23386B4D35E}" type="datetimeFigureOut">
              <a:rPr lang="en-GB" smtClean="0"/>
              <a:t>21/06/2012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5C4B-B268-4370-82CF-EA4CE2879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335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AB53C-28C0-4A2F-8244-D23386B4D35E}" type="datetimeFigureOut">
              <a:rPr lang="en-GB" smtClean="0"/>
              <a:t>21/06/2012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5C4B-B268-4370-82CF-EA4CE2879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547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AB53C-28C0-4A2F-8244-D23386B4D35E}" type="datetimeFigureOut">
              <a:rPr lang="en-GB" smtClean="0"/>
              <a:t>21/06/2012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5C4B-B268-4370-82CF-EA4CE2879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313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AB53C-28C0-4A2F-8244-D23386B4D35E}" type="datetimeFigureOut">
              <a:rPr lang="en-GB" smtClean="0"/>
              <a:t>21/06/2012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5C4B-B268-4370-82CF-EA4CE2879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950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AB53C-28C0-4A2F-8244-D23386B4D35E}" type="datetimeFigureOut">
              <a:rPr lang="en-GB" smtClean="0"/>
              <a:t>21/06/2012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5C4B-B268-4370-82CF-EA4CE2879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74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AB53C-28C0-4A2F-8244-D23386B4D35E}" type="datetimeFigureOut">
              <a:rPr lang="en-GB" smtClean="0"/>
              <a:t>21/06/2012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5C4B-B268-4370-82CF-EA4CE2879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555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AB53C-28C0-4A2F-8244-D23386B4D35E}" type="datetimeFigureOut">
              <a:rPr lang="en-GB" smtClean="0"/>
              <a:t>21/06/2012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5C4B-B268-4370-82CF-EA4CE2879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79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AB53C-28C0-4A2F-8244-D23386B4D35E}" type="datetimeFigureOut">
              <a:rPr lang="en-GB" smtClean="0"/>
              <a:t>21/06/2012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5C4B-B268-4370-82CF-EA4CE2879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913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AB53C-28C0-4A2F-8244-D23386B4D35E}" type="datetimeFigureOut">
              <a:rPr lang="en-GB" smtClean="0"/>
              <a:t>21/06/2012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5C4B-B268-4370-82CF-EA4CE2879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492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AB53C-28C0-4A2F-8244-D23386B4D35E}" type="datetimeFigureOut">
              <a:rPr lang="en-GB" smtClean="0"/>
              <a:t>21/06/2012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5C4B-B268-4370-82CF-EA4CE2879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691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AB53C-28C0-4A2F-8244-D23386B4D35E}" type="datetimeFigureOut">
              <a:rPr lang="en-GB" smtClean="0"/>
              <a:t>21/06/2012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5C4B-B268-4370-82CF-EA4CE2879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5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AB53C-28C0-4A2F-8244-D23386B4D35E}" type="datetimeFigureOut">
              <a:rPr lang="en-GB" smtClean="0"/>
              <a:t>21/06/2012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B5C4B-B268-4370-82CF-EA4CE2879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598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dareanddogood.com/wp-content/uploads/2012/02/1304872207-8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" b="6892"/>
          <a:stretch/>
        </p:blipFill>
        <p:spPr bwMode="auto">
          <a:xfrm>
            <a:off x="0" y="2276873"/>
            <a:ext cx="5657348" cy="458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en-GB" dirty="0" smtClean="0"/>
              <a:t>The Objectives of Firms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1628800"/>
            <a:ext cx="6400800" cy="1752600"/>
          </a:xfrm>
        </p:spPr>
        <p:txBody>
          <a:bodyPr/>
          <a:lstStyle/>
          <a:p>
            <a:r>
              <a:rPr lang="en-GB" dirty="0" smtClean="0"/>
              <a:t>A2 Economics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23528" y="476672"/>
            <a:ext cx="8496944" cy="1944216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762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5672883"/>
              </p:ext>
            </p:extLst>
          </p:nvPr>
        </p:nvGraphicFramePr>
        <p:xfrm>
          <a:off x="179514" y="260650"/>
          <a:ext cx="8856983" cy="60486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1013"/>
                <a:gridCol w="1771013"/>
                <a:gridCol w="1771013"/>
                <a:gridCol w="1771972"/>
                <a:gridCol w="1771972"/>
              </a:tblGrid>
              <a:tr h="9549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Output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Price Per Unit £s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Total Revenue £s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Average Revenue £s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Marginal Revenue £s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0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500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0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0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500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500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500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500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400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450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900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450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330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410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1,230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270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4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375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1,500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375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250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5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350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1,750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9355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dareanddogood.com/wp-content/uploads/2012/02/1304872207-8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" b="6892"/>
          <a:stretch/>
        </p:blipFill>
        <p:spPr bwMode="auto">
          <a:xfrm>
            <a:off x="0" y="5013175"/>
            <a:ext cx="2278219" cy="184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Imperfectly Competitive Market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i="1" dirty="0"/>
              <a:t>Question 2) Average revenue and price remain the same but marginal revenue is less than the average revenue. Why</a:t>
            </a:r>
            <a:r>
              <a:rPr lang="en-GB" b="1" i="1" dirty="0" smtClean="0"/>
              <a:t>?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As more units are sold the price of all units has to be reduced.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23528" y="476672"/>
            <a:ext cx="8496944" cy="79208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698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dareanddogood.com/wp-content/uploads/2012/02/1304872207-8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" b="6892"/>
          <a:stretch/>
        </p:blipFill>
        <p:spPr bwMode="auto">
          <a:xfrm>
            <a:off x="0" y="5013175"/>
            <a:ext cx="2278219" cy="184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Imperfectly Competitive Market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23528" y="476672"/>
            <a:ext cx="8496944" cy="792088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2771800" y="1988840"/>
            <a:ext cx="0" cy="345638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771800" y="5453898"/>
            <a:ext cx="532020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91680" y="191683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Price £s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7668344" y="5566255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Quantity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3995936" y="1362834"/>
            <a:ext cx="48245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Task 4: Plot a graph with output along the x axis and price/revenue along the Y axis. Plot the marginal revenue points and the average revenue points. Label these lines MR and AR. </a:t>
            </a:r>
          </a:p>
          <a:p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771800" y="2420888"/>
            <a:ext cx="4392488" cy="259228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771800" y="2420888"/>
            <a:ext cx="2196244" cy="277695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968044" y="4941168"/>
            <a:ext cx="704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MR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7164288" y="4828509"/>
            <a:ext cx="704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D=AR</a:t>
            </a:r>
            <a:endParaRPr lang="en-GB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2771800" y="3284984"/>
            <a:ext cx="1440160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211960" y="3284984"/>
            <a:ext cx="0" cy="216024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771800" y="4221088"/>
            <a:ext cx="144016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972695" y="4077072"/>
            <a:ext cx="704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330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1972695" y="3134559"/>
            <a:ext cx="704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410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4067944" y="5566255"/>
            <a:ext cx="506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4222274" y="2840162"/>
            <a:ext cx="704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01334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dareanddogood.com/wp-content/uploads/2012/02/1304872207-8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" b="6892"/>
          <a:stretch/>
        </p:blipFill>
        <p:spPr bwMode="auto">
          <a:xfrm>
            <a:off x="0" y="5013175"/>
            <a:ext cx="2278219" cy="184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Imperfectly Competitive Market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23528" y="476672"/>
            <a:ext cx="8496944" cy="79208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2771800" y="1988840"/>
            <a:ext cx="0" cy="345638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771800" y="5453898"/>
            <a:ext cx="532020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91680" y="191683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Price £s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7668344" y="5566255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Quantity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4058669" y="1636441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GB" b="1" i="1" dirty="0" smtClean="0"/>
              <a:t>At 3 units AR = £410 at point X.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b="1" i="1" dirty="0" smtClean="0"/>
              <a:t>MR = £1,230 -£900 = £330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b="1" i="1" dirty="0" smtClean="0"/>
              <a:t>£410 x 3 = Total Revenue</a:t>
            </a:r>
            <a:endParaRPr lang="en-GB" b="1" i="1" dirty="0"/>
          </a:p>
          <a:p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771800" y="2420888"/>
            <a:ext cx="4392488" cy="259228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771800" y="2420888"/>
            <a:ext cx="2196244" cy="277695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968044" y="4941168"/>
            <a:ext cx="704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MR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7164288" y="4828509"/>
            <a:ext cx="704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D=AR</a:t>
            </a:r>
            <a:endParaRPr lang="en-GB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2771800" y="3284984"/>
            <a:ext cx="1440160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211960" y="3284984"/>
            <a:ext cx="0" cy="216024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771800" y="4221088"/>
            <a:ext cx="144016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972695" y="4077072"/>
            <a:ext cx="704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330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1972695" y="3134559"/>
            <a:ext cx="704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410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4067944" y="5566255"/>
            <a:ext cx="506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4222274" y="2840162"/>
            <a:ext cx="704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452468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dareanddogood.com/wp-content/uploads/2012/02/1304872207-8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" b="6892"/>
          <a:stretch/>
        </p:blipFill>
        <p:spPr bwMode="auto">
          <a:xfrm>
            <a:off x="0" y="4263633"/>
            <a:ext cx="3203848" cy="2594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Where does a firm profit maximise?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 smtClean="0">
                <a:solidFill>
                  <a:srgbClr val="FF0000"/>
                </a:solidFill>
              </a:rPr>
              <a:t>MR</a:t>
            </a:r>
            <a:r>
              <a:rPr lang="en-GB" sz="16600" dirty="0" smtClean="0"/>
              <a:t> = </a:t>
            </a:r>
            <a:r>
              <a:rPr lang="en-GB" sz="16600" dirty="0" smtClean="0">
                <a:solidFill>
                  <a:schemeClr val="accent1"/>
                </a:solidFill>
              </a:rPr>
              <a:t>MC</a:t>
            </a:r>
            <a:endParaRPr lang="en-GB" sz="16600" dirty="0">
              <a:solidFill>
                <a:schemeClr val="accent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476672"/>
            <a:ext cx="8496944" cy="792088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4211960" y="4437112"/>
            <a:ext cx="4392488" cy="2016224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This allows a firm to realise how many of a product to produce.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29174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 flipH="1">
            <a:off x="3223514" y="4617314"/>
            <a:ext cx="1800200" cy="0"/>
          </a:xfrm>
          <a:prstGeom prst="line">
            <a:avLst/>
          </a:prstGeom>
          <a:ln w="38100">
            <a:solidFill>
              <a:schemeClr val="accent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3223514" y="5038713"/>
            <a:ext cx="936104" cy="0"/>
          </a:xfrm>
          <a:prstGeom prst="line">
            <a:avLst/>
          </a:prstGeom>
          <a:ln w="3810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751906" y="2852935"/>
            <a:ext cx="0" cy="2576008"/>
          </a:xfrm>
          <a:prstGeom prst="line">
            <a:avLst/>
          </a:prstGeom>
          <a:ln w="3810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159618" y="3755779"/>
            <a:ext cx="0" cy="1673165"/>
          </a:xfrm>
          <a:prstGeom prst="line">
            <a:avLst/>
          </a:prstGeom>
          <a:ln w="38100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023714" y="3780732"/>
            <a:ext cx="0" cy="1673165"/>
          </a:xfrm>
          <a:prstGeom prst="line">
            <a:avLst/>
          </a:prstGeom>
          <a:ln w="38100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883618" y="3772058"/>
            <a:ext cx="0" cy="1673165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Profit Maximising Output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23528" y="476672"/>
            <a:ext cx="8496944" cy="792088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3223514" y="1988839"/>
            <a:ext cx="0" cy="345638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223514" y="5453897"/>
            <a:ext cx="532020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223514" y="3755780"/>
            <a:ext cx="532020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53869" y="1484783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Revenue &amp; Cost £s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7777933" y="556625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Quantity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5739602" y="5574401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7760018" y="304903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 = AR = MR = P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2611446" y="3587392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50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7690164" y="1623282"/>
            <a:ext cx="573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MC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4879698" y="556625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4015602" y="5574401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  <a:endParaRPr lang="en-GB" dirty="0"/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3223514" y="2869215"/>
            <a:ext cx="3528392" cy="0"/>
          </a:xfrm>
          <a:prstGeom prst="line">
            <a:avLst/>
          </a:prstGeom>
          <a:ln w="3810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eform 2"/>
          <p:cNvSpPr/>
          <p:nvPr/>
        </p:nvSpPr>
        <p:spPr>
          <a:xfrm>
            <a:off x="3655562" y="1890915"/>
            <a:ext cx="3979718" cy="3115955"/>
          </a:xfrm>
          <a:custGeom>
            <a:avLst/>
            <a:gdLst>
              <a:gd name="connsiteX0" fmla="*/ 0 w 3979718"/>
              <a:gd name="connsiteY0" fmla="*/ 2431472 h 3115955"/>
              <a:gd name="connsiteX1" fmla="*/ 966354 w 3979718"/>
              <a:gd name="connsiteY1" fmla="*/ 2961409 h 3115955"/>
              <a:gd name="connsiteX2" fmla="*/ 3979718 w 3979718"/>
              <a:gd name="connsiteY2" fmla="*/ 0 h 311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79718" h="3115955">
                <a:moveTo>
                  <a:pt x="0" y="2431472"/>
                </a:moveTo>
                <a:cubicBezTo>
                  <a:pt x="151534" y="2899063"/>
                  <a:pt x="303068" y="3366654"/>
                  <a:pt x="966354" y="2961409"/>
                </a:cubicBezTo>
                <a:cubicBezTo>
                  <a:pt x="1629640" y="2556164"/>
                  <a:pt x="2804679" y="1278082"/>
                  <a:pt x="3979718" y="0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2611446" y="4854047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20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2611446" y="4423974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30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2611446" y="2684549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80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6607890" y="5579149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37" name="Rounded Rectangle 36"/>
          <p:cNvSpPr/>
          <p:nvPr/>
        </p:nvSpPr>
        <p:spPr>
          <a:xfrm>
            <a:off x="179512" y="2204864"/>
            <a:ext cx="2232248" cy="3249033"/>
          </a:xfrm>
          <a:prstGeom prst="roundRect">
            <a:avLst/>
          </a:prstGeom>
          <a:solidFill>
            <a:srgbClr val="FF0000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At 1 unit, MC is £20, MR is £50. This unit adds more to revenue than to cost and should be produced.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3205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 flipH="1">
            <a:off x="3223514" y="4617314"/>
            <a:ext cx="1800200" cy="0"/>
          </a:xfrm>
          <a:prstGeom prst="line">
            <a:avLst/>
          </a:prstGeom>
          <a:ln w="38100">
            <a:solidFill>
              <a:schemeClr val="accent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3223514" y="5038713"/>
            <a:ext cx="936104" cy="0"/>
          </a:xfrm>
          <a:prstGeom prst="line">
            <a:avLst/>
          </a:prstGeom>
          <a:ln w="3810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751906" y="2852935"/>
            <a:ext cx="0" cy="2576008"/>
          </a:xfrm>
          <a:prstGeom prst="line">
            <a:avLst/>
          </a:prstGeom>
          <a:ln w="3810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159618" y="3755779"/>
            <a:ext cx="0" cy="1673165"/>
          </a:xfrm>
          <a:prstGeom prst="line">
            <a:avLst/>
          </a:prstGeom>
          <a:ln w="38100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023714" y="3780732"/>
            <a:ext cx="0" cy="1673165"/>
          </a:xfrm>
          <a:prstGeom prst="line">
            <a:avLst/>
          </a:prstGeom>
          <a:ln w="38100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883618" y="3772058"/>
            <a:ext cx="0" cy="1673165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Profit Maximising Output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23528" y="476672"/>
            <a:ext cx="8496944" cy="792088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3223514" y="1988839"/>
            <a:ext cx="0" cy="345638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223514" y="5453897"/>
            <a:ext cx="532020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223514" y="3755780"/>
            <a:ext cx="532020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53869" y="1484783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Revenue &amp; Cost £s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7777933" y="556625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Quantity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5739602" y="5574401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7760018" y="304903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 = AR = MR = P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2611446" y="3587392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50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7690164" y="1623282"/>
            <a:ext cx="573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MC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4879698" y="556625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4015602" y="5574401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  <a:endParaRPr lang="en-GB" dirty="0"/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3223514" y="2869215"/>
            <a:ext cx="3528392" cy="0"/>
          </a:xfrm>
          <a:prstGeom prst="line">
            <a:avLst/>
          </a:prstGeom>
          <a:ln w="3810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eform 2"/>
          <p:cNvSpPr/>
          <p:nvPr/>
        </p:nvSpPr>
        <p:spPr>
          <a:xfrm>
            <a:off x="3655562" y="1890915"/>
            <a:ext cx="3979718" cy="3115955"/>
          </a:xfrm>
          <a:custGeom>
            <a:avLst/>
            <a:gdLst>
              <a:gd name="connsiteX0" fmla="*/ 0 w 3979718"/>
              <a:gd name="connsiteY0" fmla="*/ 2431472 h 3115955"/>
              <a:gd name="connsiteX1" fmla="*/ 966354 w 3979718"/>
              <a:gd name="connsiteY1" fmla="*/ 2961409 h 3115955"/>
              <a:gd name="connsiteX2" fmla="*/ 3979718 w 3979718"/>
              <a:gd name="connsiteY2" fmla="*/ 0 h 311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79718" h="3115955">
                <a:moveTo>
                  <a:pt x="0" y="2431472"/>
                </a:moveTo>
                <a:cubicBezTo>
                  <a:pt x="151534" y="2899063"/>
                  <a:pt x="303068" y="3366654"/>
                  <a:pt x="966354" y="2961409"/>
                </a:cubicBezTo>
                <a:cubicBezTo>
                  <a:pt x="1629640" y="2556164"/>
                  <a:pt x="2804679" y="1278082"/>
                  <a:pt x="3979718" y="0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2611446" y="4854047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20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2611446" y="4423974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30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2611446" y="2684549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80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6607890" y="5579149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37" name="Rounded Rectangle 36"/>
          <p:cNvSpPr/>
          <p:nvPr/>
        </p:nvSpPr>
        <p:spPr>
          <a:xfrm>
            <a:off x="179512" y="2131114"/>
            <a:ext cx="2232248" cy="4176465"/>
          </a:xfrm>
          <a:prstGeom prst="roundRect">
            <a:avLst/>
          </a:prstGeom>
          <a:solidFill>
            <a:srgbClr val="FF0000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At 2 units MC increases to £30 while MR remains at £50. </a:t>
            </a:r>
            <a:r>
              <a:rPr lang="en-GB" sz="2400" dirty="0" smtClean="0"/>
              <a:t>This unit adds more to revenue than to cost and should be produced.</a:t>
            </a:r>
          </a:p>
          <a:p>
            <a:pPr algn="ctr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54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 flipH="1">
            <a:off x="3223514" y="4617314"/>
            <a:ext cx="1800200" cy="0"/>
          </a:xfrm>
          <a:prstGeom prst="line">
            <a:avLst/>
          </a:prstGeom>
          <a:ln w="38100">
            <a:solidFill>
              <a:schemeClr val="accent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3223514" y="5038713"/>
            <a:ext cx="936104" cy="0"/>
          </a:xfrm>
          <a:prstGeom prst="line">
            <a:avLst/>
          </a:prstGeom>
          <a:ln w="3810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751906" y="2852935"/>
            <a:ext cx="0" cy="2576008"/>
          </a:xfrm>
          <a:prstGeom prst="line">
            <a:avLst/>
          </a:prstGeom>
          <a:ln w="3810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159618" y="3755779"/>
            <a:ext cx="0" cy="1673165"/>
          </a:xfrm>
          <a:prstGeom prst="line">
            <a:avLst/>
          </a:prstGeom>
          <a:ln w="38100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023714" y="3780732"/>
            <a:ext cx="0" cy="1673165"/>
          </a:xfrm>
          <a:prstGeom prst="line">
            <a:avLst/>
          </a:prstGeom>
          <a:ln w="38100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883618" y="3772058"/>
            <a:ext cx="0" cy="1673165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Profit Maximising Output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23528" y="476672"/>
            <a:ext cx="8496944" cy="792088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3223514" y="1988839"/>
            <a:ext cx="0" cy="345638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223514" y="5453897"/>
            <a:ext cx="532020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223514" y="3755780"/>
            <a:ext cx="532020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53869" y="1484783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Revenue &amp; Cost £s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7777933" y="556625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Quantity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5739602" y="5574401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7760018" y="304903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 = AR = MR = P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2611446" y="3587392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50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7690164" y="1623282"/>
            <a:ext cx="573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MC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4879698" y="556625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4015602" y="5574401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  <a:endParaRPr lang="en-GB" dirty="0"/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3223514" y="2869215"/>
            <a:ext cx="3528392" cy="0"/>
          </a:xfrm>
          <a:prstGeom prst="line">
            <a:avLst/>
          </a:prstGeom>
          <a:ln w="3810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eform 2"/>
          <p:cNvSpPr/>
          <p:nvPr/>
        </p:nvSpPr>
        <p:spPr>
          <a:xfrm>
            <a:off x="3655562" y="1890915"/>
            <a:ext cx="3979718" cy="3115955"/>
          </a:xfrm>
          <a:custGeom>
            <a:avLst/>
            <a:gdLst>
              <a:gd name="connsiteX0" fmla="*/ 0 w 3979718"/>
              <a:gd name="connsiteY0" fmla="*/ 2431472 h 3115955"/>
              <a:gd name="connsiteX1" fmla="*/ 966354 w 3979718"/>
              <a:gd name="connsiteY1" fmla="*/ 2961409 h 3115955"/>
              <a:gd name="connsiteX2" fmla="*/ 3979718 w 3979718"/>
              <a:gd name="connsiteY2" fmla="*/ 0 h 311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79718" h="3115955">
                <a:moveTo>
                  <a:pt x="0" y="2431472"/>
                </a:moveTo>
                <a:cubicBezTo>
                  <a:pt x="151534" y="2899063"/>
                  <a:pt x="303068" y="3366654"/>
                  <a:pt x="966354" y="2961409"/>
                </a:cubicBezTo>
                <a:cubicBezTo>
                  <a:pt x="1629640" y="2556164"/>
                  <a:pt x="2804679" y="1278082"/>
                  <a:pt x="3979718" y="0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2611446" y="4854047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20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2611446" y="4423974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30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2611446" y="2684549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80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6607890" y="5579149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37" name="Rounded Rectangle 36"/>
          <p:cNvSpPr/>
          <p:nvPr/>
        </p:nvSpPr>
        <p:spPr>
          <a:xfrm>
            <a:off x="179512" y="2131114"/>
            <a:ext cx="2232248" cy="4176465"/>
          </a:xfrm>
          <a:prstGeom prst="roundRect">
            <a:avLst/>
          </a:prstGeom>
          <a:solidFill>
            <a:srgbClr val="FF0000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At unit 4 MC is £80 while MR is £50. The firm should not produce here as more is added to costs than to revenues.</a:t>
            </a:r>
            <a:endParaRPr lang="en-GB" sz="2400" dirty="0" smtClean="0"/>
          </a:p>
          <a:p>
            <a:pPr algn="ctr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6223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 flipH="1">
            <a:off x="3223514" y="4617314"/>
            <a:ext cx="1800200" cy="0"/>
          </a:xfrm>
          <a:prstGeom prst="line">
            <a:avLst/>
          </a:prstGeom>
          <a:ln w="38100">
            <a:solidFill>
              <a:schemeClr val="accent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3223514" y="5038713"/>
            <a:ext cx="936104" cy="0"/>
          </a:xfrm>
          <a:prstGeom prst="line">
            <a:avLst/>
          </a:prstGeom>
          <a:ln w="3810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751906" y="2852935"/>
            <a:ext cx="0" cy="2576008"/>
          </a:xfrm>
          <a:prstGeom prst="line">
            <a:avLst/>
          </a:prstGeom>
          <a:ln w="3810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159618" y="3755779"/>
            <a:ext cx="0" cy="1673165"/>
          </a:xfrm>
          <a:prstGeom prst="line">
            <a:avLst/>
          </a:prstGeom>
          <a:ln w="38100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023714" y="3780732"/>
            <a:ext cx="0" cy="1673165"/>
          </a:xfrm>
          <a:prstGeom prst="line">
            <a:avLst/>
          </a:prstGeom>
          <a:ln w="38100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883618" y="3772058"/>
            <a:ext cx="0" cy="1673165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Profit Maximising Output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23528" y="476672"/>
            <a:ext cx="8496944" cy="792088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3223514" y="1988839"/>
            <a:ext cx="0" cy="345638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223514" y="5453897"/>
            <a:ext cx="532020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223514" y="3755780"/>
            <a:ext cx="532020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53869" y="1484783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Revenue &amp; Cost £s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7777933" y="556625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Quantity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5739602" y="5574401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7760018" y="304903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 = AR = MR = P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2611446" y="3587392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50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7690164" y="1623282"/>
            <a:ext cx="573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MC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4879698" y="556625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4015602" y="5574401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  <a:endParaRPr lang="en-GB" dirty="0"/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3223514" y="2869215"/>
            <a:ext cx="3528392" cy="0"/>
          </a:xfrm>
          <a:prstGeom prst="line">
            <a:avLst/>
          </a:prstGeom>
          <a:ln w="3810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eform 2"/>
          <p:cNvSpPr/>
          <p:nvPr/>
        </p:nvSpPr>
        <p:spPr>
          <a:xfrm>
            <a:off x="3655562" y="1890915"/>
            <a:ext cx="3979718" cy="3115955"/>
          </a:xfrm>
          <a:custGeom>
            <a:avLst/>
            <a:gdLst>
              <a:gd name="connsiteX0" fmla="*/ 0 w 3979718"/>
              <a:gd name="connsiteY0" fmla="*/ 2431472 h 3115955"/>
              <a:gd name="connsiteX1" fmla="*/ 966354 w 3979718"/>
              <a:gd name="connsiteY1" fmla="*/ 2961409 h 3115955"/>
              <a:gd name="connsiteX2" fmla="*/ 3979718 w 3979718"/>
              <a:gd name="connsiteY2" fmla="*/ 0 h 311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79718" h="3115955">
                <a:moveTo>
                  <a:pt x="0" y="2431472"/>
                </a:moveTo>
                <a:cubicBezTo>
                  <a:pt x="151534" y="2899063"/>
                  <a:pt x="303068" y="3366654"/>
                  <a:pt x="966354" y="2961409"/>
                </a:cubicBezTo>
                <a:cubicBezTo>
                  <a:pt x="1629640" y="2556164"/>
                  <a:pt x="2804679" y="1278082"/>
                  <a:pt x="3979718" y="0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2611446" y="4854047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20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2611446" y="4423974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30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2611446" y="2684549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80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6607890" y="5579149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37" name="Rounded Rectangle 36"/>
          <p:cNvSpPr/>
          <p:nvPr/>
        </p:nvSpPr>
        <p:spPr>
          <a:xfrm>
            <a:off x="179512" y="2131114"/>
            <a:ext cx="2232248" cy="4176465"/>
          </a:xfrm>
          <a:prstGeom prst="roundRect">
            <a:avLst/>
          </a:prstGeom>
          <a:solidFill>
            <a:srgbClr val="FF0000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It pays the firm to produce </a:t>
            </a:r>
            <a:r>
              <a:rPr lang="en-GB" sz="2400" dirty="0" err="1" smtClean="0"/>
              <a:t>upto</a:t>
            </a:r>
            <a:r>
              <a:rPr lang="en-GB" sz="2400" dirty="0" smtClean="0"/>
              <a:t> unit 3 where MC = MR. This is because included in costs is ‘Normal Profit’.</a:t>
            </a:r>
            <a:endParaRPr lang="en-GB" sz="2400" dirty="0" smtClean="0"/>
          </a:p>
          <a:p>
            <a:pPr algn="ctr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88129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Describe the relationship between AR, MR and P in a perfectly competitive market.</a:t>
            </a:r>
          </a:p>
          <a:p>
            <a:endParaRPr lang="en-GB" dirty="0" smtClean="0"/>
          </a:p>
          <a:p>
            <a:r>
              <a:rPr lang="en-GB" dirty="0" smtClean="0"/>
              <a:t>Describe the relationship between AR and MR in an imperfectly competitive market.</a:t>
            </a:r>
          </a:p>
          <a:p>
            <a:endParaRPr lang="en-GB" dirty="0" smtClean="0"/>
          </a:p>
          <a:p>
            <a:r>
              <a:rPr lang="en-GB" dirty="0" smtClean="0"/>
              <a:t>At what point does a firm reach its’ profit maximising output.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23528" y="476672"/>
            <a:ext cx="8496944" cy="792088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05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dareanddogood.com/wp-content/uploads/2012/02/1304872207-8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" b="6892"/>
          <a:stretch/>
        </p:blipFill>
        <p:spPr bwMode="auto">
          <a:xfrm>
            <a:off x="0" y="4263633"/>
            <a:ext cx="3203848" cy="2594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the Objectives of Firms?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GB" dirty="0" smtClean="0"/>
              <a:t>What do you feel are the main objectives of firms?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Minimising Costs </a:t>
            </a:r>
          </a:p>
          <a:p>
            <a:pPr marL="0" indent="0" algn="ctr">
              <a:buNone/>
            </a:pPr>
            <a:r>
              <a:rPr lang="en-GB" dirty="0"/>
              <a:t>+</a:t>
            </a: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Maximising Revenues</a:t>
            </a:r>
          </a:p>
          <a:p>
            <a:pPr marL="0" indent="0" algn="ctr">
              <a:buNone/>
            </a:pPr>
            <a:r>
              <a:rPr lang="en-GB" dirty="0" smtClean="0"/>
              <a:t>=</a:t>
            </a: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Maximising Profits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23528" y="476672"/>
            <a:ext cx="8496944" cy="792088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035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&amp;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Aim:</a:t>
            </a:r>
          </a:p>
          <a:p>
            <a:r>
              <a:rPr lang="en-GB" dirty="0" smtClean="0"/>
              <a:t>Understand revenues in a perfectly and imperfectly competitive market.</a:t>
            </a:r>
          </a:p>
          <a:p>
            <a:pPr marL="0" indent="0">
              <a:buNone/>
            </a:pPr>
            <a:r>
              <a:rPr lang="en-GB" dirty="0" smtClean="0"/>
              <a:t>Objectives:</a:t>
            </a:r>
          </a:p>
          <a:p>
            <a:r>
              <a:rPr lang="en-GB" dirty="0" smtClean="0"/>
              <a:t>Define Profit, TR, AR and MR.</a:t>
            </a:r>
          </a:p>
          <a:p>
            <a:r>
              <a:rPr lang="en-GB" dirty="0" smtClean="0"/>
              <a:t>Explain the relationship between </a:t>
            </a:r>
            <a:r>
              <a:rPr lang="en-GB" dirty="0" smtClean="0"/>
              <a:t>Profit, TR, AR and MR in perfectly and imperfectly competitive markets.</a:t>
            </a:r>
          </a:p>
          <a:p>
            <a:r>
              <a:rPr lang="en-GB" dirty="0" smtClean="0"/>
              <a:t>Analyse the profit maximising output point for firms.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23528" y="476672"/>
            <a:ext cx="8496944" cy="79208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1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dareanddogood.com/wp-content/uploads/2012/02/1304872207-8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" b="6892"/>
          <a:stretch/>
        </p:blipFill>
        <p:spPr bwMode="auto">
          <a:xfrm>
            <a:off x="0" y="4263633"/>
            <a:ext cx="3203848" cy="2594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dirty="0" smtClean="0"/>
              <a:t>Profit = TR-TC.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Total Revenue = Price X No. Sold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Average Revenue = Total Revenue / No. Sold 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Marginal Revenue = the addition to total revenue from production of one extra unit.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23528" y="476672"/>
            <a:ext cx="8496944" cy="79208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917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dareanddogood.com/wp-content/uploads/2012/02/1304872207-8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" b="6892"/>
          <a:stretch/>
        </p:blipFill>
        <p:spPr bwMode="auto">
          <a:xfrm>
            <a:off x="0" y="4263633"/>
            <a:ext cx="3203848" cy="2594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Perfectly Competitive Market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dirty="0" smtClean="0"/>
              <a:t>In a perfectly competitive market, all units are sold at the same price.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i="1" dirty="0" smtClean="0"/>
              <a:t>Task: Complete table 1.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23528" y="476672"/>
            <a:ext cx="8496944" cy="792088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65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148549"/>
              </p:ext>
            </p:extLst>
          </p:nvPr>
        </p:nvGraphicFramePr>
        <p:xfrm>
          <a:off x="179514" y="260650"/>
          <a:ext cx="8856983" cy="60486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1013"/>
                <a:gridCol w="1771013"/>
                <a:gridCol w="1771013"/>
                <a:gridCol w="1771972"/>
                <a:gridCol w="1771972"/>
              </a:tblGrid>
              <a:tr h="9549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Output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Price Per Unit £s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Total Revenue £s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Average Revenue £s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Marginal Revenue £s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0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500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0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0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500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500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500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500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r>
                        <a:rPr lang="en-GB" sz="2000" dirty="0" smtClean="0">
                          <a:effectLst/>
                        </a:rPr>
                        <a:t>500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500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r>
                        <a:rPr lang="en-GB" sz="2000" dirty="0" smtClean="0">
                          <a:effectLst/>
                        </a:rPr>
                        <a:t>1,000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500</a:t>
                      </a: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r>
                        <a:rPr lang="en-GB" sz="2000" dirty="0" smtClean="0">
                          <a:effectLst/>
                        </a:rPr>
                        <a:t>500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500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r>
                        <a:rPr lang="en-GB" sz="2000" dirty="0" smtClean="0">
                          <a:effectLst/>
                        </a:rPr>
                        <a:t>1,500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effectLst/>
                        </a:rPr>
                        <a:t>500 </a:t>
                      </a:r>
                      <a:endParaRPr lang="en-GB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500</a:t>
                      </a: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4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500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r>
                        <a:rPr lang="en-GB" sz="2000" dirty="0" smtClean="0">
                          <a:effectLst/>
                        </a:rPr>
                        <a:t>2,000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effectLst/>
                        </a:rPr>
                        <a:t>500 </a:t>
                      </a: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500</a:t>
                      </a: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5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500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r>
                        <a:rPr lang="en-GB" sz="2000" dirty="0" smtClean="0">
                          <a:effectLst/>
                        </a:rPr>
                        <a:t>2,500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r>
                        <a:rPr lang="en-GB" sz="2000" dirty="0" smtClean="0">
                          <a:effectLst/>
                        </a:rPr>
                        <a:t>500 </a:t>
                      </a:r>
                      <a:endParaRPr lang="en-GB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43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dareanddogood.com/wp-content/uploads/2012/02/1304872207-8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" b="6892"/>
          <a:stretch/>
        </p:blipFill>
        <p:spPr bwMode="auto">
          <a:xfrm>
            <a:off x="0" y="5013175"/>
            <a:ext cx="2278219" cy="184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Perfectly Competitive Market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i="1" dirty="0"/>
              <a:t>Question 1) What do you notice about the average revenue and marginal revenue figures in relation to the price charged for each output level</a:t>
            </a:r>
            <a:r>
              <a:rPr lang="en-GB" b="1" i="1" dirty="0" smtClean="0"/>
              <a:t>?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In a perfectly competitive market both the average revenue and the marginal revenue are constant as the same price is charged.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23528" y="476672"/>
            <a:ext cx="8496944" cy="79208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7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2771800" y="4293096"/>
            <a:ext cx="2660104" cy="1152128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5431904" y="4293096"/>
            <a:ext cx="0" cy="115212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4" descr="http://dareanddogood.com/wp-content/uploads/2012/02/1304872207-8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" b="6892"/>
          <a:stretch/>
        </p:blipFill>
        <p:spPr bwMode="auto">
          <a:xfrm>
            <a:off x="0" y="5013175"/>
            <a:ext cx="2278219" cy="184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Perfectly Competitive Market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23528" y="476672"/>
            <a:ext cx="8496944" cy="792088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2771800" y="1988840"/>
            <a:ext cx="0" cy="345638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771800" y="5453898"/>
            <a:ext cx="532020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771800" y="4293096"/>
            <a:ext cx="532020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91680" y="191683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Price £s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7668344" y="5566255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Quantity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5287888" y="557440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6363816" y="378904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 = AR = MR = P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1972185" y="4108430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500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3635896" y="1556792"/>
            <a:ext cx="482453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/>
              <a:t>Task 2: Plot a graph with output along the x axis and price/revenue along the Y axis. Plot the average revenue points, the price points and the marginal revenue points. Label this line D = AR = MR = P.</a:t>
            </a:r>
          </a:p>
          <a:p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3635896" y="4653136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TR 500 x 5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84055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dareanddogood.com/wp-content/uploads/2012/02/1304872207-8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" b="6892"/>
          <a:stretch/>
        </p:blipFill>
        <p:spPr bwMode="auto">
          <a:xfrm>
            <a:off x="0" y="4263633"/>
            <a:ext cx="3203848" cy="2594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Imperfectly Competitive Market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dirty="0" smtClean="0"/>
              <a:t>In an imperfectly competitive market, the selling price varies with output.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 marL="0" indent="0">
              <a:buNone/>
            </a:pPr>
            <a:r>
              <a:rPr lang="en-GB" b="1" i="1" dirty="0" smtClean="0"/>
              <a:t>Task: Complete table 2.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23528" y="476672"/>
            <a:ext cx="8496944" cy="792088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40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778</Words>
  <Application>Microsoft Office PowerPoint</Application>
  <PresentationFormat>On-screen Show (4:3)</PresentationFormat>
  <Paragraphs>237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The Objectives of Firms</vt:lpstr>
      <vt:lpstr>What are the Objectives of Firms?</vt:lpstr>
      <vt:lpstr>Aims &amp; Objectives</vt:lpstr>
      <vt:lpstr>Definitions</vt:lpstr>
      <vt:lpstr>Perfectly Competitive Market</vt:lpstr>
      <vt:lpstr>PowerPoint Presentation</vt:lpstr>
      <vt:lpstr>Perfectly Competitive Market</vt:lpstr>
      <vt:lpstr>Perfectly Competitive Market</vt:lpstr>
      <vt:lpstr>Imperfectly Competitive Market</vt:lpstr>
      <vt:lpstr>PowerPoint Presentation</vt:lpstr>
      <vt:lpstr>Imperfectly Competitive Market</vt:lpstr>
      <vt:lpstr>Imperfectly Competitive Market</vt:lpstr>
      <vt:lpstr>Imperfectly Competitive Market</vt:lpstr>
      <vt:lpstr>Where does a firm profit maximise?</vt:lpstr>
      <vt:lpstr>Profit Maximising Output</vt:lpstr>
      <vt:lpstr>Profit Maximising Output</vt:lpstr>
      <vt:lpstr>Profit Maximising Output</vt:lpstr>
      <vt:lpstr>Profit Maximising Output</vt:lpstr>
      <vt:lpstr>Plenary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Objectives of Firms</dc:title>
  <dc:creator>Martin</dc:creator>
  <cp:lastModifiedBy>Martin</cp:lastModifiedBy>
  <cp:revision>15</cp:revision>
  <dcterms:created xsi:type="dcterms:W3CDTF">2012-06-21T17:48:51Z</dcterms:created>
  <dcterms:modified xsi:type="dcterms:W3CDTF">2012-06-21T19:29:15Z</dcterms:modified>
</cp:coreProperties>
</file>