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067A7-56B9-43F9-922B-9708223DE3FB}" type="doc">
      <dgm:prSet loTypeId="urn:microsoft.com/office/officeart/2005/8/layout/h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DD941C3B-5274-4CCF-AD67-D4C8BB271E20}">
      <dgm:prSet phldrT="[Text]"/>
      <dgm:spPr/>
      <dgm:t>
        <a:bodyPr/>
        <a:lstStyle/>
        <a:p>
          <a:r>
            <a:rPr lang="en-GB" dirty="0" smtClean="0"/>
            <a:t>US can produce more of both goods in less time than India.</a:t>
          </a:r>
          <a:endParaRPr lang="en-GB" dirty="0"/>
        </a:p>
      </dgm:t>
    </dgm:pt>
    <dgm:pt modelId="{4059BC0F-5586-4C34-962D-D0EDA9ABC53B}" type="parTrans" cxnId="{44F244F9-3CFA-4484-B13E-BBF71F558FB3}">
      <dgm:prSet/>
      <dgm:spPr/>
      <dgm:t>
        <a:bodyPr/>
        <a:lstStyle/>
        <a:p>
          <a:endParaRPr lang="en-GB"/>
        </a:p>
      </dgm:t>
    </dgm:pt>
    <dgm:pt modelId="{C209514B-B668-4C08-A896-C4F1FF982EAF}" type="sibTrans" cxnId="{44F244F9-3CFA-4484-B13E-BBF71F558FB3}">
      <dgm:prSet/>
      <dgm:spPr/>
      <dgm:t>
        <a:bodyPr/>
        <a:lstStyle/>
        <a:p>
          <a:endParaRPr lang="en-GB"/>
        </a:p>
      </dgm:t>
    </dgm:pt>
    <dgm:pt modelId="{411F6204-E36A-4B46-812F-E013A88C8EA8}">
      <dgm:prSet phldrT="[Text]"/>
      <dgm:spPr/>
      <dgm:t>
        <a:bodyPr/>
        <a:lstStyle/>
        <a:p>
          <a:r>
            <a:rPr lang="en-GB" dirty="0" smtClean="0"/>
            <a:t>US has an absolute adv. in both goods. </a:t>
          </a:r>
          <a:endParaRPr lang="en-GB" dirty="0"/>
        </a:p>
      </dgm:t>
    </dgm:pt>
    <dgm:pt modelId="{981AD4C9-2940-4465-91F1-F7323D9DE6C1}" type="parTrans" cxnId="{7259F50E-8A89-436E-8B0C-8B701CF2722D}">
      <dgm:prSet/>
      <dgm:spPr/>
      <dgm:t>
        <a:bodyPr/>
        <a:lstStyle/>
        <a:p>
          <a:endParaRPr lang="en-GB"/>
        </a:p>
      </dgm:t>
    </dgm:pt>
    <dgm:pt modelId="{B80A4E1B-C8B0-4EFF-B6BE-1D67095D3945}" type="sibTrans" cxnId="{7259F50E-8A89-436E-8B0C-8B701CF2722D}">
      <dgm:prSet/>
      <dgm:spPr/>
      <dgm:t>
        <a:bodyPr/>
        <a:lstStyle/>
        <a:p>
          <a:endParaRPr lang="en-GB"/>
        </a:p>
      </dgm:t>
    </dgm:pt>
    <dgm:pt modelId="{953DBE4D-CD79-4CE5-9273-B9E7A9183B52}">
      <dgm:prSet phldrT="[Text]"/>
      <dgm:spPr/>
      <dgm:t>
        <a:bodyPr/>
        <a:lstStyle/>
        <a:p>
          <a:r>
            <a:rPr lang="en-GB" dirty="0" smtClean="0"/>
            <a:t>Comparatively US three times as productive in food, but only twice as productive in clothing.</a:t>
          </a:r>
          <a:endParaRPr lang="en-GB" dirty="0"/>
        </a:p>
      </dgm:t>
    </dgm:pt>
    <dgm:pt modelId="{F7496D50-2CE4-40B7-87F3-B0BBBB19B46B}" type="parTrans" cxnId="{4AFAE8E9-F4AA-4907-AACF-0D8EA116EC21}">
      <dgm:prSet/>
      <dgm:spPr/>
      <dgm:t>
        <a:bodyPr/>
        <a:lstStyle/>
        <a:p>
          <a:endParaRPr lang="en-GB"/>
        </a:p>
      </dgm:t>
    </dgm:pt>
    <dgm:pt modelId="{80FF299B-F63C-4DDC-AEE6-694B73B687F6}" type="sibTrans" cxnId="{4AFAE8E9-F4AA-4907-AACF-0D8EA116EC21}">
      <dgm:prSet/>
      <dgm:spPr/>
      <dgm:t>
        <a:bodyPr/>
        <a:lstStyle/>
        <a:p>
          <a:endParaRPr lang="en-GB"/>
        </a:p>
      </dgm:t>
    </dgm:pt>
    <dgm:pt modelId="{972AD373-2CFA-4F8B-88CA-3DD644B92E61}" type="pres">
      <dgm:prSet presAssocID="{E27067A7-56B9-43F9-922B-9708223DE3FB}" presName="Name0" presStyleCnt="0">
        <dgm:presLayoutVars>
          <dgm:dir/>
          <dgm:animLvl val="lvl"/>
          <dgm:resizeHandles val="exact"/>
        </dgm:presLayoutVars>
      </dgm:prSet>
      <dgm:spPr/>
    </dgm:pt>
    <dgm:pt modelId="{EE288B70-F847-42C6-8C37-C45FBECE82CF}" type="pres">
      <dgm:prSet presAssocID="{DD941C3B-5274-4CCF-AD67-D4C8BB271E20}" presName="composite" presStyleCnt="0"/>
      <dgm:spPr/>
    </dgm:pt>
    <dgm:pt modelId="{3D844580-8488-451F-BE98-54563BBC4C03}" type="pres">
      <dgm:prSet presAssocID="{DD941C3B-5274-4CCF-AD67-D4C8BB271E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218BB4-9B85-4243-80B0-61A8490B4283}" type="pres">
      <dgm:prSet presAssocID="{DD941C3B-5274-4CCF-AD67-D4C8BB271E20}" presName="desTx" presStyleLbl="alignAccFollowNode1" presStyleIdx="0" presStyleCnt="3">
        <dgm:presLayoutVars>
          <dgm:bulletEnabled val="1"/>
        </dgm:presLayoutVars>
      </dgm:prSet>
      <dgm:spPr/>
    </dgm:pt>
    <dgm:pt modelId="{381066B7-CF82-40D9-A650-DABBE0814176}" type="pres">
      <dgm:prSet presAssocID="{C209514B-B668-4C08-A896-C4F1FF982EAF}" presName="space" presStyleCnt="0"/>
      <dgm:spPr/>
    </dgm:pt>
    <dgm:pt modelId="{BA5E679E-7A85-4CF5-85F2-7D8EA91595A8}" type="pres">
      <dgm:prSet presAssocID="{411F6204-E36A-4B46-812F-E013A88C8EA8}" presName="composite" presStyleCnt="0"/>
      <dgm:spPr/>
    </dgm:pt>
    <dgm:pt modelId="{28FD7D6F-1BB3-4818-9BE2-19D084195478}" type="pres">
      <dgm:prSet presAssocID="{411F6204-E36A-4B46-812F-E013A88C8E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D9D6D37-F2D4-4809-A3F4-8C15DA895831}" type="pres">
      <dgm:prSet presAssocID="{411F6204-E36A-4B46-812F-E013A88C8EA8}" presName="desTx" presStyleLbl="alignAccFollowNode1" presStyleIdx="1" presStyleCnt="3">
        <dgm:presLayoutVars>
          <dgm:bulletEnabled val="1"/>
        </dgm:presLayoutVars>
      </dgm:prSet>
      <dgm:spPr/>
    </dgm:pt>
    <dgm:pt modelId="{A27A3728-8073-468F-92CA-E7476FF050CD}" type="pres">
      <dgm:prSet presAssocID="{B80A4E1B-C8B0-4EFF-B6BE-1D67095D3945}" presName="space" presStyleCnt="0"/>
      <dgm:spPr/>
    </dgm:pt>
    <dgm:pt modelId="{FD9816BC-5614-4F29-B61C-94B946C2136C}" type="pres">
      <dgm:prSet presAssocID="{953DBE4D-CD79-4CE5-9273-B9E7A9183B52}" presName="composite" presStyleCnt="0"/>
      <dgm:spPr/>
    </dgm:pt>
    <dgm:pt modelId="{87B53C00-735F-48A4-B69E-AECCC4A66324}" type="pres">
      <dgm:prSet presAssocID="{953DBE4D-CD79-4CE5-9273-B9E7A9183B5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2E48083-71B1-459C-95C1-C944FF1DB37B}" type="pres">
      <dgm:prSet presAssocID="{953DBE4D-CD79-4CE5-9273-B9E7A9183B5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259F50E-8A89-436E-8B0C-8B701CF2722D}" srcId="{E27067A7-56B9-43F9-922B-9708223DE3FB}" destId="{411F6204-E36A-4B46-812F-E013A88C8EA8}" srcOrd="1" destOrd="0" parTransId="{981AD4C9-2940-4465-91F1-F7323D9DE6C1}" sibTransId="{B80A4E1B-C8B0-4EFF-B6BE-1D67095D3945}"/>
    <dgm:cxn modelId="{4AFAE8E9-F4AA-4907-AACF-0D8EA116EC21}" srcId="{E27067A7-56B9-43F9-922B-9708223DE3FB}" destId="{953DBE4D-CD79-4CE5-9273-B9E7A9183B52}" srcOrd="2" destOrd="0" parTransId="{F7496D50-2CE4-40B7-87F3-B0BBBB19B46B}" sibTransId="{80FF299B-F63C-4DDC-AEE6-694B73B687F6}"/>
    <dgm:cxn modelId="{AD0C622F-E60C-4574-B9F1-5DF326C4ED01}" type="presOf" srcId="{953DBE4D-CD79-4CE5-9273-B9E7A9183B52}" destId="{87B53C00-735F-48A4-B69E-AECCC4A66324}" srcOrd="0" destOrd="0" presId="urn:microsoft.com/office/officeart/2005/8/layout/hList1"/>
    <dgm:cxn modelId="{1F0D2C4A-9376-4461-A892-14EA264A7124}" type="presOf" srcId="{E27067A7-56B9-43F9-922B-9708223DE3FB}" destId="{972AD373-2CFA-4F8B-88CA-3DD644B92E61}" srcOrd="0" destOrd="0" presId="urn:microsoft.com/office/officeart/2005/8/layout/hList1"/>
    <dgm:cxn modelId="{98E1E2E2-D434-48C0-816D-88608CDA1502}" type="presOf" srcId="{DD941C3B-5274-4CCF-AD67-D4C8BB271E20}" destId="{3D844580-8488-451F-BE98-54563BBC4C03}" srcOrd="0" destOrd="0" presId="urn:microsoft.com/office/officeart/2005/8/layout/hList1"/>
    <dgm:cxn modelId="{44F244F9-3CFA-4484-B13E-BBF71F558FB3}" srcId="{E27067A7-56B9-43F9-922B-9708223DE3FB}" destId="{DD941C3B-5274-4CCF-AD67-D4C8BB271E20}" srcOrd="0" destOrd="0" parTransId="{4059BC0F-5586-4C34-962D-D0EDA9ABC53B}" sibTransId="{C209514B-B668-4C08-A896-C4F1FF982EAF}"/>
    <dgm:cxn modelId="{5EB35C6E-13DF-44ED-82F1-C955CF7A016A}" type="presOf" srcId="{411F6204-E36A-4B46-812F-E013A88C8EA8}" destId="{28FD7D6F-1BB3-4818-9BE2-19D084195478}" srcOrd="0" destOrd="0" presId="urn:microsoft.com/office/officeart/2005/8/layout/hList1"/>
    <dgm:cxn modelId="{A2FF1BF2-FEEA-4216-AA5A-00D592280633}" type="presParOf" srcId="{972AD373-2CFA-4F8B-88CA-3DD644B92E61}" destId="{EE288B70-F847-42C6-8C37-C45FBECE82CF}" srcOrd="0" destOrd="0" presId="urn:microsoft.com/office/officeart/2005/8/layout/hList1"/>
    <dgm:cxn modelId="{1C6EFF03-9D73-46EB-98F8-8B6FFBC17A55}" type="presParOf" srcId="{EE288B70-F847-42C6-8C37-C45FBECE82CF}" destId="{3D844580-8488-451F-BE98-54563BBC4C03}" srcOrd="0" destOrd="0" presId="urn:microsoft.com/office/officeart/2005/8/layout/hList1"/>
    <dgm:cxn modelId="{DF16D57B-D1DF-4460-83C7-5493E2BB1124}" type="presParOf" srcId="{EE288B70-F847-42C6-8C37-C45FBECE82CF}" destId="{16218BB4-9B85-4243-80B0-61A8490B4283}" srcOrd="1" destOrd="0" presId="urn:microsoft.com/office/officeart/2005/8/layout/hList1"/>
    <dgm:cxn modelId="{A121304B-D97F-4257-9F6D-5392F0CDC8E1}" type="presParOf" srcId="{972AD373-2CFA-4F8B-88CA-3DD644B92E61}" destId="{381066B7-CF82-40D9-A650-DABBE0814176}" srcOrd="1" destOrd="0" presId="urn:microsoft.com/office/officeart/2005/8/layout/hList1"/>
    <dgm:cxn modelId="{914BA2AC-2A8B-4F5D-9B88-B0C90D335167}" type="presParOf" srcId="{972AD373-2CFA-4F8B-88CA-3DD644B92E61}" destId="{BA5E679E-7A85-4CF5-85F2-7D8EA91595A8}" srcOrd="2" destOrd="0" presId="urn:microsoft.com/office/officeart/2005/8/layout/hList1"/>
    <dgm:cxn modelId="{58FEF0F0-ECFD-47FC-93CB-4C6EAF49304A}" type="presParOf" srcId="{BA5E679E-7A85-4CF5-85F2-7D8EA91595A8}" destId="{28FD7D6F-1BB3-4818-9BE2-19D084195478}" srcOrd="0" destOrd="0" presId="urn:microsoft.com/office/officeart/2005/8/layout/hList1"/>
    <dgm:cxn modelId="{2A79BE0D-FDD3-4B8D-B665-A80407245FF3}" type="presParOf" srcId="{BA5E679E-7A85-4CF5-85F2-7D8EA91595A8}" destId="{AD9D6D37-F2D4-4809-A3F4-8C15DA895831}" srcOrd="1" destOrd="0" presId="urn:microsoft.com/office/officeart/2005/8/layout/hList1"/>
    <dgm:cxn modelId="{EE530EC2-C1C0-4E59-8CDB-8C891F291BDE}" type="presParOf" srcId="{972AD373-2CFA-4F8B-88CA-3DD644B92E61}" destId="{A27A3728-8073-468F-92CA-E7476FF050CD}" srcOrd="3" destOrd="0" presId="urn:microsoft.com/office/officeart/2005/8/layout/hList1"/>
    <dgm:cxn modelId="{CED5D4FD-5DEF-4B4E-8860-065283283E18}" type="presParOf" srcId="{972AD373-2CFA-4F8B-88CA-3DD644B92E61}" destId="{FD9816BC-5614-4F29-B61C-94B946C2136C}" srcOrd="4" destOrd="0" presId="urn:microsoft.com/office/officeart/2005/8/layout/hList1"/>
    <dgm:cxn modelId="{082CD491-9182-4D8B-8B22-2F59C96D642F}" type="presParOf" srcId="{FD9816BC-5614-4F29-B61C-94B946C2136C}" destId="{87B53C00-735F-48A4-B69E-AECCC4A66324}" srcOrd="0" destOrd="0" presId="urn:microsoft.com/office/officeart/2005/8/layout/hList1"/>
    <dgm:cxn modelId="{81772EC5-26A2-4D12-9490-301FEEED7B38}" type="presParOf" srcId="{FD9816BC-5614-4F29-B61C-94B946C2136C}" destId="{22E48083-71B1-459C-95C1-C944FF1DB3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A2739-34F1-4F85-843F-6E8F951EB709}" type="doc">
      <dgm:prSet loTypeId="urn:microsoft.com/office/officeart/2005/8/layout/vList4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83C7325-B528-472C-8E2C-08F66B4E7AB2}">
      <dgm:prSet phldrT="[Text]"/>
      <dgm:spPr/>
      <dgm:t>
        <a:bodyPr/>
        <a:lstStyle/>
        <a:p>
          <a:r>
            <a:rPr lang="en-GB" dirty="0" smtClean="0"/>
            <a:t>Assumes Perfect Competition and Free Trade</a:t>
          </a:r>
          <a:endParaRPr lang="en-GB" dirty="0"/>
        </a:p>
      </dgm:t>
    </dgm:pt>
    <dgm:pt modelId="{C710831E-EE4B-449D-8992-3B2A92160F81}" type="parTrans" cxnId="{2F5DBE50-4AE2-42CB-B2D0-5F6F4E4B10BD}">
      <dgm:prSet/>
      <dgm:spPr/>
      <dgm:t>
        <a:bodyPr/>
        <a:lstStyle/>
        <a:p>
          <a:endParaRPr lang="en-GB"/>
        </a:p>
      </dgm:t>
    </dgm:pt>
    <dgm:pt modelId="{EB50F713-8FDD-4837-ADDC-F98BAFED69E3}" type="sibTrans" cxnId="{2F5DBE50-4AE2-42CB-B2D0-5F6F4E4B10BD}">
      <dgm:prSet/>
      <dgm:spPr/>
      <dgm:t>
        <a:bodyPr/>
        <a:lstStyle/>
        <a:p>
          <a:endParaRPr lang="en-GB"/>
        </a:p>
      </dgm:t>
    </dgm:pt>
    <dgm:pt modelId="{DF2A8266-011E-4210-A4CA-3A349A28A2E8}">
      <dgm:prSet phldrT="[Text]"/>
      <dgm:spPr/>
      <dgm:t>
        <a:bodyPr/>
        <a:lstStyle/>
        <a:p>
          <a:r>
            <a:rPr lang="en-GB" dirty="0" smtClean="0"/>
            <a:t>Assumes constant prices and perfectly mobile factors of production</a:t>
          </a:r>
          <a:endParaRPr lang="en-GB" dirty="0"/>
        </a:p>
      </dgm:t>
    </dgm:pt>
    <dgm:pt modelId="{0C3559F4-38B8-47B4-AF96-7B25468951FE}" type="parTrans" cxnId="{13F7EBF1-3BF7-4BB6-BAAC-1AB7212B11D6}">
      <dgm:prSet/>
      <dgm:spPr/>
      <dgm:t>
        <a:bodyPr/>
        <a:lstStyle/>
        <a:p>
          <a:endParaRPr lang="en-GB"/>
        </a:p>
      </dgm:t>
    </dgm:pt>
    <dgm:pt modelId="{40F874A4-38A1-46F1-A4BB-75DA9D1151D5}" type="sibTrans" cxnId="{13F7EBF1-3BF7-4BB6-BAAC-1AB7212B11D6}">
      <dgm:prSet/>
      <dgm:spPr/>
      <dgm:t>
        <a:bodyPr/>
        <a:lstStyle/>
        <a:p>
          <a:endParaRPr lang="en-GB"/>
        </a:p>
      </dgm:t>
    </dgm:pt>
    <dgm:pt modelId="{DE8C252A-1972-471A-A5BE-CEA427AFD5C1}">
      <dgm:prSet phldrT="[Text]"/>
      <dgm:spPr/>
      <dgm:t>
        <a:bodyPr/>
        <a:lstStyle/>
        <a:p>
          <a:r>
            <a:rPr lang="en-GB" dirty="0" smtClean="0"/>
            <a:t>What about </a:t>
          </a:r>
          <a:r>
            <a:rPr lang="en-GB" dirty="0" err="1" smtClean="0"/>
            <a:t>e.o.s</a:t>
          </a:r>
          <a:r>
            <a:rPr lang="en-GB" dirty="0" smtClean="0"/>
            <a:t>?</a:t>
          </a:r>
          <a:endParaRPr lang="en-GB" dirty="0"/>
        </a:p>
      </dgm:t>
    </dgm:pt>
    <dgm:pt modelId="{98C8022B-B90A-4200-A35F-7D56A2ECE6CB}" type="parTrans" cxnId="{9EC295B1-D23A-43DE-8D95-36A97209167E}">
      <dgm:prSet/>
      <dgm:spPr/>
      <dgm:t>
        <a:bodyPr/>
        <a:lstStyle/>
        <a:p>
          <a:endParaRPr lang="en-GB"/>
        </a:p>
      </dgm:t>
    </dgm:pt>
    <dgm:pt modelId="{7232BE60-149E-4315-933C-690D2362155B}" type="sibTrans" cxnId="{9EC295B1-D23A-43DE-8D95-36A97209167E}">
      <dgm:prSet/>
      <dgm:spPr/>
      <dgm:t>
        <a:bodyPr/>
        <a:lstStyle/>
        <a:p>
          <a:endParaRPr lang="en-GB"/>
        </a:p>
      </dgm:t>
    </dgm:pt>
    <dgm:pt modelId="{9259B885-20BD-426C-B247-127F0264E9E4}">
      <dgm:prSet phldrT="[Text]"/>
      <dgm:spPr/>
      <dgm:t>
        <a:bodyPr/>
        <a:lstStyle/>
        <a:p>
          <a:r>
            <a:rPr lang="en-GB" dirty="0" smtClean="0"/>
            <a:t>Ignores currency fluctuations</a:t>
          </a:r>
          <a:endParaRPr lang="en-GB" dirty="0"/>
        </a:p>
      </dgm:t>
    </dgm:pt>
    <dgm:pt modelId="{DC641605-3C84-41C0-99AC-344CA44EFDEB}" type="parTrans" cxnId="{ACD2694F-B484-4ECC-8AAC-6CD675B193AB}">
      <dgm:prSet/>
      <dgm:spPr/>
      <dgm:t>
        <a:bodyPr/>
        <a:lstStyle/>
        <a:p>
          <a:endParaRPr lang="en-GB"/>
        </a:p>
      </dgm:t>
    </dgm:pt>
    <dgm:pt modelId="{F1DBEBF8-E52E-455E-826A-760A6CC95747}" type="sibTrans" cxnId="{ACD2694F-B484-4ECC-8AAC-6CD675B193AB}">
      <dgm:prSet/>
      <dgm:spPr/>
      <dgm:t>
        <a:bodyPr/>
        <a:lstStyle/>
        <a:p>
          <a:endParaRPr lang="en-GB"/>
        </a:p>
      </dgm:t>
    </dgm:pt>
    <dgm:pt modelId="{0E60D384-B44A-4A2E-8A13-E04048C73208}">
      <dgm:prSet phldrT="[Text]"/>
      <dgm:spPr/>
      <dgm:t>
        <a:bodyPr/>
        <a:lstStyle/>
        <a:p>
          <a:pPr algn="l"/>
          <a:r>
            <a:rPr lang="en-GB" dirty="0" smtClean="0"/>
            <a:t>Doesn’t consider trade embargoes/protectionism</a:t>
          </a:r>
          <a:endParaRPr lang="en-GB" dirty="0"/>
        </a:p>
      </dgm:t>
    </dgm:pt>
    <dgm:pt modelId="{B67F8B78-97B3-4059-B12A-DCF0CD574AA5}" type="parTrans" cxnId="{7EA79AA2-2DE8-49FE-89E3-45A76492E5FB}">
      <dgm:prSet/>
      <dgm:spPr/>
      <dgm:t>
        <a:bodyPr/>
        <a:lstStyle/>
        <a:p>
          <a:endParaRPr lang="en-GB"/>
        </a:p>
      </dgm:t>
    </dgm:pt>
    <dgm:pt modelId="{0B84EC9E-BA8B-4D37-A491-E1B1438C7EB0}" type="sibTrans" cxnId="{7EA79AA2-2DE8-49FE-89E3-45A76492E5FB}">
      <dgm:prSet/>
      <dgm:spPr/>
      <dgm:t>
        <a:bodyPr/>
        <a:lstStyle/>
        <a:p>
          <a:endParaRPr lang="en-GB"/>
        </a:p>
      </dgm:t>
    </dgm:pt>
    <dgm:pt modelId="{D5AE9FD2-6A1C-4B26-9221-3578FA232972}">
      <dgm:prSet/>
      <dgm:spPr/>
      <dgm:t>
        <a:bodyPr/>
        <a:lstStyle/>
        <a:p>
          <a:r>
            <a:rPr lang="en-GB" dirty="0" smtClean="0"/>
            <a:t>The time period is ignored</a:t>
          </a:r>
          <a:endParaRPr lang="en-GB" dirty="0"/>
        </a:p>
      </dgm:t>
    </dgm:pt>
    <dgm:pt modelId="{1B0B1883-1419-4A4F-8BB6-494FFFCFC851}" type="parTrans" cxnId="{54605A98-7D3E-4A9A-B5C3-2398C0A2627A}">
      <dgm:prSet/>
      <dgm:spPr/>
      <dgm:t>
        <a:bodyPr/>
        <a:lstStyle/>
        <a:p>
          <a:endParaRPr lang="en-GB"/>
        </a:p>
      </dgm:t>
    </dgm:pt>
    <dgm:pt modelId="{AAB7129A-75A4-483B-BDCA-7827B4214C5A}" type="sibTrans" cxnId="{54605A98-7D3E-4A9A-B5C3-2398C0A2627A}">
      <dgm:prSet/>
      <dgm:spPr/>
      <dgm:t>
        <a:bodyPr/>
        <a:lstStyle/>
        <a:p>
          <a:endParaRPr lang="en-GB"/>
        </a:p>
      </dgm:t>
    </dgm:pt>
    <dgm:pt modelId="{FD2A5C59-6D72-42B2-B273-D247154B78BD}">
      <dgm:prSet/>
      <dgm:spPr/>
      <dgm:t>
        <a:bodyPr/>
        <a:lstStyle/>
        <a:p>
          <a:pPr algn="l"/>
          <a:endParaRPr lang="en-GB" dirty="0"/>
        </a:p>
      </dgm:t>
    </dgm:pt>
    <dgm:pt modelId="{F88CC374-61CC-41A9-80A7-40274F0B1A00}" type="parTrans" cxnId="{71EBC52C-A327-442A-928E-725DEA7D9FC3}">
      <dgm:prSet/>
      <dgm:spPr/>
      <dgm:t>
        <a:bodyPr/>
        <a:lstStyle/>
        <a:p>
          <a:endParaRPr lang="en-GB"/>
        </a:p>
      </dgm:t>
    </dgm:pt>
    <dgm:pt modelId="{ECF3615B-3649-4519-87CE-E376C1DAF3FD}" type="sibTrans" cxnId="{71EBC52C-A327-442A-928E-725DEA7D9FC3}">
      <dgm:prSet/>
      <dgm:spPr/>
      <dgm:t>
        <a:bodyPr/>
        <a:lstStyle/>
        <a:p>
          <a:endParaRPr lang="en-GB"/>
        </a:p>
      </dgm:t>
    </dgm:pt>
    <dgm:pt modelId="{E55429C8-0234-4BF1-9071-2F575CECD543}">
      <dgm:prSet/>
      <dgm:spPr/>
      <dgm:t>
        <a:bodyPr/>
        <a:lstStyle/>
        <a:p>
          <a:r>
            <a:rPr lang="en-GB" dirty="0" smtClean="0"/>
            <a:t>Ignores costs of trade, which could eliminate the benefits of specialisation.</a:t>
          </a:r>
          <a:endParaRPr lang="en-GB" dirty="0"/>
        </a:p>
      </dgm:t>
    </dgm:pt>
    <dgm:pt modelId="{4A622797-5681-4370-9183-552F848E96E6}" type="parTrans" cxnId="{90A31319-442D-47B5-A126-933923C1CFD9}">
      <dgm:prSet/>
      <dgm:spPr/>
      <dgm:t>
        <a:bodyPr/>
        <a:lstStyle/>
        <a:p>
          <a:endParaRPr lang="en-GB"/>
        </a:p>
      </dgm:t>
    </dgm:pt>
    <dgm:pt modelId="{4C5DA64A-852C-4081-92FC-8CCC9D048655}" type="sibTrans" cxnId="{90A31319-442D-47B5-A126-933923C1CFD9}">
      <dgm:prSet/>
      <dgm:spPr/>
      <dgm:t>
        <a:bodyPr/>
        <a:lstStyle/>
        <a:p>
          <a:endParaRPr lang="en-GB"/>
        </a:p>
      </dgm:t>
    </dgm:pt>
    <dgm:pt modelId="{35226957-4D74-45D6-A9C9-3326E7FA09D3}" type="pres">
      <dgm:prSet presAssocID="{63FA2739-34F1-4F85-843F-6E8F951EB709}" presName="linear" presStyleCnt="0">
        <dgm:presLayoutVars>
          <dgm:dir/>
          <dgm:resizeHandles val="exact"/>
        </dgm:presLayoutVars>
      </dgm:prSet>
      <dgm:spPr/>
    </dgm:pt>
    <dgm:pt modelId="{14137A6F-6E93-4BE7-B6CF-54AFEBE60107}" type="pres">
      <dgm:prSet presAssocID="{983C7325-B528-472C-8E2C-08F66B4E7AB2}" presName="comp" presStyleCnt="0"/>
      <dgm:spPr/>
    </dgm:pt>
    <dgm:pt modelId="{5085E469-5FB7-4E0C-8145-01428CF9E924}" type="pres">
      <dgm:prSet presAssocID="{983C7325-B528-472C-8E2C-08F66B4E7AB2}" presName="box" presStyleLbl="node1" presStyleIdx="0" presStyleCnt="6"/>
      <dgm:spPr/>
      <dgm:t>
        <a:bodyPr/>
        <a:lstStyle/>
        <a:p>
          <a:endParaRPr lang="en-GB"/>
        </a:p>
      </dgm:t>
    </dgm:pt>
    <dgm:pt modelId="{155D154C-18FE-449E-8354-28D1C7FA23E0}" type="pres">
      <dgm:prSet presAssocID="{983C7325-B528-472C-8E2C-08F66B4E7AB2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CA06F7D0-A838-469F-9AEF-B63D1A1FDD4D}" type="pres">
      <dgm:prSet presAssocID="{983C7325-B528-472C-8E2C-08F66B4E7AB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1C4D9F-FD14-423B-8C10-46FE21704871}" type="pres">
      <dgm:prSet presAssocID="{EB50F713-8FDD-4837-ADDC-F98BAFED69E3}" presName="spacer" presStyleCnt="0"/>
      <dgm:spPr/>
    </dgm:pt>
    <dgm:pt modelId="{E332821C-710A-4646-92AB-0AC1A5AAD522}" type="pres">
      <dgm:prSet presAssocID="{DF2A8266-011E-4210-A4CA-3A349A28A2E8}" presName="comp" presStyleCnt="0"/>
      <dgm:spPr/>
    </dgm:pt>
    <dgm:pt modelId="{F0D619F5-B93B-4CB8-8D42-6D6FEF4179F9}" type="pres">
      <dgm:prSet presAssocID="{DF2A8266-011E-4210-A4CA-3A349A28A2E8}" presName="box" presStyleLbl="node1" presStyleIdx="1" presStyleCnt="6"/>
      <dgm:spPr/>
      <dgm:t>
        <a:bodyPr/>
        <a:lstStyle/>
        <a:p>
          <a:endParaRPr lang="en-GB"/>
        </a:p>
      </dgm:t>
    </dgm:pt>
    <dgm:pt modelId="{B81140F6-AE5B-402A-B063-59CBA30B8E72}" type="pres">
      <dgm:prSet presAssocID="{DF2A8266-011E-4210-A4CA-3A349A28A2E8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BBB62251-409F-42E9-932F-58466B41EB3E}" type="pres">
      <dgm:prSet presAssocID="{DF2A8266-011E-4210-A4CA-3A349A28A2E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548298-4DA8-4DC6-9461-A0EB372D55E6}" type="pres">
      <dgm:prSet presAssocID="{40F874A4-38A1-46F1-A4BB-75DA9D1151D5}" presName="spacer" presStyleCnt="0"/>
      <dgm:spPr/>
    </dgm:pt>
    <dgm:pt modelId="{AA6DA1F8-0C4D-4BCA-9C6A-140401A8A736}" type="pres">
      <dgm:prSet presAssocID="{9259B885-20BD-426C-B247-127F0264E9E4}" presName="comp" presStyleCnt="0"/>
      <dgm:spPr/>
    </dgm:pt>
    <dgm:pt modelId="{4EF9424F-C203-4146-9FE9-3DE2326D7460}" type="pres">
      <dgm:prSet presAssocID="{9259B885-20BD-426C-B247-127F0264E9E4}" presName="box" presStyleLbl="node1" presStyleIdx="2" presStyleCnt="6"/>
      <dgm:spPr/>
      <dgm:t>
        <a:bodyPr/>
        <a:lstStyle/>
        <a:p>
          <a:endParaRPr lang="en-GB"/>
        </a:p>
      </dgm:t>
    </dgm:pt>
    <dgm:pt modelId="{CF5BFCFD-9E24-45E1-9ADF-F76BC9A8379C}" type="pres">
      <dgm:prSet presAssocID="{9259B885-20BD-426C-B247-127F0264E9E4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3B9C88FD-18A7-4C75-B3AE-D745BA0443CA}" type="pres">
      <dgm:prSet presAssocID="{9259B885-20BD-426C-B247-127F0264E9E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ABC40-E3AF-438A-AC42-9C35F1DC1EB9}" type="pres">
      <dgm:prSet presAssocID="{F1DBEBF8-E52E-455E-826A-760A6CC95747}" presName="spacer" presStyleCnt="0"/>
      <dgm:spPr/>
    </dgm:pt>
    <dgm:pt modelId="{FCBAA5E1-CC20-4831-B106-769E6735B665}" type="pres">
      <dgm:prSet presAssocID="{0E60D384-B44A-4A2E-8A13-E04048C73208}" presName="comp" presStyleCnt="0"/>
      <dgm:spPr/>
    </dgm:pt>
    <dgm:pt modelId="{A164CC55-960B-44E1-880D-A92B90F7C03D}" type="pres">
      <dgm:prSet presAssocID="{0E60D384-B44A-4A2E-8A13-E04048C73208}" presName="box" presStyleLbl="node1" presStyleIdx="3" presStyleCnt="6"/>
      <dgm:spPr/>
      <dgm:t>
        <a:bodyPr/>
        <a:lstStyle/>
        <a:p>
          <a:endParaRPr lang="en-GB"/>
        </a:p>
      </dgm:t>
    </dgm:pt>
    <dgm:pt modelId="{1037518C-F982-4D70-BD25-E5562A0BDB8C}" type="pres">
      <dgm:prSet presAssocID="{0E60D384-B44A-4A2E-8A13-E04048C73208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D579E200-3C5A-49BC-9757-02A3EF3BBDC2}" type="pres">
      <dgm:prSet presAssocID="{0E60D384-B44A-4A2E-8A13-E04048C7320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89057-BFA4-47ED-8EF2-CC25EA8AB148}" type="pres">
      <dgm:prSet presAssocID="{0B84EC9E-BA8B-4D37-A491-E1B1438C7EB0}" presName="spacer" presStyleCnt="0"/>
      <dgm:spPr/>
    </dgm:pt>
    <dgm:pt modelId="{D7D474BD-1651-4B56-AB4E-11C863898C59}" type="pres">
      <dgm:prSet presAssocID="{D5AE9FD2-6A1C-4B26-9221-3578FA232972}" presName="comp" presStyleCnt="0"/>
      <dgm:spPr/>
    </dgm:pt>
    <dgm:pt modelId="{4513CDB6-864D-4598-B453-72C5AD614F9A}" type="pres">
      <dgm:prSet presAssocID="{D5AE9FD2-6A1C-4B26-9221-3578FA232972}" presName="box" presStyleLbl="node1" presStyleIdx="4" presStyleCnt="6"/>
      <dgm:spPr/>
      <dgm:t>
        <a:bodyPr/>
        <a:lstStyle/>
        <a:p>
          <a:endParaRPr lang="en-GB"/>
        </a:p>
      </dgm:t>
    </dgm:pt>
    <dgm:pt modelId="{B6FECAD0-F7E1-45D6-B912-6C94C2E9E092}" type="pres">
      <dgm:prSet presAssocID="{D5AE9FD2-6A1C-4B26-9221-3578FA232972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2A5A4510-21B3-4E33-8C19-E5C605E25341}" type="pres">
      <dgm:prSet presAssocID="{D5AE9FD2-6A1C-4B26-9221-3578FA23297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AD799-42CA-410B-86AF-17589EAB1F73}" type="pres">
      <dgm:prSet presAssocID="{AAB7129A-75A4-483B-BDCA-7827B4214C5A}" presName="spacer" presStyleCnt="0"/>
      <dgm:spPr/>
    </dgm:pt>
    <dgm:pt modelId="{5CB077A3-816C-46C3-8284-203B1B6DE842}" type="pres">
      <dgm:prSet presAssocID="{E55429C8-0234-4BF1-9071-2F575CECD543}" presName="comp" presStyleCnt="0"/>
      <dgm:spPr/>
    </dgm:pt>
    <dgm:pt modelId="{F4FA48EE-7ADC-408A-80ED-C364B8CB9694}" type="pres">
      <dgm:prSet presAssocID="{E55429C8-0234-4BF1-9071-2F575CECD543}" presName="box" presStyleLbl="node1" presStyleIdx="5" presStyleCnt="6"/>
      <dgm:spPr/>
      <dgm:t>
        <a:bodyPr/>
        <a:lstStyle/>
        <a:p>
          <a:endParaRPr lang="en-GB"/>
        </a:p>
      </dgm:t>
    </dgm:pt>
    <dgm:pt modelId="{B1F7A115-8363-4565-AB1D-F98EE92DB696}" type="pres">
      <dgm:prSet presAssocID="{E55429C8-0234-4BF1-9071-2F575CECD543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39D67475-3E4C-4C4D-B691-2AD61B980B12}" type="pres">
      <dgm:prSet presAssocID="{E55429C8-0234-4BF1-9071-2F575CECD54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C295B1-D23A-43DE-8D95-36A97209167E}" srcId="{DF2A8266-011E-4210-A4CA-3A349A28A2E8}" destId="{DE8C252A-1972-471A-A5BE-CEA427AFD5C1}" srcOrd="0" destOrd="0" parTransId="{98C8022B-B90A-4200-A35F-7D56A2ECE6CB}" sibTransId="{7232BE60-149E-4315-933C-690D2362155B}"/>
    <dgm:cxn modelId="{ACD2694F-B484-4ECC-8AAC-6CD675B193AB}" srcId="{63FA2739-34F1-4F85-843F-6E8F951EB709}" destId="{9259B885-20BD-426C-B247-127F0264E9E4}" srcOrd="2" destOrd="0" parTransId="{DC641605-3C84-41C0-99AC-344CA44EFDEB}" sibTransId="{F1DBEBF8-E52E-455E-826A-760A6CC95747}"/>
    <dgm:cxn modelId="{71EBC52C-A327-442A-928E-725DEA7D9FC3}" srcId="{0E60D384-B44A-4A2E-8A13-E04048C73208}" destId="{FD2A5C59-6D72-42B2-B273-D247154B78BD}" srcOrd="0" destOrd="0" parTransId="{F88CC374-61CC-41A9-80A7-40274F0B1A00}" sibTransId="{ECF3615B-3649-4519-87CE-E376C1DAF3FD}"/>
    <dgm:cxn modelId="{68E04FD1-8322-4C26-9A6B-AA9BD3EB9E14}" type="presOf" srcId="{FD2A5C59-6D72-42B2-B273-D247154B78BD}" destId="{D579E200-3C5A-49BC-9757-02A3EF3BBDC2}" srcOrd="1" destOrd="1" presId="urn:microsoft.com/office/officeart/2005/8/layout/vList4"/>
    <dgm:cxn modelId="{96C85EA4-6F64-4066-8F94-C2246F8D23F8}" type="presOf" srcId="{D5AE9FD2-6A1C-4B26-9221-3578FA232972}" destId="{4513CDB6-864D-4598-B453-72C5AD614F9A}" srcOrd="0" destOrd="0" presId="urn:microsoft.com/office/officeart/2005/8/layout/vList4"/>
    <dgm:cxn modelId="{CAA2DF17-7D7A-44DC-802D-F20359D2A948}" type="presOf" srcId="{63FA2739-34F1-4F85-843F-6E8F951EB709}" destId="{35226957-4D74-45D6-A9C9-3326E7FA09D3}" srcOrd="0" destOrd="0" presId="urn:microsoft.com/office/officeart/2005/8/layout/vList4"/>
    <dgm:cxn modelId="{5339ECDF-1A90-4E6F-83F9-2A98B5564679}" type="presOf" srcId="{E55429C8-0234-4BF1-9071-2F575CECD543}" destId="{F4FA48EE-7ADC-408A-80ED-C364B8CB9694}" srcOrd="0" destOrd="0" presId="urn:microsoft.com/office/officeart/2005/8/layout/vList4"/>
    <dgm:cxn modelId="{54605A98-7D3E-4A9A-B5C3-2398C0A2627A}" srcId="{63FA2739-34F1-4F85-843F-6E8F951EB709}" destId="{D5AE9FD2-6A1C-4B26-9221-3578FA232972}" srcOrd="4" destOrd="0" parTransId="{1B0B1883-1419-4A4F-8BB6-494FFFCFC851}" sibTransId="{AAB7129A-75A4-483B-BDCA-7827B4214C5A}"/>
    <dgm:cxn modelId="{0AA7B0FA-2FF0-428C-998E-2D7B6665A4AC}" type="presOf" srcId="{0E60D384-B44A-4A2E-8A13-E04048C73208}" destId="{D579E200-3C5A-49BC-9757-02A3EF3BBDC2}" srcOrd="1" destOrd="0" presId="urn:microsoft.com/office/officeart/2005/8/layout/vList4"/>
    <dgm:cxn modelId="{148262E1-74B1-4E9C-AABF-169D4135F820}" type="presOf" srcId="{DE8C252A-1972-471A-A5BE-CEA427AFD5C1}" destId="{F0D619F5-B93B-4CB8-8D42-6D6FEF4179F9}" srcOrd="0" destOrd="1" presId="urn:microsoft.com/office/officeart/2005/8/layout/vList4"/>
    <dgm:cxn modelId="{9889FCC5-2E16-4593-9FBE-FE25E6B8CAAA}" type="presOf" srcId="{9259B885-20BD-426C-B247-127F0264E9E4}" destId="{3B9C88FD-18A7-4C75-B3AE-D745BA0443CA}" srcOrd="1" destOrd="0" presId="urn:microsoft.com/office/officeart/2005/8/layout/vList4"/>
    <dgm:cxn modelId="{90A31319-442D-47B5-A126-933923C1CFD9}" srcId="{63FA2739-34F1-4F85-843F-6E8F951EB709}" destId="{E55429C8-0234-4BF1-9071-2F575CECD543}" srcOrd="5" destOrd="0" parTransId="{4A622797-5681-4370-9183-552F848E96E6}" sibTransId="{4C5DA64A-852C-4081-92FC-8CCC9D048655}"/>
    <dgm:cxn modelId="{6FF095A8-2C61-46AE-82B7-4F60F05513DA}" type="presOf" srcId="{983C7325-B528-472C-8E2C-08F66B4E7AB2}" destId="{5085E469-5FB7-4E0C-8145-01428CF9E924}" srcOrd="0" destOrd="0" presId="urn:microsoft.com/office/officeart/2005/8/layout/vList4"/>
    <dgm:cxn modelId="{EC40926D-6B8A-44C3-B699-942F2189F7EA}" type="presOf" srcId="{FD2A5C59-6D72-42B2-B273-D247154B78BD}" destId="{A164CC55-960B-44E1-880D-A92B90F7C03D}" srcOrd="0" destOrd="1" presId="urn:microsoft.com/office/officeart/2005/8/layout/vList4"/>
    <dgm:cxn modelId="{2F5DBE50-4AE2-42CB-B2D0-5F6F4E4B10BD}" srcId="{63FA2739-34F1-4F85-843F-6E8F951EB709}" destId="{983C7325-B528-472C-8E2C-08F66B4E7AB2}" srcOrd="0" destOrd="0" parTransId="{C710831E-EE4B-449D-8992-3B2A92160F81}" sibTransId="{EB50F713-8FDD-4837-ADDC-F98BAFED69E3}"/>
    <dgm:cxn modelId="{7EA79AA2-2DE8-49FE-89E3-45A76492E5FB}" srcId="{63FA2739-34F1-4F85-843F-6E8F951EB709}" destId="{0E60D384-B44A-4A2E-8A13-E04048C73208}" srcOrd="3" destOrd="0" parTransId="{B67F8B78-97B3-4059-B12A-DCF0CD574AA5}" sibTransId="{0B84EC9E-BA8B-4D37-A491-E1B1438C7EB0}"/>
    <dgm:cxn modelId="{1733BF8D-A988-464E-A249-D208113AB454}" type="presOf" srcId="{9259B885-20BD-426C-B247-127F0264E9E4}" destId="{4EF9424F-C203-4146-9FE9-3DE2326D7460}" srcOrd="0" destOrd="0" presId="urn:microsoft.com/office/officeart/2005/8/layout/vList4"/>
    <dgm:cxn modelId="{8F001051-562B-4B75-B02C-37F633E1B589}" type="presOf" srcId="{DF2A8266-011E-4210-A4CA-3A349A28A2E8}" destId="{BBB62251-409F-42E9-932F-58466B41EB3E}" srcOrd="1" destOrd="0" presId="urn:microsoft.com/office/officeart/2005/8/layout/vList4"/>
    <dgm:cxn modelId="{18574EDE-37DE-4F45-9942-759DBD5817A1}" type="presOf" srcId="{0E60D384-B44A-4A2E-8A13-E04048C73208}" destId="{A164CC55-960B-44E1-880D-A92B90F7C03D}" srcOrd="0" destOrd="0" presId="urn:microsoft.com/office/officeart/2005/8/layout/vList4"/>
    <dgm:cxn modelId="{13F7EBF1-3BF7-4BB6-BAAC-1AB7212B11D6}" srcId="{63FA2739-34F1-4F85-843F-6E8F951EB709}" destId="{DF2A8266-011E-4210-A4CA-3A349A28A2E8}" srcOrd="1" destOrd="0" parTransId="{0C3559F4-38B8-47B4-AF96-7B25468951FE}" sibTransId="{40F874A4-38A1-46F1-A4BB-75DA9D1151D5}"/>
    <dgm:cxn modelId="{071760D2-F120-4ADE-9A4C-01BF46082420}" type="presOf" srcId="{E55429C8-0234-4BF1-9071-2F575CECD543}" destId="{39D67475-3E4C-4C4D-B691-2AD61B980B12}" srcOrd="1" destOrd="0" presId="urn:microsoft.com/office/officeart/2005/8/layout/vList4"/>
    <dgm:cxn modelId="{49F93CA9-A305-471A-A47B-3E08A9E4118C}" type="presOf" srcId="{983C7325-B528-472C-8E2C-08F66B4E7AB2}" destId="{CA06F7D0-A838-469F-9AEF-B63D1A1FDD4D}" srcOrd="1" destOrd="0" presId="urn:microsoft.com/office/officeart/2005/8/layout/vList4"/>
    <dgm:cxn modelId="{1D29D0B3-318D-4789-BE51-25894E9881B9}" type="presOf" srcId="{DE8C252A-1972-471A-A5BE-CEA427AFD5C1}" destId="{BBB62251-409F-42E9-932F-58466B41EB3E}" srcOrd="1" destOrd="1" presId="urn:microsoft.com/office/officeart/2005/8/layout/vList4"/>
    <dgm:cxn modelId="{D2A53489-5B95-4900-9AA0-4D2D9DE3731B}" type="presOf" srcId="{DF2A8266-011E-4210-A4CA-3A349A28A2E8}" destId="{F0D619F5-B93B-4CB8-8D42-6D6FEF4179F9}" srcOrd="0" destOrd="0" presId="urn:microsoft.com/office/officeart/2005/8/layout/vList4"/>
    <dgm:cxn modelId="{F21D4BBC-3908-4015-BDB2-C6EFBABD13F3}" type="presOf" srcId="{D5AE9FD2-6A1C-4B26-9221-3578FA232972}" destId="{2A5A4510-21B3-4E33-8C19-E5C605E25341}" srcOrd="1" destOrd="0" presId="urn:microsoft.com/office/officeart/2005/8/layout/vList4"/>
    <dgm:cxn modelId="{07F6F97B-D126-4DF7-9D46-078DCF70EF98}" type="presParOf" srcId="{35226957-4D74-45D6-A9C9-3326E7FA09D3}" destId="{14137A6F-6E93-4BE7-B6CF-54AFEBE60107}" srcOrd="0" destOrd="0" presId="urn:microsoft.com/office/officeart/2005/8/layout/vList4"/>
    <dgm:cxn modelId="{EEAFEEB6-B231-4606-9782-2CAB84219EF8}" type="presParOf" srcId="{14137A6F-6E93-4BE7-B6CF-54AFEBE60107}" destId="{5085E469-5FB7-4E0C-8145-01428CF9E924}" srcOrd="0" destOrd="0" presId="urn:microsoft.com/office/officeart/2005/8/layout/vList4"/>
    <dgm:cxn modelId="{AF1A89FC-2B05-4FEF-B959-32BD2A957B0D}" type="presParOf" srcId="{14137A6F-6E93-4BE7-B6CF-54AFEBE60107}" destId="{155D154C-18FE-449E-8354-28D1C7FA23E0}" srcOrd="1" destOrd="0" presId="urn:microsoft.com/office/officeart/2005/8/layout/vList4"/>
    <dgm:cxn modelId="{623B246B-A398-4DC9-98A8-C03B596C9561}" type="presParOf" srcId="{14137A6F-6E93-4BE7-B6CF-54AFEBE60107}" destId="{CA06F7D0-A838-469F-9AEF-B63D1A1FDD4D}" srcOrd="2" destOrd="0" presId="urn:microsoft.com/office/officeart/2005/8/layout/vList4"/>
    <dgm:cxn modelId="{6E8FD582-BF75-4684-A436-0E6D98B547B0}" type="presParOf" srcId="{35226957-4D74-45D6-A9C9-3326E7FA09D3}" destId="{AE1C4D9F-FD14-423B-8C10-46FE21704871}" srcOrd="1" destOrd="0" presId="urn:microsoft.com/office/officeart/2005/8/layout/vList4"/>
    <dgm:cxn modelId="{0009E2DC-6F37-40D1-9F4A-0326DC620245}" type="presParOf" srcId="{35226957-4D74-45D6-A9C9-3326E7FA09D3}" destId="{E332821C-710A-4646-92AB-0AC1A5AAD522}" srcOrd="2" destOrd="0" presId="urn:microsoft.com/office/officeart/2005/8/layout/vList4"/>
    <dgm:cxn modelId="{9D9ABA66-E135-4BB7-B2A2-349B81235465}" type="presParOf" srcId="{E332821C-710A-4646-92AB-0AC1A5AAD522}" destId="{F0D619F5-B93B-4CB8-8D42-6D6FEF4179F9}" srcOrd="0" destOrd="0" presId="urn:microsoft.com/office/officeart/2005/8/layout/vList4"/>
    <dgm:cxn modelId="{4C6BCCE2-FC40-489B-BCB8-79AC0A2B40AE}" type="presParOf" srcId="{E332821C-710A-4646-92AB-0AC1A5AAD522}" destId="{B81140F6-AE5B-402A-B063-59CBA30B8E72}" srcOrd="1" destOrd="0" presId="urn:microsoft.com/office/officeart/2005/8/layout/vList4"/>
    <dgm:cxn modelId="{9D6C4739-855D-408F-9FD9-95FB601898D3}" type="presParOf" srcId="{E332821C-710A-4646-92AB-0AC1A5AAD522}" destId="{BBB62251-409F-42E9-932F-58466B41EB3E}" srcOrd="2" destOrd="0" presId="urn:microsoft.com/office/officeart/2005/8/layout/vList4"/>
    <dgm:cxn modelId="{7FDF0466-1E89-4850-BC81-57DC258D2A5C}" type="presParOf" srcId="{35226957-4D74-45D6-A9C9-3326E7FA09D3}" destId="{3D548298-4DA8-4DC6-9461-A0EB372D55E6}" srcOrd="3" destOrd="0" presId="urn:microsoft.com/office/officeart/2005/8/layout/vList4"/>
    <dgm:cxn modelId="{3FD526CE-07E5-48E3-AC8E-DBBD5C853076}" type="presParOf" srcId="{35226957-4D74-45D6-A9C9-3326E7FA09D3}" destId="{AA6DA1F8-0C4D-4BCA-9C6A-140401A8A736}" srcOrd="4" destOrd="0" presId="urn:microsoft.com/office/officeart/2005/8/layout/vList4"/>
    <dgm:cxn modelId="{B48393A4-3C33-46D3-ADA0-2B63771A34BD}" type="presParOf" srcId="{AA6DA1F8-0C4D-4BCA-9C6A-140401A8A736}" destId="{4EF9424F-C203-4146-9FE9-3DE2326D7460}" srcOrd="0" destOrd="0" presId="urn:microsoft.com/office/officeart/2005/8/layout/vList4"/>
    <dgm:cxn modelId="{9CA8C3F4-8A35-4825-9A78-02355B8A6F3B}" type="presParOf" srcId="{AA6DA1F8-0C4D-4BCA-9C6A-140401A8A736}" destId="{CF5BFCFD-9E24-45E1-9ADF-F76BC9A8379C}" srcOrd="1" destOrd="0" presId="urn:microsoft.com/office/officeart/2005/8/layout/vList4"/>
    <dgm:cxn modelId="{605E78CB-5DB0-43A0-B2D6-CEA284C544C6}" type="presParOf" srcId="{AA6DA1F8-0C4D-4BCA-9C6A-140401A8A736}" destId="{3B9C88FD-18A7-4C75-B3AE-D745BA0443CA}" srcOrd="2" destOrd="0" presId="urn:microsoft.com/office/officeart/2005/8/layout/vList4"/>
    <dgm:cxn modelId="{D5ED5123-EB8D-464B-BA5A-2988EF0BE3C3}" type="presParOf" srcId="{35226957-4D74-45D6-A9C9-3326E7FA09D3}" destId="{30EABC40-E3AF-438A-AC42-9C35F1DC1EB9}" srcOrd="5" destOrd="0" presId="urn:microsoft.com/office/officeart/2005/8/layout/vList4"/>
    <dgm:cxn modelId="{AF55DD8C-B4A0-4EC9-B608-2AF04845B320}" type="presParOf" srcId="{35226957-4D74-45D6-A9C9-3326E7FA09D3}" destId="{FCBAA5E1-CC20-4831-B106-769E6735B665}" srcOrd="6" destOrd="0" presId="urn:microsoft.com/office/officeart/2005/8/layout/vList4"/>
    <dgm:cxn modelId="{237DCA41-11CD-41BC-BDC1-EBD624146F68}" type="presParOf" srcId="{FCBAA5E1-CC20-4831-B106-769E6735B665}" destId="{A164CC55-960B-44E1-880D-A92B90F7C03D}" srcOrd="0" destOrd="0" presId="urn:microsoft.com/office/officeart/2005/8/layout/vList4"/>
    <dgm:cxn modelId="{86A7647A-861B-4B6A-A272-5E4633E5E96B}" type="presParOf" srcId="{FCBAA5E1-CC20-4831-B106-769E6735B665}" destId="{1037518C-F982-4D70-BD25-E5562A0BDB8C}" srcOrd="1" destOrd="0" presId="urn:microsoft.com/office/officeart/2005/8/layout/vList4"/>
    <dgm:cxn modelId="{E81DE483-00B6-410E-8687-7F30FE4CA35C}" type="presParOf" srcId="{FCBAA5E1-CC20-4831-B106-769E6735B665}" destId="{D579E200-3C5A-49BC-9757-02A3EF3BBDC2}" srcOrd="2" destOrd="0" presId="urn:microsoft.com/office/officeart/2005/8/layout/vList4"/>
    <dgm:cxn modelId="{B29A22AA-8B50-4D0C-A79A-78247EEABBD2}" type="presParOf" srcId="{35226957-4D74-45D6-A9C9-3326E7FA09D3}" destId="{55089057-BFA4-47ED-8EF2-CC25EA8AB148}" srcOrd="7" destOrd="0" presId="urn:microsoft.com/office/officeart/2005/8/layout/vList4"/>
    <dgm:cxn modelId="{EADA4435-FA60-4D43-8827-E2001989C486}" type="presParOf" srcId="{35226957-4D74-45D6-A9C9-3326E7FA09D3}" destId="{D7D474BD-1651-4B56-AB4E-11C863898C59}" srcOrd="8" destOrd="0" presId="urn:microsoft.com/office/officeart/2005/8/layout/vList4"/>
    <dgm:cxn modelId="{61EED57D-8D49-4575-A697-F397288E83A9}" type="presParOf" srcId="{D7D474BD-1651-4B56-AB4E-11C863898C59}" destId="{4513CDB6-864D-4598-B453-72C5AD614F9A}" srcOrd="0" destOrd="0" presId="urn:microsoft.com/office/officeart/2005/8/layout/vList4"/>
    <dgm:cxn modelId="{62C1982A-7F17-4ACC-BEE5-07390BB3F2DC}" type="presParOf" srcId="{D7D474BD-1651-4B56-AB4E-11C863898C59}" destId="{B6FECAD0-F7E1-45D6-B912-6C94C2E9E092}" srcOrd="1" destOrd="0" presId="urn:microsoft.com/office/officeart/2005/8/layout/vList4"/>
    <dgm:cxn modelId="{65A1681C-AE2C-4D10-ADE3-7CC8E5269A20}" type="presParOf" srcId="{D7D474BD-1651-4B56-AB4E-11C863898C59}" destId="{2A5A4510-21B3-4E33-8C19-E5C605E25341}" srcOrd="2" destOrd="0" presId="urn:microsoft.com/office/officeart/2005/8/layout/vList4"/>
    <dgm:cxn modelId="{3695D09A-F84D-472A-9AF2-A4861AFF44D5}" type="presParOf" srcId="{35226957-4D74-45D6-A9C9-3326E7FA09D3}" destId="{CD1AD799-42CA-410B-86AF-17589EAB1F73}" srcOrd="9" destOrd="0" presId="urn:microsoft.com/office/officeart/2005/8/layout/vList4"/>
    <dgm:cxn modelId="{7369A5A3-8A6D-4A26-B836-DB915EA6DF85}" type="presParOf" srcId="{35226957-4D74-45D6-A9C9-3326E7FA09D3}" destId="{5CB077A3-816C-46C3-8284-203B1B6DE842}" srcOrd="10" destOrd="0" presId="urn:microsoft.com/office/officeart/2005/8/layout/vList4"/>
    <dgm:cxn modelId="{BF2D3C43-AD5A-490E-9F78-B3DFF202878F}" type="presParOf" srcId="{5CB077A3-816C-46C3-8284-203B1B6DE842}" destId="{F4FA48EE-7ADC-408A-80ED-C364B8CB9694}" srcOrd="0" destOrd="0" presId="urn:microsoft.com/office/officeart/2005/8/layout/vList4"/>
    <dgm:cxn modelId="{A57A81DD-C0EA-4164-A7C0-4BAD774D9E78}" type="presParOf" srcId="{5CB077A3-816C-46C3-8284-203B1B6DE842}" destId="{B1F7A115-8363-4565-AB1D-F98EE92DB696}" srcOrd="1" destOrd="0" presId="urn:microsoft.com/office/officeart/2005/8/layout/vList4"/>
    <dgm:cxn modelId="{EC5AAEC7-D1D7-4E1B-98C3-194D2678EC37}" type="presParOf" srcId="{5CB077A3-816C-46C3-8284-203B1B6DE842}" destId="{39D67475-3E4C-4C4D-B691-2AD61B980B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44580-8488-451F-BE98-54563BBC4C03}">
      <dsp:nvSpPr>
        <dsp:cNvPr id="0" name=""/>
        <dsp:cNvSpPr/>
      </dsp:nvSpPr>
      <dsp:spPr>
        <a:xfrm>
          <a:off x="2587" y="549331"/>
          <a:ext cx="2523092" cy="9669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 can produce more of both goods in less time than India.</a:t>
          </a:r>
          <a:endParaRPr lang="en-GB" sz="1500" kern="1200" dirty="0"/>
        </a:p>
      </dsp:txBody>
      <dsp:txXfrm>
        <a:off x="2587" y="549331"/>
        <a:ext cx="2523092" cy="966959"/>
      </dsp:txXfrm>
    </dsp:sp>
    <dsp:sp modelId="{16218BB4-9B85-4243-80B0-61A8490B4283}">
      <dsp:nvSpPr>
        <dsp:cNvPr id="0" name=""/>
        <dsp:cNvSpPr/>
      </dsp:nvSpPr>
      <dsp:spPr>
        <a:xfrm>
          <a:off x="2587" y="1516290"/>
          <a:ext cx="2523092" cy="65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7D6F-1BB3-4818-9BE2-19D084195478}">
      <dsp:nvSpPr>
        <dsp:cNvPr id="0" name=""/>
        <dsp:cNvSpPr/>
      </dsp:nvSpPr>
      <dsp:spPr>
        <a:xfrm>
          <a:off x="2878913" y="549331"/>
          <a:ext cx="2523092" cy="9669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 has an absolute adv. in both goods. </a:t>
          </a:r>
          <a:endParaRPr lang="en-GB" sz="1500" kern="1200" dirty="0"/>
        </a:p>
      </dsp:txBody>
      <dsp:txXfrm>
        <a:off x="2878913" y="549331"/>
        <a:ext cx="2523092" cy="966959"/>
      </dsp:txXfrm>
    </dsp:sp>
    <dsp:sp modelId="{AD9D6D37-F2D4-4809-A3F4-8C15DA895831}">
      <dsp:nvSpPr>
        <dsp:cNvPr id="0" name=""/>
        <dsp:cNvSpPr/>
      </dsp:nvSpPr>
      <dsp:spPr>
        <a:xfrm>
          <a:off x="2878913" y="1516290"/>
          <a:ext cx="2523092" cy="65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3C00-735F-48A4-B69E-AECCC4A66324}">
      <dsp:nvSpPr>
        <dsp:cNvPr id="0" name=""/>
        <dsp:cNvSpPr/>
      </dsp:nvSpPr>
      <dsp:spPr>
        <a:xfrm>
          <a:off x="5755239" y="549331"/>
          <a:ext cx="2523092" cy="9669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Comparatively US three times as productive in food, but only twice as productive in clothing.</a:t>
          </a:r>
          <a:endParaRPr lang="en-GB" sz="1500" kern="1200" dirty="0"/>
        </a:p>
      </dsp:txBody>
      <dsp:txXfrm>
        <a:off x="5755239" y="549331"/>
        <a:ext cx="2523092" cy="966959"/>
      </dsp:txXfrm>
    </dsp:sp>
    <dsp:sp modelId="{22E48083-71B1-459C-95C1-C944FF1DB37B}">
      <dsp:nvSpPr>
        <dsp:cNvPr id="0" name=""/>
        <dsp:cNvSpPr/>
      </dsp:nvSpPr>
      <dsp:spPr>
        <a:xfrm>
          <a:off x="5755239" y="1516290"/>
          <a:ext cx="2523092" cy="65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5E469-5FB7-4E0C-8145-01428CF9E924}">
      <dsp:nvSpPr>
        <dsp:cNvPr id="0" name=""/>
        <dsp:cNvSpPr/>
      </dsp:nvSpPr>
      <dsp:spPr>
        <a:xfrm>
          <a:off x="0" y="0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Assumes Perfect Competition and Free Trade</a:t>
          </a:r>
          <a:endParaRPr lang="en-GB" sz="1900" kern="1200" dirty="0"/>
        </a:p>
      </dsp:txBody>
      <dsp:txXfrm>
        <a:off x="1888800" y="0"/>
        <a:ext cx="7040191" cy="1030016"/>
      </dsp:txXfrm>
    </dsp:sp>
    <dsp:sp modelId="{155D154C-18FE-449E-8354-28D1C7FA23E0}">
      <dsp:nvSpPr>
        <dsp:cNvPr id="0" name=""/>
        <dsp:cNvSpPr/>
      </dsp:nvSpPr>
      <dsp:spPr>
        <a:xfrm>
          <a:off x="103001" y="103001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D619F5-B93B-4CB8-8D42-6D6FEF4179F9}">
      <dsp:nvSpPr>
        <dsp:cNvPr id="0" name=""/>
        <dsp:cNvSpPr/>
      </dsp:nvSpPr>
      <dsp:spPr>
        <a:xfrm>
          <a:off x="0" y="1133018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Assumes constant prices and perfectly mobile factors of production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What about </a:t>
          </a:r>
          <a:r>
            <a:rPr lang="en-GB" sz="1500" kern="1200" dirty="0" err="1" smtClean="0"/>
            <a:t>e.o.s</a:t>
          </a:r>
          <a:r>
            <a:rPr lang="en-GB" sz="1500" kern="1200" dirty="0" smtClean="0"/>
            <a:t>?</a:t>
          </a:r>
          <a:endParaRPr lang="en-GB" sz="1500" kern="1200" dirty="0"/>
        </a:p>
      </dsp:txBody>
      <dsp:txXfrm>
        <a:off x="1888800" y="1133018"/>
        <a:ext cx="7040191" cy="1030016"/>
      </dsp:txXfrm>
    </dsp:sp>
    <dsp:sp modelId="{B81140F6-AE5B-402A-B063-59CBA30B8E72}">
      <dsp:nvSpPr>
        <dsp:cNvPr id="0" name=""/>
        <dsp:cNvSpPr/>
      </dsp:nvSpPr>
      <dsp:spPr>
        <a:xfrm>
          <a:off x="103001" y="1236020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F9424F-C203-4146-9FE9-3DE2326D7460}">
      <dsp:nvSpPr>
        <dsp:cNvPr id="0" name=""/>
        <dsp:cNvSpPr/>
      </dsp:nvSpPr>
      <dsp:spPr>
        <a:xfrm>
          <a:off x="0" y="2266036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Ignores currency fluctuations</a:t>
          </a:r>
          <a:endParaRPr lang="en-GB" sz="1900" kern="1200" dirty="0"/>
        </a:p>
      </dsp:txBody>
      <dsp:txXfrm>
        <a:off x="1888800" y="2266036"/>
        <a:ext cx="7040191" cy="1030016"/>
      </dsp:txXfrm>
    </dsp:sp>
    <dsp:sp modelId="{CF5BFCFD-9E24-45E1-9ADF-F76BC9A8379C}">
      <dsp:nvSpPr>
        <dsp:cNvPr id="0" name=""/>
        <dsp:cNvSpPr/>
      </dsp:nvSpPr>
      <dsp:spPr>
        <a:xfrm>
          <a:off x="103001" y="2369038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64CC55-960B-44E1-880D-A92B90F7C03D}">
      <dsp:nvSpPr>
        <dsp:cNvPr id="0" name=""/>
        <dsp:cNvSpPr/>
      </dsp:nvSpPr>
      <dsp:spPr>
        <a:xfrm>
          <a:off x="0" y="3399055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Doesn’t consider trade embargoes/protectionism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1888800" y="3399055"/>
        <a:ext cx="7040191" cy="1030016"/>
      </dsp:txXfrm>
    </dsp:sp>
    <dsp:sp modelId="{1037518C-F982-4D70-BD25-E5562A0BDB8C}">
      <dsp:nvSpPr>
        <dsp:cNvPr id="0" name=""/>
        <dsp:cNvSpPr/>
      </dsp:nvSpPr>
      <dsp:spPr>
        <a:xfrm>
          <a:off x="103001" y="3502057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13CDB6-864D-4598-B453-72C5AD614F9A}">
      <dsp:nvSpPr>
        <dsp:cNvPr id="0" name=""/>
        <dsp:cNvSpPr/>
      </dsp:nvSpPr>
      <dsp:spPr>
        <a:xfrm>
          <a:off x="0" y="4532073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time period is ignored</a:t>
          </a:r>
          <a:endParaRPr lang="en-GB" sz="1900" kern="1200" dirty="0"/>
        </a:p>
      </dsp:txBody>
      <dsp:txXfrm>
        <a:off x="1888800" y="4532073"/>
        <a:ext cx="7040191" cy="1030016"/>
      </dsp:txXfrm>
    </dsp:sp>
    <dsp:sp modelId="{B6FECAD0-F7E1-45D6-B912-6C94C2E9E092}">
      <dsp:nvSpPr>
        <dsp:cNvPr id="0" name=""/>
        <dsp:cNvSpPr/>
      </dsp:nvSpPr>
      <dsp:spPr>
        <a:xfrm>
          <a:off x="103001" y="4635075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FA48EE-7ADC-408A-80ED-C364B8CB9694}">
      <dsp:nvSpPr>
        <dsp:cNvPr id="0" name=""/>
        <dsp:cNvSpPr/>
      </dsp:nvSpPr>
      <dsp:spPr>
        <a:xfrm>
          <a:off x="0" y="5665092"/>
          <a:ext cx="8928992" cy="1030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Ignores costs of trade, which could eliminate the benefits of specialisation.</a:t>
          </a:r>
          <a:endParaRPr lang="en-GB" sz="1900" kern="1200" dirty="0"/>
        </a:p>
      </dsp:txBody>
      <dsp:txXfrm>
        <a:off x="1888800" y="5665092"/>
        <a:ext cx="7040191" cy="1030016"/>
      </dsp:txXfrm>
    </dsp:sp>
    <dsp:sp modelId="{B1F7A115-8363-4565-AB1D-F98EE92DB696}">
      <dsp:nvSpPr>
        <dsp:cNvPr id="0" name=""/>
        <dsp:cNvSpPr/>
      </dsp:nvSpPr>
      <dsp:spPr>
        <a:xfrm>
          <a:off x="103001" y="5768093"/>
          <a:ext cx="1785798" cy="824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2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8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7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9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6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DF9E-21A7-4948-B450-8A68EB9CBA62}" type="datetimeFigureOut">
              <a:rPr lang="en-GB" smtClean="0"/>
              <a:t>12/04/2012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2564-3F29-4885-9571-4FB3AFE63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8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404664"/>
            <a:ext cx="4968552" cy="3816424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andara" pitchFamily="34" charset="0"/>
              </a:rPr>
              <a:t>Terms </a:t>
            </a:r>
            <a:r>
              <a:rPr lang="en-GB" sz="6600" b="1" smtClean="0">
                <a:solidFill>
                  <a:schemeClr val="bg1"/>
                </a:solidFill>
                <a:latin typeface="Candara" pitchFamily="34" charset="0"/>
              </a:rPr>
              <a:t>of Trade</a:t>
            </a:r>
            <a:r>
              <a:rPr lang="en-GB" sz="6600" b="1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GB" sz="66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6600" b="1" dirty="0" smtClean="0">
                <a:solidFill>
                  <a:schemeClr val="bg1"/>
                </a:solidFill>
                <a:latin typeface="Candara" pitchFamily="34" charset="0"/>
              </a:rPr>
              <a:t>A2 Economics</a:t>
            </a:r>
            <a:r>
              <a:rPr lang="en-GB" sz="6600" b="1" dirty="0" smtClean="0">
                <a:latin typeface="Candara" pitchFamily="34" charset="0"/>
              </a:rPr>
              <a:t/>
            </a:r>
            <a:br>
              <a:rPr lang="en-GB" sz="6600" b="1" dirty="0" smtClean="0">
                <a:latin typeface="Candara" pitchFamily="34" charset="0"/>
              </a:rPr>
            </a:br>
            <a:r>
              <a:rPr lang="en-GB" sz="6600" b="1" dirty="0">
                <a:latin typeface="Candara" pitchFamily="34" charset="0"/>
              </a:rPr>
              <a:t/>
            </a:r>
            <a:br>
              <a:rPr lang="en-GB" sz="6600" b="1" dirty="0">
                <a:latin typeface="Candara" pitchFamily="34" charset="0"/>
              </a:rPr>
            </a:br>
            <a:r>
              <a:rPr lang="en-GB" sz="6600" b="1" dirty="0" smtClean="0">
                <a:latin typeface="Candara" pitchFamily="34" charset="0"/>
              </a:rPr>
              <a:t/>
            </a:r>
            <a:br>
              <a:rPr lang="en-GB" sz="6600" b="1" dirty="0" smtClean="0">
                <a:latin typeface="Candara" pitchFamily="34" charset="0"/>
              </a:rPr>
            </a:br>
            <a:endParaRPr lang="en-GB" sz="66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9300538"/>
              </p:ext>
            </p:extLst>
          </p:nvPr>
        </p:nvGraphicFramePr>
        <p:xfrm>
          <a:off x="107504" y="44624"/>
          <a:ext cx="8928992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1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5D154C-18FE-449E-8354-28D1C7FA2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55D154C-18FE-449E-8354-28D1C7FA2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85E469-5FB7-4E0C-8145-01428CF9E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085E469-5FB7-4E0C-8145-01428CF9E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1140F6-AE5B-402A-B063-59CBA30B8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81140F6-AE5B-402A-B063-59CBA30B8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619F5-B93B-4CB8-8D42-6D6FEF41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0D619F5-B93B-4CB8-8D42-6D6FEF417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5BFCFD-9E24-45E1-9ADF-F76BC9A83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F5BFCFD-9E24-45E1-9ADF-F76BC9A83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F9424F-C203-4146-9FE9-3DE2326D7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4EF9424F-C203-4146-9FE9-3DE2326D7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37518C-F982-4D70-BD25-E5562A0BD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037518C-F982-4D70-BD25-E5562A0BD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64CC55-960B-44E1-880D-A92B90F7C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164CC55-960B-44E1-880D-A92B90F7C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FECAD0-F7E1-45D6-B912-6C94C2E9E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6FECAD0-F7E1-45D6-B912-6C94C2E9E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3CDB6-864D-4598-B453-72C5AD6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513CDB6-864D-4598-B453-72C5AD6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F7A115-8363-4565-AB1D-F98EE92DB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1F7A115-8363-4565-AB1D-F98EE92DB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FA48EE-7ADC-408A-80ED-C364B8CB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4FA48EE-7ADC-408A-80ED-C364B8CB9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The terms of trade will lie somewhere between the two production possibility frontiers.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171215" y="1440628"/>
            <a:ext cx="0" cy="36724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99207" y="5041028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175" y="518504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	100	200	300	400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1783" y="423842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6878" y="3713207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6878" y="327951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6878" y="279609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00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71215" y="2057342"/>
            <a:ext cx="2608697" cy="29836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71215" y="3933056"/>
            <a:ext cx="1240545" cy="11079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9247" y="32643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495189" y="4044724"/>
            <a:ext cx="12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6878" y="2332625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06878" y="1849937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07119" y="11967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Clothing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The terms of trade (TOT) are the ratio between export prices and import prices.</a:t>
            </a:r>
          </a:p>
          <a:p>
            <a:r>
              <a:rPr lang="en-GB" sz="2800" dirty="0" smtClean="0">
                <a:latin typeface="Candara" pitchFamily="34" charset="0"/>
              </a:rPr>
              <a:t>Movement in the TOT will be caused by inflation, or changes in currency values.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r>
              <a:rPr lang="en-GB" sz="2800" b="1" dirty="0" smtClean="0">
                <a:latin typeface="Candara" pitchFamily="34" charset="0"/>
              </a:rPr>
              <a:t>Nations average TOT:</a:t>
            </a:r>
          </a:p>
          <a:p>
            <a:pPr marL="0" indent="0">
              <a:buNone/>
            </a:pPr>
            <a:endParaRPr lang="en-GB" sz="2800" b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Candara" pitchFamily="34" charset="0"/>
              </a:rPr>
              <a:t>(Index of export prices/index of import prices) x100</a:t>
            </a:r>
            <a:endParaRPr lang="en-GB" sz="2800" b="1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A TOT improving means that more imports are received for a given number of exports.</a:t>
            </a:r>
          </a:p>
          <a:p>
            <a:r>
              <a:rPr lang="en-GB" sz="2800" dirty="0" smtClean="0">
                <a:latin typeface="Candara" pitchFamily="34" charset="0"/>
              </a:rPr>
              <a:t>Either X prices have risen or M prices have fallen.</a:t>
            </a:r>
          </a:p>
          <a:p>
            <a:r>
              <a:rPr lang="en-GB" sz="2800" dirty="0" smtClean="0">
                <a:latin typeface="Candara" pitchFamily="34" charset="0"/>
              </a:rPr>
              <a:t>Effects depends on price elasticity of demand for X and M.</a:t>
            </a:r>
          </a:p>
          <a:p>
            <a:r>
              <a:rPr lang="en-GB" sz="2800" dirty="0" smtClean="0">
                <a:latin typeface="Candara" pitchFamily="34" charset="0"/>
              </a:rPr>
              <a:t>In UK if TOT improves and foreign demand for UK X is elastic then less will be spent on them as their prices have risen.</a:t>
            </a:r>
          </a:p>
          <a:p>
            <a:r>
              <a:rPr lang="en-GB" sz="2800" dirty="0" smtClean="0">
                <a:latin typeface="Candara" pitchFamily="34" charset="0"/>
              </a:rPr>
              <a:t>If at same time UK demand for imports is price elastic then more will be spent on imports.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47" y="5157192"/>
            <a:ext cx="2305753" cy="1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47" y="5157192"/>
            <a:ext cx="2305753" cy="1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 &amp; B of P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In UK </a:t>
            </a:r>
            <a:r>
              <a:rPr lang="en-GB" sz="2800" dirty="0" err="1" smtClean="0">
                <a:latin typeface="Candara" pitchFamily="34" charset="0"/>
              </a:rPr>
              <a:t>BofP</a:t>
            </a:r>
            <a:r>
              <a:rPr lang="en-GB" sz="2800" dirty="0" smtClean="0">
                <a:latin typeface="Candara" pitchFamily="34" charset="0"/>
              </a:rPr>
              <a:t> should improve as long as the </a:t>
            </a:r>
            <a:r>
              <a:rPr lang="en-GB" sz="2800" dirty="0" err="1" smtClean="0">
                <a:latin typeface="Candara" pitchFamily="34" charset="0"/>
              </a:rPr>
              <a:t>PeD</a:t>
            </a:r>
            <a:r>
              <a:rPr lang="en-GB" sz="2800" dirty="0" smtClean="0">
                <a:latin typeface="Candara" pitchFamily="34" charset="0"/>
              </a:rPr>
              <a:t> for M and X is greater than one or elastic.</a:t>
            </a:r>
            <a:br>
              <a:rPr lang="en-GB" sz="2800" dirty="0" smtClean="0">
                <a:latin typeface="Candara" pitchFamily="34" charset="0"/>
              </a:rPr>
            </a:br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Export prices will have fallen and so X should increase and import prices risen.</a:t>
            </a:r>
            <a:br>
              <a:rPr lang="en-GB" sz="2800" dirty="0" smtClean="0">
                <a:latin typeface="Candara" pitchFamily="34" charset="0"/>
              </a:rPr>
            </a:br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Marshall-Lerner Condition:</a:t>
            </a:r>
          </a:p>
          <a:p>
            <a:pPr lvl="1"/>
            <a:r>
              <a:rPr lang="en-GB" sz="2400" dirty="0" smtClean="0">
                <a:latin typeface="Candara" pitchFamily="34" charset="0"/>
              </a:rPr>
              <a:t>A reduction in the value of sterling will improve the UK balance of payments as long as the sum of the </a:t>
            </a:r>
            <a:r>
              <a:rPr lang="en-GB" sz="2400" dirty="0" err="1" smtClean="0">
                <a:latin typeface="Candara" pitchFamily="34" charset="0"/>
              </a:rPr>
              <a:t>PeD</a:t>
            </a:r>
            <a:r>
              <a:rPr lang="en-GB" sz="2400" dirty="0" smtClean="0">
                <a:latin typeface="Candara" pitchFamily="34" charset="0"/>
              </a:rPr>
              <a:t> for M and X is greater than 1.</a:t>
            </a:r>
            <a:endParaRPr lang="en-GB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January 2011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Question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Explain the main factors which might help determine the volume of UK exports and imports. (15 Marks)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7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Aims and Objectives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andara" pitchFamily="34" charset="0"/>
              </a:rPr>
              <a:t>Aim: </a:t>
            </a:r>
          </a:p>
          <a:p>
            <a:r>
              <a:rPr lang="en-GB" dirty="0" smtClean="0">
                <a:latin typeface="Candara" pitchFamily="34" charset="0"/>
              </a:rPr>
              <a:t>Understand the theory of </a:t>
            </a:r>
            <a:r>
              <a:rPr lang="en-GB" dirty="0" smtClean="0">
                <a:latin typeface="Candara" pitchFamily="34" charset="0"/>
              </a:rPr>
              <a:t>terms of trade.</a:t>
            </a:r>
          </a:p>
          <a:p>
            <a:pPr marL="0" indent="0">
              <a:buNone/>
            </a:pPr>
            <a:r>
              <a:rPr lang="en-GB" dirty="0" smtClean="0">
                <a:latin typeface="Candara" pitchFamily="34" charset="0"/>
              </a:rPr>
              <a:t>Objectives:</a:t>
            </a:r>
          </a:p>
          <a:p>
            <a:r>
              <a:rPr lang="en-GB" dirty="0" smtClean="0">
                <a:latin typeface="Candara" pitchFamily="34" charset="0"/>
              </a:rPr>
              <a:t>Describe why countries specialise and trade</a:t>
            </a:r>
          </a:p>
          <a:p>
            <a:r>
              <a:rPr lang="en-GB" dirty="0" smtClean="0">
                <a:latin typeface="Candara" pitchFamily="34" charset="0"/>
              </a:rPr>
              <a:t>Explain the trade process</a:t>
            </a:r>
          </a:p>
          <a:p>
            <a:r>
              <a:rPr lang="en-GB" dirty="0" smtClean="0">
                <a:latin typeface="Candara" pitchFamily="34" charset="0"/>
              </a:rPr>
              <a:t>Critique Ricardo’s theory of comp. adv. </a:t>
            </a:r>
          </a:p>
          <a:p>
            <a:endParaRPr lang="en-GB" dirty="0">
              <a:latin typeface="Candara" pitchFamily="34" charset="0"/>
            </a:endParaRPr>
          </a:p>
          <a:p>
            <a:pPr marL="0" indent="0">
              <a:buNone/>
            </a:pP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Re-Cap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Comp. adv. theory demonstrates that global resources can be used more efficiently when countries specialise.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Efficiencies can be obtained by importing from countries where the </a:t>
            </a:r>
            <a:r>
              <a:rPr lang="en-GB" sz="2800" dirty="0" err="1" smtClean="0">
                <a:latin typeface="Candara" pitchFamily="34" charset="0"/>
              </a:rPr>
              <a:t>op.cost</a:t>
            </a:r>
            <a:r>
              <a:rPr lang="en-GB" sz="2800" dirty="0" smtClean="0">
                <a:latin typeface="Candara" pitchFamily="34" charset="0"/>
              </a:rPr>
              <a:t> is lower and </a:t>
            </a:r>
            <a:r>
              <a:rPr lang="en-GB" sz="2800" dirty="0" err="1" smtClean="0">
                <a:latin typeface="Candara" pitchFamily="34" charset="0"/>
              </a:rPr>
              <a:t>concentraing</a:t>
            </a:r>
            <a:r>
              <a:rPr lang="en-GB" sz="2800" dirty="0" smtClean="0">
                <a:latin typeface="Candara" pitchFamily="34" charset="0"/>
              </a:rPr>
              <a:t> on exporting goods when a </a:t>
            </a:r>
            <a:r>
              <a:rPr lang="en-GB" sz="2800" dirty="0" err="1" smtClean="0">
                <a:latin typeface="Candara" pitchFamily="34" charset="0"/>
              </a:rPr>
              <a:t>comp.adv</a:t>
            </a:r>
            <a:r>
              <a:rPr lang="en-GB" sz="2800" dirty="0" smtClean="0">
                <a:latin typeface="Candara" pitchFamily="34" charset="0"/>
              </a:rPr>
              <a:t> exists.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Re-Cap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Global specialisation should increase both </a:t>
            </a:r>
            <a:r>
              <a:rPr lang="en-GB" sz="2800" dirty="0" err="1" smtClean="0">
                <a:latin typeface="Candara" pitchFamily="34" charset="0"/>
              </a:rPr>
              <a:t>allocative</a:t>
            </a:r>
            <a:r>
              <a:rPr lang="en-GB" sz="2800" dirty="0" smtClean="0">
                <a:latin typeface="Candara" pitchFamily="34" charset="0"/>
              </a:rPr>
              <a:t> and productive efficiency and competition should lead to dynamic efficiencies.</a:t>
            </a:r>
          </a:p>
          <a:p>
            <a:endParaRPr lang="en-GB" sz="2800" dirty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Without trade some firms will not be able to benefit from </a:t>
            </a:r>
            <a:r>
              <a:rPr lang="en-GB" sz="2800" dirty="0" err="1" smtClean="0">
                <a:latin typeface="Candara" pitchFamily="34" charset="0"/>
              </a:rPr>
              <a:t>e.o.s</a:t>
            </a:r>
            <a:r>
              <a:rPr lang="en-GB" sz="2800" dirty="0" smtClean="0">
                <a:latin typeface="Candara" pitchFamily="34" charset="0"/>
              </a:rPr>
              <a:t> and reach the </a:t>
            </a:r>
            <a:r>
              <a:rPr lang="en-GB" sz="2800" dirty="0" err="1" smtClean="0">
                <a:latin typeface="Candara" pitchFamily="34" charset="0"/>
              </a:rPr>
              <a:t>m.e.s</a:t>
            </a:r>
            <a:r>
              <a:rPr lang="en-GB" sz="2800" dirty="0" smtClean="0">
                <a:latin typeface="Candara" pitchFamily="34" charset="0"/>
              </a:rPr>
              <a:t>.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 – </a:t>
            </a:r>
            <a:r>
              <a:rPr lang="en-GB" dirty="0" err="1" smtClean="0">
                <a:latin typeface="Candara" pitchFamily="34" charset="0"/>
              </a:rPr>
              <a:t>Ricardian</a:t>
            </a:r>
            <a:r>
              <a:rPr lang="en-GB" dirty="0" smtClean="0">
                <a:latin typeface="Candara" pitchFamily="34" charset="0"/>
              </a:rPr>
              <a:t> Theory</a:t>
            </a:r>
            <a:endParaRPr lang="en-GB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lags-unlimited.com/flags-unlimited/images/usa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47066" cy="256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resh-mentality.com/wp-content/uploads/2009/06/india_flag.gif?w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3960440" cy="264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</a:t>
            </a:r>
            <a:endParaRPr lang="en-GB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37912"/>
              </p:ext>
            </p:extLst>
          </p:nvPr>
        </p:nvGraphicFramePr>
        <p:xfrm>
          <a:off x="323529" y="1397000"/>
          <a:ext cx="8280918" cy="167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0306"/>
                <a:gridCol w="2760306"/>
                <a:gridCol w="2760306"/>
              </a:tblGrid>
              <a:tr h="4179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USA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India</a:t>
                      </a:r>
                      <a:endParaRPr lang="en-GB" i="1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Products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Food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Clothing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3264776"/>
              </p:ext>
            </p:extLst>
          </p:nvPr>
        </p:nvGraphicFramePr>
        <p:xfrm>
          <a:off x="323528" y="3212976"/>
          <a:ext cx="8280920" cy="272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803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44580-8488-451F-BE98-54563BB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D844580-8488-451F-BE98-54563BB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D844580-8488-451F-BE98-54563BB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18BB4-9B85-4243-80B0-61A8490B4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6218BB4-9B85-4243-80B0-61A8490B4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6218BB4-9B85-4243-80B0-61A8490B4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FD7D6F-1BB3-4818-9BE2-19D08419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8FD7D6F-1BB3-4818-9BE2-19D08419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8FD7D6F-1BB3-4818-9BE2-19D08419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D6D37-F2D4-4809-A3F4-8C15DA8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AD9D6D37-F2D4-4809-A3F4-8C15DA8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AD9D6D37-F2D4-4809-A3F4-8C15DA89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53C00-735F-48A4-B69E-AECCC4A66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7B53C00-735F-48A4-B69E-AECCC4A66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7B53C00-735F-48A4-B69E-AECCC4A66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E48083-71B1-459C-95C1-C944FF1DB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2E48083-71B1-459C-95C1-C944FF1DB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2E48083-71B1-459C-95C1-C944FF1DB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Terms of Trade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Therefore, the US should specialise in food and India in clothing (its least comparative disadvantage).</a:t>
            </a:r>
          </a:p>
          <a:p>
            <a:endParaRPr lang="en-GB" sz="2800" dirty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If both countries traded and specialised both countries would benefit and production would be more efficient.</a:t>
            </a:r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13732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If the US wanted to trade with India.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USA will only trade if it receives 3 units of clothing for every 6 units of food.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India will only trade if it receives 2 units of food for every 1.5 units of clothing exported.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endParaRPr lang="en-GB" sz="2800" dirty="0" smtClean="0">
              <a:latin typeface="Candara" pitchFamily="34" charset="0"/>
            </a:endParaRPr>
          </a:p>
          <a:p>
            <a:endParaRPr lang="en-GB" sz="2800" dirty="0">
              <a:latin typeface="Candara" pitchFamily="34" charset="0"/>
            </a:endParaRPr>
          </a:p>
        </p:txBody>
      </p:sp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24336" cy="2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92497"/>
              </p:ext>
            </p:extLst>
          </p:nvPr>
        </p:nvGraphicFramePr>
        <p:xfrm>
          <a:off x="431541" y="188640"/>
          <a:ext cx="8280918" cy="167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0306"/>
                <a:gridCol w="2760306"/>
                <a:gridCol w="2760306"/>
              </a:tblGrid>
              <a:tr h="4179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USA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India</a:t>
                      </a:r>
                      <a:endParaRPr lang="en-GB" i="1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Products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Food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Clothing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stainabilityninja.com/wp-content/uploads/2009/02/cargo-ship-pollut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988840"/>
            <a:ext cx="9108504" cy="413732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ndara" pitchFamily="34" charset="0"/>
              </a:rPr>
              <a:t>6 USA food units / 2 Indian Food units = 3 Units</a:t>
            </a:r>
          </a:p>
          <a:p>
            <a:r>
              <a:rPr lang="en-GB" sz="2800" dirty="0" smtClean="0">
                <a:latin typeface="Candara" pitchFamily="34" charset="0"/>
              </a:rPr>
              <a:t>3 USA clothing units x 1.5 Indian clothing units = 4.5 Units</a:t>
            </a:r>
          </a:p>
          <a:p>
            <a:r>
              <a:rPr lang="en-GB" sz="2800" dirty="0" smtClean="0">
                <a:latin typeface="Candara" pitchFamily="34" charset="0"/>
              </a:rPr>
              <a:t>Output/consumption increase: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endParaRPr lang="en-GB" sz="2800" dirty="0">
              <a:latin typeface="Candar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03164"/>
              </p:ext>
            </p:extLst>
          </p:nvPr>
        </p:nvGraphicFramePr>
        <p:xfrm>
          <a:off x="431541" y="188640"/>
          <a:ext cx="8280918" cy="167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0306"/>
                <a:gridCol w="2760306"/>
                <a:gridCol w="2760306"/>
              </a:tblGrid>
              <a:tr h="4179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USA Terms of Trade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</a:tr>
              <a:tr h="41799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Clothing Imported</a:t>
                      </a:r>
                      <a:r>
                        <a:rPr lang="en-GB" b="1" i="1" baseline="0" dirty="0" smtClean="0"/>
                        <a:t> = 3 Units of Food Exported</a:t>
                      </a:r>
                      <a:endParaRPr lang="en-GB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1799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bg1"/>
                          </a:solidFill>
                        </a:rPr>
                        <a:t>India Terms of Trade</a:t>
                      </a:r>
                      <a:endParaRPr lang="en-GB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41799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2 units of Food</a:t>
                      </a:r>
                      <a:r>
                        <a:rPr lang="en-GB" b="1" i="1" baseline="0" dirty="0" smtClean="0"/>
                        <a:t> Imported = 1.5 Units of Clothes Exported</a:t>
                      </a:r>
                      <a:endParaRPr lang="en-GB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59378"/>
              </p:ext>
            </p:extLst>
          </p:nvPr>
        </p:nvGraphicFramePr>
        <p:xfrm>
          <a:off x="251520" y="3680168"/>
          <a:ext cx="8640960" cy="24851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20"/>
                <a:gridCol w="2880320"/>
                <a:gridCol w="2880320"/>
              </a:tblGrid>
              <a:tr h="49702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USA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India</a:t>
                      </a:r>
                      <a:endParaRPr lang="en-GB" i="1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Products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Units Per Hour</a:t>
                      </a:r>
                      <a:endParaRPr lang="en-GB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Food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(3)</a:t>
                      </a:r>
                      <a:endParaRPr lang="en-GB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1 Unit of Clothing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(4.5)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Overall Gain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www.crazy3dsmax.com/uploads/090919/1_1455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500" y1="25780" x2="20500" y2="25780"/>
                        <a14:backgroundMark x1="73667" y1="79834" x2="73667" y2="7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44" y="5229200"/>
            <a:ext cx="2376264" cy="19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638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Terms of Trade A2 Economics   </vt:lpstr>
      <vt:lpstr>Aims and Objectives</vt:lpstr>
      <vt:lpstr>Re-Cap</vt:lpstr>
      <vt:lpstr>Re-Cap</vt:lpstr>
      <vt:lpstr>Terms of Trade – Ricardian Theory</vt:lpstr>
      <vt:lpstr>Terms of Trade</vt:lpstr>
      <vt:lpstr>Terms of Trade</vt:lpstr>
      <vt:lpstr>PowerPoint Presentation</vt:lpstr>
      <vt:lpstr>PowerPoint Presentation</vt:lpstr>
      <vt:lpstr>PowerPoint Presentation</vt:lpstr>
      <vt:lpstr>Terms of Trade</vt:lpstr>
      <vt:lpstr>Terms of Trade</vt:lpstr>
      <vt:lpstr>Terms of Trade</vt:lpstr>
      <vt:lpstr>Terms of Trade &amp; B of P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– A2 Economics</dc:title>
  <dc:creator>Martin</dc:creator>
  <cp:lastModifiedBy>Martin</cp:lastModifiedBy>
  <cp:revision>47</cp:revision>
  <dcterms:created xsi:type="dcterms:W3CDTF">2012-03-12T16:45:23Z</dcterms:created>
  <dcterms:modified xsi:type="dcterms:W3CDTF">2012-04-12T14:43:36Z</dcterms:modified>
</cp:coreProperties>
</file>