
<file path=[Content_Types].xml><?xml version="1.0" encoding="utf-8"?>
<Types xmlns="http://schemas.openxmlformats.org/package/2006/content-types">
  <Default Extension="png" ContentType="image/png"/>
  <Default Extension="jpeg" ContentType="image/jpeg"/>
  <Default Extension="wma" ContentType="audio/x-ms-wm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67" r:id="rId4"/>
    <p:sldId id="272" r:id="rId5"/>
    <p:sldId id="273" r:id="rId6"/>
    <p:sldId id="271" r:id="rId7"/>
    <p:sldId id="281" r:id="rId8"/>
    <p:sldId id="282" r:id="rId9"/>
    <p:sldId id="275" r:id="rId10"/>
    <p:sldId id="276" r:id="rId11"/>
    <p:sldId id="283"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1C194-3771-45A0-BB38-A5249BADAD2E}"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GB"/>
        </a:p>
      </dgm:t>
    </dgm:pt>
    <dgm:pt modelId="{B80F44BD-6952-40F0-9016-DACD1BFC0907}">
      <dgm:prSet phldrT="[Text]"/>
      <dgm:spPr/>
      <dgm:t>
        <a:bodyPr/>
        <a:lstStyle/>
        <a:p>
          <a:r>
            <a:rPr lang="en-GB" dirty="0" smtClean="0"/>
            <a:t>Bank Loan</a:t>
          </a:r>
          <a:endParaRPr lang="en-GB" dirty="0"/>
        </a:p>
      </dgm:t>
    </dgm:pt>
    <dgm:pt modelId="{ACC816A9-C498-4117-830B-34AE0A99775A}" type="parTrans" cxnId="{2CBAC573-3F8F-4D31-B03F-BD0DD759B1FA}">
      <dgm:prSet/>
      <dgm:spPr/>
      <dgm:t>
        <a:bodyPr/>
        <a:lstStyle/>
        <a:p>
          <a:endParaRPr lang="en-GB"/>
        </a:p>
      </dgm:t>
    </dgm:pt>
    <dgm:pt modelId="{2E9BDCD1-783A-4EF1-BB76-E55FBEE3803B}" type="sibTrans" cxnId="{2CBAC573-3F8F-4D31-B03F-BD0DD759B1FA}">
      <dgm:prSet/>
      <dgm:spPr/>
      <dgm:t>
        <a:bodyPr/>
        <a:lstStyle/>
        <a:p>
          <a:endParaRPr lang="en-GB"/>
        </a:p>
      </dgm:t>
    </dgm:pt>
    <dgm:pt modelId="{18B38225-9231-4E07-AAA4-CC62436E66A8}">
      <dgm:prSet phldrT="[Text]"/>
      <dgm:spPr/>
      <dgm:t>
        <a:bodyPr/>
        <a:lstStyle/>
        <a:p>
          <a:r>
            <a:rPr lang="en-GB" dirty="0" smtClean="0"/>
            <a:t>Family</a:t>
          </a:r>
          <a:endParaRPr lang="en-GB" dirty="0"/>
        </a:p>
      </dgm:t>
    </dgm:pt>
    <dgm:pt modelId="{7C71C5DE-5E6F-4C3F-B399-B19B6B6B1D82}" type="parTrans" cxnId="{C252F557-7FE1-4C69-A4EE-BBEE18EF3483}">
      <dgm:prSet/>
      <dgm:spPr/>
      <dgm:t>
        <a:bodyPr/>
        <a:lstStyle/>
        <a:p>
          <a:endParaRPr lang="en-GB"/>
        </a:p>
      </dgm:t>
    </dgm:pt>
    <dgm:pt modelId="{B01F80BF-A5F5-4E66-91FD-BF11862172A6}" type="sibTrans" cxnId="{C252F557-7FE1-4C69-A4EE-BBEE18EF3483}">
      <dgm:prSet/>
      <dgm:spPr/>
      <dgm:t>
        <a:bodyPr/>
        <a:lstStyle/>
        <a:p>
          <a:endParaRPr lang="en-GB"/>
        </a:p>
      </dgm:t>
    </dgm:pt>
    <dgm:pt modelId="{7C0FC8F7-19BC-42EB-ABF5-24B9FE20E1C6}">
      <dgm:prSet phldrT="[Text]"/>
      <dgm:spPr/>
      <dgm:t>
        <a:bodyPr/>
        <a:lstStyle/>
        <a:p>
          <a:r>
            <a:rPr lang="en-GB" dirty="0" smtClean="0"/>
            <a:t>Savings</a:t>
          </a:r>
          <a:endParaRPr lang="en-GB" dirty="0"/>
        </a:p>
      </dgm:t>
    </dgm:pt>
    <dgm:pt modelId="{D5BEC95D-37A4-4EF1-AA9E-48214DC3EE12}" type="parTrans" cxnId="{E24C32E4-AA55-4C93-9CC1-F3C8402BDFEF}">
      <dgm:prSet/>
      <dgm:spPr/>
      <dgm:t>
        <a:bodyPr/>
        <a:lstStyle/>
        <a:p>
          <a:endParaRPr lang="en-GB"/>
        </a:p>
      </dgm:t>
    </dgm:pt>
    <dgm:pt modelId="{E6FFF74A-BC64-4F8C-814E-D920B9274A71}" type="sibTrans" cxnId="{E24C32E4-AA55-4C93-9CC1-F3C8402BDFEF}">
      <dgm:prSet/>
      <dgm:spPr/>
      <dgm:t>
        <a:bodyPr/>
        <a:lstStyle/>
        <a:p>
          <a:endParaRPr lang="en-GB"/>
        </a:p>
      </dgm:t>
    </dgm:pt>
    <dgm:pt modelId="{9E31DD1C-3EDB-4324-B3D3-3E6BE5C147BD}">
      <dgm:prSet phldrT="[Text]"/>
      <dgm:spPr/>
      <dgm:t>
        <a:bodyPr/>
        <a:lstStyle/>
        <a:p>
          <a:r>
            <a:rPr lang="en-GB" dirty="0" smtClean="0"/>
            <a:t>Overdrafts</a:t>
          </a:r>
          <a:endParaRPr lang="en-GB" dirty="0"/>
        </a:p>
      </dgm:t>
    </dgm:pt>
    <dgm:pt modelId="{42CA0C54-11A6-4F01-9772-EFA9F608B223}" type="parTrans" cxnId="{51BA7FA9-B054-473D-997B-5A4C91171FAC}">
      <dgm:prSet/>
      <dgm:spPr/>
      <dgm:t>
        <a:bodyPr/>
        <a:lstStyle/>
        <a:p>
          <a:endParaRPr lang="en-GB"/>
        </a:p>
      </dgm:t>
    </dgm:pt>
    <dgm:pt modelId="{8E158C3C-E5C6-469E-98BB-DC5B461107DE}" type="sibTrans" cxnId="{51BA7FA9-B054-473D-997B-5A4C91171FAC}">
      <dgm:prSet/>
      <dgm:spPr/>
      <dgm:t>
        <a:bodyPr/>
        <a:lstStyle/>
        <a:p>
          <a:endParaRPr lang="en-GB"/>
        </a:p>
      </dgm:t>
    </dgm:pt>
    <dgm:pt modelId="{0F9F2A58-A834-4349-AC5C-3A61675A231B}">
      <dgm:prSet phldrT="[Text]"/>
      <dgm:spPr/>
      <dgm:t>
        <a:bodyPr/>
        <a:lstStyle/>
        <a:p>
          <a:r>
            <a:rPr lang="en-GB" dirty="0" smtClean="0"/>
            <a:t>Share Capital</a:t>
          </a:r>
          <a:endParaRPr lang="en-GB" dirty="0"/>
        </a:p>
      </dgm:t>
    </dgm:pt>
    <dgm:pt modelId="{2030AB5E-F9AC-43FB-B2ED-51392F8626BD}" type="parTrans" cxnId="{9ABD04E2-ECD5-4114-8810-580B3E856409}">
      <dgm:prSet/>
      <dgm:spPr/>
      <dgm:t>
        <a:bodyPr/>
        <a:lstStyle/>
        <a:p>
          <a:endParaRPr lang="en-GB"/>
        </a:p>
      </dgm:t>
    </dgm:pt>
    <dgm:pt modelId="{B2FAFE61-6670-48E5-B733-C0ABBC9C8D43}" type="sibTrans" cxnId="{9ABD04E2-ECD5-4114-8810-580B3E856409}">
      <dgm:prSet/>
      <dgm:spPr/>
      <dgm:t>
        <a:bodyPr/>
        <a:lstStyle/>
        <a:p>
          <a:endParaRPr lang="en-GB"/>
        </a:p>
      </dgm:t>
    </dgm:pt>
    <dgm:pt modelId="{0311F941-F47E-407E-90D6-1E5AF9B2A1EE}">
      <dgm:prSet phldrT="[Text]"/>
      <dgm:spPr/>
      <dgm:t>
        <a:bodyPr/>
        <a:lstStyle/>
        <a:p>
          <a:r>
            <a:rPr lang="en-GB" dirty="0" smtClean="0"/>
            <a:t>Venture Capitalist </a:t>
          </a:r>
          <a:endParaRPr lang="en-GB" dirty="0"/>
        </a:p>
      </dgm:t>
    </dgm:pt>
    <dgm:pt modelId="{F6D40898-129F-4911-8F33-41BF336897E6}" type="parTrans" cxnId="{F2316020-33C3-4799-9CE2-382EC7C99273}">
      <dgm:prSet/>
      <dgm:spPr/>
      <dgm:t>
        <a:bodyPr/>
        <a:lstStyle/>
        <a:p>
          <a:endParaRPr lang="en-GB"/>
        </a:p>
      </dgm:t>
    </dgm:pt>
    <dgm:pt modelId="{127032BE-5D99-4267-AA07-CEB0EE26C725}" type="sibTrans" cxnId="{F2316020-33C3-4799-9CE2-382EC7C99273}">
      <dgm:prSet/>
      <dgm:spPr/>
      <dgm:t>
        <a:bodyPr/>
        <a:lstStyle/>
        <a:p>
          <a:endParaRPr lang="en-GB"/>
        </a:p>
      </dgm:t>
    </dgm:pt>
    <dgm:pt modelId="{839E5A5D-E7D7-4BA5-BD34-1A5AB48A2262}">
      <dgm:prSet phldrT="[Text]"/>
      <dgm:spPr/>
      <dgm:t>
        <a:bodyPr/>
        <a:lstStyle/>
        <a:p>
          <a:r>
            <a:rPr lang="en-GB" dirty="0" smtClean="0"/>
            <a:t>Retained Profit</a:t>
          </a:r>
          <a:endParaRPr lang="en-GB" dirty="0"/>
        </a:p>
      </dgm:t>
    </dgm:pt>
    <dgm:pt modelId="{1D5BB79B-0BF8-48CE-8EC8-E08748B1F010}" type="parTrans" cxnId="{0F8D7EAC-5935-4F2D-A4EC-2BB07B5375A8}">
      <dgm:prSet/>
      <dgm:spPr/>
      <dgm:t>
        <a:bodyPr/>
        <a:lstStyle/>
        <a:p>
          <a:endParaRPr lang="en-GB"/>
        </a:p>
      </dgm:t>
    </dgm:pt>
    <dgm:pt modelId="{9461D461-B9DE-4499-84F4-C01B4920D444}" type="sibTrans" cxnId="{0F8D7EAC-5935-4F2D-A4EC-2BB07B5375A8}">
      <dgm:prSet/>
      <dgm:spPr/>
      <dgm:t>
        <a:bodyPr/>
        <a:lstStyle/>
        <a:p>
          <a:endParaRPr lang="en-GB"/>
        </a:p>
      </dgm:t>
    </dgm:pt>
    <dgm:pt modelId="{1F2ED37F-885A-4C2D-93DC-4E6F89DA6B6A}">
      <dgm:prSet phldrT="[Text]"/>
      <dgm:spPr/>
      <dgm:t>
        <a:bodyPr/>
        <a:lstStyle/>
        <a:p>
          <a:r>
            <a:rPr lang="en-GB" dirty="0" smtClean="0"/>
            <a:t>Sale of Assets</a:t>
          </a:r>
          <a:endParaRPr lang="en-GB" dirty="0"/>
        </a:p>
      </dgm:t>
    </dgm:pt>
    <dgm:pt modelId="{97FB6CDE-C1DB-4AF1-BB1D-C6B0EE02D421}" type="parTrans" cxnId="{C1E2F467-320A-49AB-A812-02908193FF75}">
      <dgm:prSet/>
      <dgm:spPr/>
      <dgm:t>
        <a:bodyPr/>
        <a:lstStyle/>
        <a:p>
          <a:endParaRPr lang="en-GB"/>
        </a:p>
      </dgm:t>
    </dgm:pt>
    <dgm:pt modelId="{97BD2EF8-7CC5-41FE-8D87-D677236100A9}" type="sibTrans" cxnId="{C1E2F467-320A-49AB-A812-02908193FF75}">
      <dgm:prSet/>
      <dgm:spPr/>
      <dgm:t>
        <a:bodyPr/>
        <a:lstStyle/>
        <a:p>
          <a:endParaRPr lang="en-GB"/>
        </a:p>
      </dgm:t>
    </dgm:pt>
    <dgm:pt modelId="{6615E1D9-AE19-4789-A0A5-A5F5BFA4D937}" type="pres">
      <dgm:prSet presAssocID="{6091C194-3771-45A0-BB38-A5249BADAD2E}" presName="diagram" presStyleCnt="0">
        <dgm:presLayoutVars>
          <dgm:dir/>
          <dgm:resizeHandles val="exact"/>
        </dgm:presLayoutVars>
      </dgm:prSet>
      <dgm:spPr/>
      <dgm:t>
        <a:bodyPr/>
        <a:lstStyle/>
        <a:p>
          <a:endParaRPr lang="en-GB"/>
        </a:p>
      </dgm:t>
    </dgm:pt>
    <dgm:pt modelId="{26D503D5-EB53-42DA-884F-8E55AD1583E2}" type="pres">
      <dgm:prSet presAssocID="{B80F44BD-6952-40F0-9016-DACD1BFC0907}" presName="node" presStyleLbl="node1" presStyleIdx="0" presStyleCnt="8">
        <dgm:presLayoutVars>
          <dgm:bulletEnabled val="1"/>
        </dgm:presLayoutVars>
      </dgm:prSet>
      <dgm:spPr/>
      <dgm:t>
        <a:bodyPr/>
        <a:lstStyle/>
        <a:p>
          <a:endParaRPr lang="en-GB"/>
        </a:p>
      </dgm:t>
    </dgm:pt>
    <dgm:pt modelId="{02456A05-9D13-49B0-81C3-11BE706E19F8}" type="pres">
      <dgm:prSet presAssocID="{2E9BDCD1-783A-4EF1-BB76-E55FBEE3803B}" presName="sibTrans" presStyleCnt="0"/>
      <dgm:spPr/>
    </dgm:pt>
    <dgm:pt modelId="{F41BBA34-4081-49DB-9363-0D101589DC36}" type="pres">
      <dgm:prSet presAssocID="{18B38225-9231-4E07-AAA4-CC62436E66A8}" presName="node" presStyleLbl="node1" presStyleIdx="1" presStyleCnt="8">
        <dgm:presLayoutVars>
          <dgm:bulletEnabled val="1"/>
        </dgm:presLayoutVars>
      </dgm:prSet>
      <dgm:spPr/>
      <dgm:t>
        <a:bodyPr/>
        <a:lstStyle/>
        <a:p>
          <a:endParaRPr lang="en-GB"/>
        </a:p>
      </dgm:t>
    </dgm:pt>
    <dgm:pt modelId="{8A59F945-9A51-4EF8-A829-8233EB8E8728}" type="pres">
      <dgm:prSet presAssocID="{B01F80BF-A5F5-4E66-91FD-BF11862172A6}" presName="sibTrans" presStyleCnt="0"/>
      <dgm:spPr/>
    </dgm:pt>
    <dgm:pt modelId="{E5EEB726-965A-4C92-8F2C-91C575E220F8}" type="pres">
      <dgm:prSet presAssocID="{7C0FC8F7-19BC-42EB-ABF5-24B9FE20E1C6}" presName="node" presStyleLbl="node1" presStyleIdx="2" presStyleCnt="8">
        <dgm:presLayoutVars>
          <dgm:bulletEnabled val="1"/>
        </dgm:presLayoutVars>
      </dgm:prSet>
      <dgm:spPr/>
      <dgm:t>
        <a:bodyPr/>
        <a:lstStyle/>
        <a:p>
          <a:endParaRPr lang="en-GB"/>
        </a:p>
      </dgm:t>
    </dgm:pt>
    <dgm:pt modelId="{1BCD431B-FA89-4C64-A8A8-72EEBF4EAAC0}" type="pres">
      <dgm:prSet presAssocID="{E6FFF74A-BC64-4F8C-814E-D920B9274A71}" presName="sibTrans" presStyleCnt="0"/>
      <dgm:spPr/>
    </dgm:pt>
    <dgm:pt modelId="{2215C891-000B-44E3-866F-3B31490C63D6}" type="pres">
      <dgm:prSet presAssocID="{9E31DD1C-3EDB-4324-B3D3-3E6BE5C147BD}" presName="node" presStyleLbl="node1" presStyleIdx="3" presStyleCnt="8">
        <dgm:presLayoutVars>
          <dgm:bulletEnabled val="1"/>
        </dgm:presLayoutVars>
      </dgm:prSet>
      <dgm:spPr/>
      <dgm:t>
        <a:bodyPr/>
        <a:lstStyle/>
        <a:p>
          <a:endParaRPr lang="en-GB"/>
        </a:p>
      </dgm:t>
    </dgm:pt>
    <dgm:pt modelId="{0C9D9581-993E-4EF2-9ADF-5A9B88F60335}" type="pres">
      <dgm:prSet presAssocID="{8E158C3C-E5C6-469E-98BB-DC5B461107DE}" presName="sibTrans" presStyleCnt="0"/>
      <dgm:spPr/>
    </dgm:pt>
    <dgm:pt modelId="{DC8CA116-A1F4-4619-B82E-945595EDA98B}" type="pres">
      <dgm:prSet presAssocID="{0F9F2A58-A834-4349-AC5C-3A61675A231B}" presName="node" presStyleLbl="node1" presStyleIdx="4" presStyleCnt="8">
        <dgm:presLayoutVars>
          <dgm:bulletEnabled val="1"/>
        </dgm:presLayoutVars>
      </dgm:prSet>
      <dgm:spPr/>
      <dgm:t>
        <a:bodyPr/>
        <a:lstStyle/>
        <a:p>
          <a:endParaRPr lang="en-GB"/>
        </a:p>
      </dgm:t>
    </dgm:pt>
    <dgm:pt modelId="{E1B17C83-BE8A-4E74-8C63-F3625BA0A9EC}" type="pres">
      <dgm:prSet presAssocID="{B2FAFE61-6670-48E5-B733-C0ABBC9C8D43}" presName="sibTrans" presStyleCnt="0"/>
      <dgm:spPr/>
    </dgm:pt>
    <dgm:pt modelId="{F0E5C1E1-2AC8-48FF-9452-423B13F1765C}" type="pres">
      <dgm:prSet presAssocID="{0311F941-F47E-407E-90D6-1E5AF9B2A1EE}" presName="node" presStyleLbl="node1" presStyleIdx="5" presStyleCnt="8">
        <dgm:presLayoutVars>
          <dgm:bulletEnabled val="1"/>
        </dgm:presLayoutVars>
      </dgm:prSet>
      <dgm:spPr/>
      <dgm:t>
        <a:bodyPr/>
        <a:lstStyle/>
        <a:p>
          <a:endParaRPr lang="en-GB"/>
        </a:p>
      </dgm:t>
    </dgm:pt>
    <dgm:pt modelId="{ACFB62BF-C2FB-4F60-BE3A-3BF268C24B05}" type="pres">
      <dgm:prSet presAssocID="{127032BE-5D99-4267-AA07-CEB0EE26C725}" presName="sibTrans" presStyleCnt="0"/>
      <dgm:spPr/>
    </dgm:pt>
    <dgm:pt modelId="{43A1EE1E-0770-4AE8-8C6B-796CEA853C78}" type="pres">
      <dgm:prSet presAssocID="{839E5A5D-E7D7-4BA5-BD34-1A5AB48A2262}" presName="node" presStyleLbl="node1" presStyleIdx="6" presStyleCnt="8">
        <dgm:presLayoutVars>
          <dgm:bulletEnabled val="1"/>
        </dgm:presLayoutVars>
      </dgm:prSet>
      <dgm:spPr/>
      <dgm:t>
        <a:bodyPr/>
        <a:lstStyle/>
        <a:p>
          <a:endParaRPr lang="en-GB"/>
        </a:p>
      </dgm:t>
    </dgm:pt>
    <dgm:pt modelId="{01F21FD7-B0F5-4DA4-80E3-A829E3CBC0D1}" type="pres">
      <dgm:prSet presAssocID="{9461D461-B9DE-4499-84F4-C01B4920D444}" presName="sibTrans" presStyleCnt="0"/>
      <dgm:spPr/>
    </dgm:pt>
    <dgm:pt modelId="{0C121CD5-BC70-4FDD-95FE-60EF670BBAE3}" type="pres">
      <dgm:prSet presAssocID="{1F2ED37F-885A-4C2D-93DC-4E6F89DA6B6A}" presName="node" presStyleLbl="node1" presStyleIdx="7" presStyleCnt="8">
        <dgm:presLayoutVars>
          <dgm:bulletEnabled val="1"/>
        </dgm:presLayoutVars>
      </dgm:prSet>
      <dgm:spPr/>
      <dgm:t>
        <a:bodyPr/>
        <a:lstStyle/>
        <a:p>
          <a:endParaRPr lang="en-GB"/>
        </a:p>
      </dgm:t>
    </dgm:pt>
  </dgm:ptLst>
  <dgm:cxnLst>
    <dgm:cxn modelId="{9ABD04E2-ECD5-4114-8810-580B3E856409}" srcId="{6091C194-3771-45A0-BB38-A5249BADAD2E}" destId="{0F9F2A58-A834-4349-AC5C-3A61675A231B}" srcOrd="4" destOrd="0" parTransId="{2030AB5E-F9AC-43FB-B2ED-51392F8626BD}" sibTransId="{B2FAFE61-6670-48E5-B733-C0ABBC9C8D43}"/>
    <dgm:cxn modelId="{E24C32E4-AA55-4C93-9CC1-F3C8402BDFEF}" srcId="{6091C194-3771-45A0-BB38-A5249BADAD2E}" destId="{7C0FC8F7-19BC-42EB-ABF5-24B9FE20E1C6}" srcOrd="2" destOrd="0" parTransId="{D5BEC95D-37A4-4EF1-AA9E-48214DC3EE12}" sibTransId="{E6FFF74A-BC64-4F8C-814E-D920B9274A71}"/>
    <dgm:cxn modelId="{2511F723-73ED-4D5D-AFC2-6AEB901F469E}" type="presOf" srcId="{839E5A5D-E7D7-4BA5-BD34-1A5AB48A2262}" destId="{43A1EE1E-0770-4AE8-8C6B-796CEA853C78}" srcOrd="0" destOrd="0" presId="urn:microsoft.com/office/officeart/2005/8/layout/default"/>
    <dgm:cxn modelId="{C872072E-F7D2-464F-A238-A5C1DD31BDDD}" type="presOf" srcId="{0311F941-F47E-407E-90D6-1E5AF9B2A1EE}" destId="{F0E5C1E1-2AC8-48FF-9452-423B13F1765C}" srcOrd="0" destOrd="0" presId="urn:microsoft.com/office/officeart/2005/8/layout/default"/>
    <dgm:cxn modelId="{C252F557-7FE1-4C69-A4EE-BBEE18EF3483}" srcId="{6091C194-3771-45A0-BB38-A5249BADAD2E}" destId="{18B38225-9231-4E07-AAA4-CC62436E66A8}" srcOrd="1" destOrd="0" parTransId="{7C71C5DE-5E6F-4C3F-B399-B19B6B6B1D82}" sibTransId="{B01F80BF-A5F5-4E66-91FD-BF11862172A6}"/>
    <dgm:cxn modelId="{C1E2F467-320A-49AB-A812-02908193FF75}" srcId="{6091C194-3771-45A0-BB38-A5249BADAD2E}" destId="{1F2ED37F-885A-4C2D-93DC-4E6F89DA6B6A}" srcOrd="7" destOrd="0" parTransId="{97FB6CDE-C1DB-4AF1-BB1D-C6B0EE02D421}" sibTransId="{97BD2EF8-7CC5-41FE-8D87-D677236100A9}"/>
    <dgm:cxn modelId="{07200199-CAAD-44BF-91CB-ECD3629A6278}" type="presOf" srcId="{18B38225-9231-4E07-AAA4-CC62436E66A8}" destId="{F41BBA34-4081-49DB-9363-0D101589DC36}" srcOrd="0" destOrd="0" presId="urn:microsoft.com/office/officeart/2005/8/layout/default"/>
    <dgm:cxn modelId="{51BA7FA9-B054-473D-997B-5A4C91171FAC}" srcId="{6091C194-3771-45A0-BB38-A5249BADAD2E}" destId="{9E31DD1C-3EDB-4324-B3D3-3E6BE5C147BD}" srcOrd="3" destOrd="0" parTransId="{42CA0C54-11A6-4F01-9772-EFA9F608B223}" sibTransId="{8E158C3C-E5C6-469E-98BB-DC5B461107DE}"/>
    <dgm:cxn modelId="{00C81AD2-49DB-47E1-AA05-3B13B4A01973}" type="presOf" srcId="{6091C194-3771-45A0-BB38-A5249BADAD2E}" destId="{6615E1D9-AE19-4789-A0A5-A5F5BFA4D937}" srcOrd="0" destOrd="0" presId="urn:microsoft.com/office/officeart/2005/8/layout/default"/>
    <dgm:cxn modelId="{22F6EF27-7919-4ADF-8C0D-9805506BA7D8}" type="presOf" srcId="{B80F44BD-6952-40F0-9016-DACD1BFC0907}" destId="{26D503D5-EB53-42DA-884F-8E55AD1583E2}" srcOrd="0" destOrd="0" presId="urn:microsoft.com/office/officeart/2005/8/layout/default"/>
    <dgm:cxn modelId="{0F8D7EAC-5935-4F2D-A4EC-2BB07B5375A8}" srcId="{6091C194-3771-45A0-BB38-A5249BADAD2E}" destId="{839E5A5D-E7D7-4BA5-BD34-1A5AB48A2262}" srcOrd="6" destOrd="0" parTransId="{1D5BB79B-0BF8-48CE-8EC8-E08748B1F010}" sibTransId="{9461D461-B9DE-4499-84F4-C01B4920D444}"/>
    <dgm:cxn modelId="{9FB9D622-8CAF-4FE0-B0E4-DB0320D3C479}" type="presOf" srcId="{1F2ED37F-885A-4C2D-93DC-4E6F89DA6B6A}" destId="{0C121CD5-BC70-4FDD-95FE-60EF670BBAE3}" srcOrd="0" destOrd="0" presId="urn:microsoft.com/office/officeart/2005/8/layout/default"/>
    <dgm:cxn modelId="{2CBAC573-3F8F-4D31-B03F-BD0DD759B1FA}" srcId="{6091C194-3771-45A0-BB38-A5249BADAD2E}" destId="{B80F44BD-6952-40F0-9016-DACD1BFC0907}" srcOrd="0" destOrd="0" parTransId="{ACC816A9-C498-4117-830B-34AE0A99775A}" sibTransId="{2E9BDCD1-783A-4EF1-BB76-E55FBEE3803B}"/>
    <dgm:cxn modelId="{A7C7C796-AB77-41CB-A18F-970D15D11D01}" type="presOf" srcId="{9E31DD1C-3EDB-4324-B3D3-3E6BE5C147BD}" destId="{2215C891-000B-44E3-866F-3B31490C63D6}" srcOrd="0" destOrd="0" presId="urn:microsoft.com/office/officeart/2005/8/layout/default"/>
    <dgm:cxn modelId="{9290576D-2CE6-48CC-BA40-6FC71F55EA89}" type="presOf" srcId="{7C0FC8F7-19BC-42EB-ABF5-24B9FE20E1C6}" destId="{E5EEB726-965A-4C92-8F2C-91C575E220F8}" srcOrd="0" destOrd="0" presId="urn:microsoft.com/office/officeart/2005/8/layout/default"/>
    <dgm:cxn modelId="{12CF90C4-BBD6-4CC9-837B-87F453D055F7}" type="presOf" srcId="{0F9F2A58-A834-4349-AC5C-3A61675A231B}" destId="{DC8CA116-A1F4-4619-B82E-945595EDA98B}" srcOrd="0" destOrd="0" presId="urn:microsoft.com/office/officeart/2005/8/layout/default"/>
    <dgm:cxn modelId="{F2316020-33C3-4799-9CE2-382EC7C99273}" srcId="{6091C194-3771-45A0-BB38-A5249BADAD2E}" destId="{0311F941-F47E-407E-90D6-1E5AF9B2A1EE}" srcOrd="5" destOrd="0" parTransId="{F6D40898-129F-4911-8F33-41BF336897E6}" sibTransId="{127032BE-5D99-4267-AA07-CEB0EE26C725}"/>
    <dgm:cxn modelId="{E3335E27-2A81-4A90-9C9B-CA8DB227E7D4}" type="presParOf" srcId="{6615E1D9-AE19-4789-A0A5-A5F5BFA4D937}" destId="{26D503D5-EB53-42DA-884F-8E55AD1583E2}" srcOrd="0" destOrd="0" presId="urn:microsoft.com/office/officeart/2005/8/layout/default"/>
    <dgm:cxn modelId="{7B6BE049-F1A7-407A-8A6A-3D8D49FA4A58}" type="presParOf" srcId="{6615E1D9-AE19-4789-A0A5-A5F5BFA4D937}" destId="{02456A05-9D13-49B0-81C3-11BE706E19F8}" srcOrd="1" destOrd="0" presId="urn:microsoft.com/office/officeart/2005/8/layout/default"/>
    <dgm:cxn modelId="{1D146153-00AD-4485-8637-FF8D64A7E96F}" type="presParOf" srcId="{6615E1D9-AE19-4789-A0A5-A5F5BFA4D937}" destId="{F41BBA34-4081-49DB-9363-0D101589DC36}" srcOrd="2" destOrd="0" presId="urn:microsoft.com/office/officeart/2005/8/layout/default"/>
    <dgm:cxn modelId="{82B2FE31-BE4A-47DB-8C5B-F1C7AB2B757C}" type="presParOf" srcId="{6615E1D9-AE19-4789-A0A5-A5F5BFA4D937}" destId="{8A59F945-9A51-4EF8-A829-8233EB8E8728}" srcOrd="3" destOrd="0" presId="urn:microsoft.com/office/officeart/2005/8/layout/default"/>
    <dgm:cxn modelId="{F299E4B8-417D-4265-A07C-86FE600CA26C}" type="presParOf" srcId="{6615E1D9-AE19-4789-A0A5-A5F5BFA4D937}" destId="{E5EEB726-965A-4C92-8F2C-91C575E220F8}" srcOrd="4" destOrd="0" presId="urn:microsoft.com/office/officeart/2005/8/layout/default"/>
    <dgm:cxn modelId="{05C6DD55-202C-47D5-8D36-5ED32C762E7D}" type="presParOf" srcId="{6615E1D9-AE19-4789-A0A5-A5F5BFA4D937}" destId="{1BCD431B-FA89-4C64-A8A8-72EEBF4EAAC0}" srcOrd="5" destOrd="0" presId="urn:microsoft.com/office/officeart/2005/8/layout/default"/>
    <dgm:cxn modelId="{10300F3E-14D2-4137-959F-7722A62728D7}" type="presParOf" srcId="{6615E1D9-AE19-4789-A0A5-A5F5BFA4D937}" destId="{2215C891-000B-44E3-866F-3B31490C63D6}" srcOrd="6" destOrd="0" presId="urn:microsoft.com/office/officeart/2005/8/layout/default"/>
    <dgm:cxn modelId="{2C9F51D8-C699-4A44-BA3D-F8D9D8B6DEA0}" type="presParOf" srcId="{6615E1D9-AE19-4789-A0A5-A5F5BFA4D937}" destId="{0C9D9581-993E-4EF2-9ADF-5A9B88F60335}" srcOrd="7" destOrd="0" presId="urn:microsoft.com/office/officeart/2005/8/layout/default"/>
    <dgm:cxn modelId="{798B5593-FB05-4279-90C5-CBED534CA625}" type="presParOf" srcId="{6615E1D9-AE19-4789-A0A5-A5F5BFA4D937}" destId="{DC8CA116-A1F4-4619-B82E-945595EDA98B}" srcOrd="8" destOrd="0" presId="urn:microsoft.com/office/officeart/2005/8/layout/default"/>
    <dgm:cxn modelId="{91707D1D-F74F-40B4-8CF5-8BAB68ADBD61}" type="presParOf" srcId="{6615E1D9-AE19-4789-A0A5-A5F5BFA4D937}" destId="{E1B17C83-BE8A-4E74-8C63-F3625BA0A9EC}" srcOrd="9" destOrd="0" presId="urn:microsoft.com/office/officeart/2005/8/layout/default"/>
    <dgm:cxn modelId="{61975238-A43A-4E16-8EBC-3BFF2177CA7F}" type="presParOf" srcId="{6615E1D9-AE19-4789-A0A5-A5F5BFA4D937}" destId="{F0E5C1E1-2AC8-48FF-9452-423B13F1765C}" srcOrd="10" destOrd="0" presId="urn:microsoft.com/office/officeart/2005/8/layout/default"/>
    <dgm:cxn modelId="{3EAC9C36-3B61-4F02-894E-F84CA029CFF3}" type="presParOf" srcId="{6615E1D9-AE19-4789-A0A5-A5F5BFA4D937}" destId="{ACFB62BF-C2FB-4F60-BE3A-3BF268C24B05}" srcOrd="11" destOrd="0" presId="urn:microsoft.com/office/officeart/2005/8/layout/default"/>
    <dgm:cxn modelId="{4924F2E0-48C9-49D4-A967-73E1A9484DE9}" type="presParOf" srcId="{6615E1D9-AE19-4789-A0A5-A5F5BFA4D937}" destId="{43A1EE1E-0770-4AE8-8C6B-796CEA853C78}" srcOrd="12" destOrd="0" presId="urn:microsoft.com/office/officeart/2005/8/layout/default"/>
    <dgm:cxn modelId="{EC40EB66-F7B1-4DCD-81EC-6F8F5D87E871}" type="presParOf" srcId="{6615E1D9-AE19-4789-A0A5-A5F5BFA4D937}" destId="{01F21FD7-B0F5-4DA4-80E3-A829E3CBC0D1}" srcOrd="13" destOrd="0" presId="urn:microsoft.com/office/officeart/2005/8/layout/default"/>
    <dgm:cxn modelId="{5BB66CE8-4470-41C8-9E04-F07B66CBA79A}" type="presParOf" srcId="{6615E1D9-AE19-4789-A0A5-A5F5BFA4D937}" destId="{0C121CD5-BC70-4FDD-95FE-60EF670BBAE3}"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503D5-EB53-42DA-884F-8E55AD1583E2}">
      <dsp:nvSpPr>
        <dsp:cNvPr id="0" name=""/>
        <dsp:cNvSpPr/>
      </dsp:nvSpPr>
      <dsp:spPr>
        <a:xfrm>
          <a:off x="2411" y="643227"/>
          <a:ext cx="1912739" cy="114764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Bank Loan</a:t>
          </a:r>
          <a:endParaRPr lang="en-GB" sz="3000" kern="1200" dirty="0"/>
        </a:p>
      </dsp:txBody>
      <dsp:txXfrm>
        <a:off x="2411" y="643227"/>
        <a:ext cx="1912739" cy="1147643"/>
      </dsp:txXfrm>
    </dsp:sp>
    <dsp:sp modelId="{F41BBA34-4081-49DB-9363-0D101589DC36}">
      <dsp:nvSpPr>
        <dsp:cNvPr id="0" name=""/>
        <dsp:cNvSpPr/>
      </dsp:nvSpPr>
      <dsp:spPr>
        <a:xfrm>
          <a:off x="2106423" y="643227"/>
          <a:ext cx="1912739" cy="114764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Family</a:t>
          </a:r>
          <a:endParaRPr lang="en-GB" sz="3000" kern="1200" dirty="0"/>
        </a:p>
      </dsp:txBody>
      <dsp:txXfrm>
        <a:off x="2106423" y="643227"/>
        <a:ext cx="1912739" cy="1147643"/>
      </dsp:txXfrm>
    </dsp:sp>
    <dsp:sp modelId="{E5EEB726-965A-4C92-8F2C-91C575E220F8}">
      <dsp:nvSpPr>
        <dsp:cNvPr id="0" name=""/>
        <dsp:cNvSpPr/>
      </dsp:nvSpPr>
      <dsp:spPr>
        <a:xfrm>
          <a:off x="4210436" y="643227"/>
          <a:ext cx="1912739" cy="114764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Savings</a:t>
          </a:r>
          <a:endParaRPr lang="en-GB" sz="3000" kern="1200" dirty="0"/>
        </a:p>
      </dsp:txBody>
      <dsp:txXfrm>
        <a:off x="4210436" y="643227"/>
        <a:ext cx="1912739" cy="1147643"/>
      </dsp:txXfrm>
    </dsp:sp>
    <dsp:sp modelId="{2215C891-000B-44E3-866F-3B31490C63D6}">
      <dsp:nvSpPr>
        <dsp:cNvPr id="0" name=""/>
        <dsp:cNvSpPr/>
      </dsp:nvSpPr>
      <dsp:spPr>
        <a:xfrm>
          <a:off x="6314449" y="643227"/>
          <a:ext cx="1912739" cy="114764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Overdrafts</a:t>
          </a:r>
          <a:endParaRPr lang="en-GB" sz="3000" kern="1200" dirty="0"/>
        </a:p>
      </dsp:txBody>
      <dsp:txXfrm>
        <a:off x="6314449" y="643227"/>
        <a:ext cx="1912739" cy="1147643"/>
      </dsp:txXfrm>
    </dsp:sp>
    <dsp:sp modelId="{DC8CA116-A1F4-4619-B82E-945595EDA98B}">
      <dsp:nvSpPr>
        <dsp:cNvPr id="0" name=""/>
        <dsp:cNvSpPr/>
      </dsp:nvSpPr>
      <dsp:spPr>
        <a:xfrm>
          <a:off x="2411" y="1982144"/>
          <a:ext cx="1912739" cy="114764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Share Capital</a:t>
          </a:r>
          <a:endParaRPr lang="en-GB" sz="3000" kern="1200" dirty="0"/>
        </a:p>
      </dsp:txBody>
      <dsp:txXfrm>
        <a:off x="2411" y="1982144"/>
        <a:ext cx="1912739" cy="1147643"/>
      </dsp:txXfrm>
    </dsp:sp>
    <dsp:sp modelId="{F0E5C1E1-2AC8-48FF-9452-423B13F1765C}">
      <dsp:nvSpPr>
        <dsp:cNvPr id="0" name=""/>
        <dsp:cNvSpPr/>
      </dsp:nvSpPr>
      <dsp:spPr>
        <a:xfrm>
          <a:off x="2106423" y="1982144"/>
          <a:ext cx="1912739" cy="114764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Venture Capitalist </a:t>
          </a:r>
          <a:endParaRPr lang="en-GB" sz="3000" kern="1200" dirty="0"/>
        </a:p>
      </dsp:txBody>
      <dsp:txXfrm>
        <a:off x="2106423" y="1982144"/>
        <a:ext cx="1912739" cy="1147643"/>
      </dsp:txXfrm>
    </dsp:sp>
    <dsp:sp modelId="{43A1EE1E-0770-4AE8-8C6B-796CEA853C78}">
      <dsp:nvSpPr>
        <dsp:cNvPr id="0" name=""/>
        <dsp:cNvSpPr/>
      </dsp:nvSpPr>
      <dsp:spPr>
        <a:xfrm>
          <a:off x="4210436" y="1982144"/>
          <a:ext cx="1912739" cy="114764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Retained Profit</a:t>
          </a:r>
          <a:endParaRPr lang="en-GB" sz="3000" kern="1200" dirty="0"/>
        </a:p>
      </dsp:txBody>
      <dsp:txXfrm>
        <a:off x="4210436" y="1982144"/>
        <a:ext cx="1912739" cy="1147643"/>
      </dsp:txXfrm>
    </dsp:sp>
    <dsp:sp modelId="{0C121CD5-BC70-4FDD-95FE-60EF670BBAE3}">
      <dsp:nvSpPr>
        <dsp:cNvPr id="0" name=""/>
        <dsp:cNvSpPr/>
      </dsp:nvSpPr>
      <dsp:spPr>
        <a:xfrm>
          <a:off x="6314449" y="1982144"/>
          <a:ext cx="1912739" cy="114764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Sale of Assets</a:t>
          </a:r>
          <a:endParaRPr lang="en-GB" sz="3000" kern="1200" dirty="0"/>
        </a:p>
      </dsp:txBody>
      <dsp:txXfrm>
        <a:off x="6314449" y="1982144"/>
        <a:ext cx="1912739" cy="11476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38FA7165-C063-4AEE-8A82-1C5DFB3DB666}" type="datetimeFigureOut">
              <a:rPr lang="fr-FR"/>
              <a:pPr>
                <a:defRPr/>
              </a:pPr>
              <a:t>23/09/2012</a:t>
            </a:fld>
            <a:endParaRPr lang="fr-FR"/>
          </a:p>
        </p:txBody>
      </p:sp>
      <p:sp>
        <p:nvSpPr>
          <p:cNvPr id="5" name="Espace réservé du pied de page 4"/>
          <p:cNvSpPr>
            <a:spLocks noGrp="1"/>
          </p:cNvSpPr>
          <p:nvPr>
            <p:ph type="ftr" sz="quarter" idx="11"/>
          </p:nvPr>
        </p:nvSpPr>
        <p:spPr/>
        <p:txBody>
          <a:bodyPr/>
          <a:lstStyle>
            <a:lvl1pPr>
              <a:defRPr/>
            </a:lvl1pPr>
          </a:lstStyle>
          <a:p>
            <a:endParaRPr lang="en-GB"/>
          </a:p>
        </p:txBody>
      </p:sp>
      <p:sp>
        <p:nvSpPr>
          <p:cNvPr id="6"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BF452B42-7BE0-44EC-B6CF-921904F5A1DC}" type="datetimeFigureOut">
              <a:rPr lang="fr-FR"/>
              <a:pPr>
                <a:defRPr/>
              </a:pPr>
              <a:t>23/09/2012</a:t>
            </a:fld>
            <a:endParaRPr lang="fr-FR"/>
          </a:p>
        </p:txBody>
      </p:sp>
      <p:sp>
        <p:nvSpPr>
          <p:cNvPr id="5" name="Espace réservé du pied de page 4"/>
          <p:cNvSpPr>
            <a:spLocks noGrp="1"/>
          </p:cNvSpPr>
          <p:nvPr>
            <p:ph type="ftr" sz="quarter" idx="11"/>
          </p:nvPr>
        </p:nvSpPr>
        <p:spPr/>
        <p:txBody>
          <a:bodyPr/>
          <a:lstStyle>
            <a:lvl1pPr>
              <a:defRPr/>
            </a:lvl1pPr>
          </a:lstStyle>
          <a:p>
            <a:endParaRPr lang="en-GB"/>
          </a:p>
        </p:txBody>
      </p:sp>
      <p:sp>
        <p:nvSpPr>
          <p:cNvPr id="6"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EA5D1250-0B78-4DA0-B28F-1EE694DBC1CB}" type="datetimeFigureOut">
              <a:rPr lang="fr-FR"/>
              <a:pPr>
                <a:defRPr/>
              </a:pPr>
              <a:t>23/09/2012</a:t>
            </a:fld>
            <a:endParaRPr lang="fr-FR"/>
          </a:p>
        </p:txBody>
      </p:sp>
      <p:sp>
        <p:nvSpPr>
          <p:cNvPr id="5" name="Espace réservé du pied de page 4"/>
          <p:cNvSpPr>
            <a:spLocks noGrp="1"/>
          </p:cNvSpPr>
          <p:nvPr>
            <p:ph type="ftr" sz="quarter" idx="11"/>
          </p:nvPr>
        </p:nvSpPr>
        <p:spPr/>
        <p:txBody>
          <a:bodyPr/>
          <a:lstStyle>
            <a:lvl1pPr>
              <a:defRPr/>
            </a:lvl1pPr>
          </a:lstStyle>
          <a:p>
            <a:endParaRPr lang="en-GB"/>
          </a:p>
        </p:txBody>
      </p:sp>
      <p:sp>
        <p:nvSpPr>
          <p:cNvPr id="6"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18CB41F1-1947-4B24-AA77-AAB49F4FED8D}" type="datetimeFigureOut">
              <a:rPr lang="fr-FR"/>
              <a:pPr>
                <a:defRPr/>
              </a:pPr>
              <a:t>23/09/2012</a:t>
            </a:fld>
            <a:endParaRPr lang="fr-FR"/>
          </a:p>
        </p:txBody>
      </p:sp>
      <p:sp>
        <p:nvSpPr>
          <p:cNvPr id="5" name="Espace réservé du pied de page 4"/>
          <p:cNvSpPr>
            <a:spLocks noGrp="1"/>
          </p:cNvSpPr>
          <p:nvPr>
            <p:ph type="ftr" sz="quarter" idx="11"/>
          </p:nvPr>
        </p:nvSpPr>
        <p:spPr/>
        <p:txBody>
          <a:bodyPr/>
          <a:lstStyle>
            <a:lvl1pPr>
              <a:defRPr/>
            </a:lvl1pPr>
          </a:lstStyle>
          <a:p>
            <a:endParaRPr lang="en-GB"/>
          </a:p>
        </p:txBody>
      </p:sp>
      <p:sp>
        <p:nvSpPr>
          <p:cNvPr id="6"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28A006CF-BEEF-469D-9172-6A8C870D5322}" type="datetimeFigureOut">
              <a:rPr lang="fr-FR"/>
              <a:pPr>
                <a:defRPr/>
              </a:pPr>
              <a:t>23/09/2012</a:t>
            </a:fld>
            <a:endParaRPr lang="fr-FR"/>
          </a:p>
        </p:txBody>
      </p:sp>
      <p:sp>
        <p:nvSpPr>
          <p:cNvPr id="5" name="Espace réservé du pied de page 4"/>
          <p:cNvSpPr>
            <a:spLocks noGrp="1"/>
          </p:cNvSpPr>
          <p:nvPr>
            <p:ph type="ftr" sz="quarter" idx="11"/>
          </p:nvPr>
        </p:nvSpPr>
        <p:spPr/>
        <p:txBody>
          <a:bodyPr/>
          <a:lstStyle>
            <a:lvl1pPr>
              <a:defRPr/>
            </a:lvl1pPr>
          </a:lstStyle>
          <a:p>
            <a:endParaRPr lang="en-GB"/>
          </a:p>
        </p:txBody>
      </p:sp>
      <p:sp>
        <p:nvSpPr>
          <p:cNvPr id="6"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F5A6BAE0-DB8F-4834-8799-16A85777CCF1}" type="datetimeFigureOut">
              <a:rPr lang="fr-FR"/>
              <a:pPr>
                <a:defRPr/>
              </a:pPr>
              <a:t>23/09/2012</a:t>
            </a:fld>
            <a:endParaRPr lang="fr-FR"/>
          </a:p>
        </p:txBody>
      </p:sp>
      <p:sp>
        <p:nvSpPr>
          <p:cNvPr id="6" name="Espace réservé du pied de page 4"/>
          <p:cNvSpPr>
            <a:spLocks noGrp="1"/>
          </p:cNvSpPr>
          <p:nvPr>
            <p:ph type="ftr" sz="quarter" idx="11"/>
          </p:nvPr>
        </p:nvSpPr>
        <p:spPr/>
        <p:txBody>
          <a:bodyPr/>
          <a:lstStyle>
            <a:lvl1pPr>
              <a:defRPr/>
            </a:lvl1pPr>
          </a:lstStyle>
          <a:p>
            <a:endParaRPr lang="en-GB"/>
          </a:p>
        </p:txBody>
      </p:sp>
      <p:sp>
        <p:nvSpPr>
          <p:cNvPr id="7"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A4FC2BD7-1FB4-4C87-9C69-C085ACF23B62}" type="datetimeFigureOut">
              <a:rPr lang="fr-FR"/>
              <a:pPr>
                <a:defRPr/>
              </a:pPr>
              <a:t>23/09/2012</a:t>
            </a:fld>
            <a:endParaRPr lang="fr-FR"/>
          </a:p>
        </p:txBody>
      </p:sp>
      <p:sp>
        <p:nvSpPr>
          <p:cNvPr id="8" name="Espace réservé du pied de page 4"/>
          <p:cNvSpPr>
            <a:spLocks noGrp="1"/>
          </p:cNvSpPr>
          <p:nvPr>
            <p:ph type="ftr" sz="quarter" idx="11"/>
          </p:nvPr>
        </p:nvSpPr>
        <p:spPr/>
        <p:txBody>
          <a:bodyPr/>
          <a:lstStyle>
            <a:lvl1pPr>
              <a:defRPr/>
            </a:lvl1pPr>
          </a:lstStyle>
          <a:p>
            <a:endParaRPr lang="en-GB"/>
          </a:p>
        </p:txBody>
      </p:sp>
      <p:sp>
        <p:nvSpPr>
          <p:cNvPr id="9"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62C2D983-DE92-4277-87BC-DE76C710067F}" type="datetimeFigureOut">
              <a:rPr lang="fr-FR"/>
              <a:pPr>
                <a:defRPr/>
              </a:pPr>
              <a:t>23/09/2012</a:t>
            </a:fld>
            <a:endParaRPr lang="fr-FR"/>
          </a:p>
        </p:txBody>
      </p:sp>
      <p:sp>
        <p:nvSpPr>
          <p:cNvPr id="4" name="Espace réservé du pied de page 4"/>
          <p:cNvSpPr>
            <a:spLocks noGrp="1"/>
          </p:cNvSpPr>
          <p:nvPr>
            <p:ph type="ftr" sz="quarter" idx="11"/>
          </p:nvPr>
        </p:nvSpPr>
        <p:spPr/>
        <p:txBody>
          <a:bodyPr/>
          <a:lstStyle>
            <a:lvl1pPr>
              <a:defRPr/>
            </a:lvl1pPr>
          </a:lstStyle>
          <a:p>
            <a:endParaRPr lang="en-GB"/>
          </a:p>
        </p:txBody>
      </p:sp>
      <p:sp>
        <p:nvSpPr>
          <p:cNvPr id="5"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B9AEDCD-E3ED-4A69-A751-D6FFB16B1890}" type="datetimeFigureOut">
              <a:rPr lang="fr-FR"/>
              <a:pPr>
                <a:defRPr/>
              </a:pPr>
              <a:t>23/09/2012</a:t>
            </a:fld>
            <a:endParaRPr lang="fr-FR"/>
          </a:p>
        </p:txBody>
      </p:sp>
      <p:sp>
        <p:nvSpPr>
          <p:cNvPr id="3" name="Espace réservé du pied de page 4"/>
          <p:cNvSpPr>
            <a:spLocks noGrp="1"/>
          </p:cNvSpPr>
          <p:nvPr>
            <p:ph type="ftr" sz="quarter" idx="11"/>
          </p:nvPr>
        </p:nvSpPr>
        <p:spPr/>
        <p:txBody>
          <a:bodyPr/>
          <a:lstStyle>
            <a:lvl1pPr>
              <a:defRPr/>
            </a:lvl1pPr>
          </a:lstStyle>
          <a:p>
            <a:endParaRPr lang="en-GB"/>
          </a:p>
        </p:txBody>
      </p:sp>
      <p:sp>
        <p:nvSpPr>
          <p:cNvPr id="4"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FD202E26-08CE-41F4-A050-FCE3E661BBC3}" type="datetimeFigureOut">
              <a:rPr lang="fr-FR"/>
              <a:pPr>
                <a:defRPr/>
              </a:pPr>
              <a:t>23/09/2012</a:t>
            </a:fld>
            <a:endParaRPr lang="fr-FR"/>
          </a:p>
        </p:txBody>
      </p:sp>
      <p:sp>
        <p:nvSpPr>
          <p:cNvPr id="6" name="Espace réservé du pied de page 4"/>
          <p:cNvSpPr>
            <a:spLocks noGrp="1"/>
          </p:cNvSpPr>
          <p:nvPr>
            <p:ph type="ftr" sz="quarter" idx="11"/>
          </p:nvPr>
        </p:nvSpPr>
        <p:spPr/>
        <p:txBody>
          <a:bodyPr/>
          <a:lstStyle>
            <a:lvl1pPr>
              <a:defRPr/>
            </a:lvl1pPr>
          </a:lstStyle>
          <a:p>
            <a:endParaRPr lang="en-GB"/>
          </a:p>
        </p:txBody>
      </p:sp>
      <p:sp>
        <p:nvSpPr>
          <p:cNvPr id="7"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545EFBC-FF91-4EF3-8814-AB135CCAE543}" type="datetimeFigureOut">
              <a:rPr lang="fr-FR"/>
              <a:pPr>
                <a:defRPr/>
              </a:pPr>
              <a:t>23/09/2012</a:t>
            </a:fld>
            <a:endParaRPr lang="fr-FR"/>
          </a:p>
        </p:txBody>
      </p:sp>
      <p:sp>
        <p:nvSpPr>
          <p:cNvPr id="6" name="Espace réservé du pied de page 4"/>
          <p:cNvSpPr>
            <a:spLocks noGrp="1"/>
          </p:cNvSpPr>
          <p:nvPr>
            <p:ph type="ftr" sz="quarter" idx="11"/>
          </p:nvPr>
        </p:nvSpPr>
        <p:spPr/>
        <p:txBody>
          <a:bodyPr/>
          <a:lstStyle>
            <a:lvl1pPr>
              <a:defRPr/>
            </a:lvl1pPr>
          </a:lstStyle>
          <a:p>
            <a:endParaRPr lang="en-GB"/>
          </a:p>
        </p:txBody>
      </p:sp>
      <p:sp>
        <p:nvSpPr>
          <p:cNvPr id="7" name="Espace réservé du numéro de diapositive 5"/>
          <p:cNvSpPr>
            <a:spLocks noGrp="1"/>
          </p:cNvSpPr>
          <p:nvPr>
            <p:ph type="sldNum" sz="quarter" idx="12"/>
          </p:nvPr>
        </p:nvSpPr>
        <p:spPr/>
        <p:txBody>
          <a:bodyPr/>
          <a:lstStyle>
            <a:lvl1pPr>
              <a:defRPr/>
            </a:lvl1pPr>
          </a:lstStyle>
          <a:p>
            <a:fld id="{E5B0B069-5CCD-471F-BE6B-968534C70AA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CA18B92-F190-4AF4-8806-F539587412A0}" type="datetimeFigureOut">
              <a:rPr lang="fr-FR"/>
              <a:pPr>
                <a:defRPr/>
              </a:pPr>
              <a:t>23/09/2012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E5B0B069-5CCD-471F-BE6B-968534C70AA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ma"/><Relationship Id="rId1" Type="http://schemas.microsoft.com/office/2007/relationships/media" Target="../media/media1.wma"/><Relationship Id="rId5" Type="http://schemas.openxmlformats.org/officeDocument/2006/relationships/image" Target="../media/image2.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ublicdomainpictures.net/pictures/20000/velka/stack-of-coi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0886"/>
            <a:ext cx="9144000" cy="60960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981140" y="2268132"/>
            <a:ext cx="5112568" cy="1092566"/>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4" name="Rounded Rectangle 3"/>
          <p:cNvSpPr/>
          <p:nvPr/>
        </p:nvSpPr>
        <p:spPr>
          <a:xfrm>
            <a:off x="1619672" y="768410"/>
            <a:ext cx="5904655" cy="136815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55576" y="666537"/>
            <a:ext cx="7772400" cy="1470025"/>
          </a:xfrm>
        </p:spPr>
        <p:txBody>
          <a:bodyPr/>
          <a:lstStyle/>
          <a:p>
            <a:r>
              <a:rPr lang="en-GB" dirty="0" smtClean="0">
                <a:solidFill>
                  <a:schemeClr val="bg1"/>
                </a:solidFill>
                <a:latin typeface="Arial Rounded MT Bold" pitchFamily="34" charset="0"/>
              </a:rPr>
              <a:t>Raising Finance</a:t>
            </a:r>
            <a:endParaRPr lang="en-GB" dirty="0">
              <a:solidFill>
                <a:schemeClr val="bg1"/>
              </a:solidFill>
              <a:latin typeface="Arial Rounded MT Bold" pitchFamily="34" charset="0"/>
            </a:endParaRPr>
          </a:p>
        </p:txBody>
      </p:sp>
      <p:sp>
        <p:nvSpPr>
          <p:cNvPr id="3" name="Subtitle 2"/>
          <p:cNvSpPr>
            <a:spLocks noGrp="1"/>
          </p:cNvSpPr>
          <p:nvPr>
            <p:ph type="subTitle" idx="1"/>
          </p:nvPr>
        </p:nvSpPr>
        <p:spPr>
          <a:xfrm>
            <a:off x="1334781" y="2348880"/>
            <a:ext cx="6400800" cy="1752600"/>
          </a:xfrm>
        </p:spPr>
        <p:txBody>
          <a:bodyPr/>
          <a:lstStyle/>
          <a:p>
            <a:r>
              <a:rPr lang="en-GB" dirty="0" smtClean="0">
                <a:solidFill>
                  <a:schemeClr val="bg1"/>
                </a:solidFill>
                <a:latin typeface="Arial Rounded MT Bold" pitchFamily="34" charset="0"/>
              </a:rPr>
              <a:t>AS Business Studies</a:t>
            </a:r>
            <a:endParaRPr lang="en-GB" dirty="0">
              <a:solidFill>
                <a:schemeClr val="bg1"/>
              </a:solidFill>
              <a:latin typeface="Arial Rounded MT Bold" pitchFamily="34" charset="0"/>
            </a:endParaRPr>
          </a:p>
        </p:txBody>
      </p:sp>
    </p:spTree>
    <p:extLst>
      <p:ext uri="{BB962C8B-B14F-4D97-AF65-F5344CB8AC3E}">
        <p14:creationId xmlns:p14="http://schemas.microsoft.com/office/powerpoint/2010/main" val="1231315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Business Angels</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Wealthy entrepreneur invests in small high risk businesses, and seeks a high return.</a:t>
            </a:r>
          </a:p>
          <a:p>
            <a:r>
              <a:rPr lang="en-GB" dirty="0" smtClean="0"/>
              <a:t>Business has high potential growth.</a:t>
            </a:r>
          </a:p>
          <a:p>
            <a:r>
              <a:rPr lang="en-GB" dirty="0" smtClean="0"/>
              <a:t>Provide advice to owners.</a:t>
            </a:r>
          </a:p>
          <a:p>
            <a:r>
              <a:rPr lang="en-GB" dirty="0" smtClean="0"/>
              <a:t>Only make small investments (£10,000-£250,000), whereas a venture capitalist would make larger ones (£250,000+)</a:t>
            </a:r>
            <a:endParaRPr lang="en-GB" dirty="0"/>
          </a:p>
        </p:txBody>
      </p:sp>
    </p:spTree>
    <p:extLst>
      <p:ext uri="{BB962C8B-B14F-4D97-AF65-F5344CB8AC3E}">
        <p14:creationId xmlns:p14="http://schemas.microsoft.com/office/powerpoint/2010/main" val="231970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Raising Finance </a:t>
            </a:r>
            <a:r>
              <a:rPr lang="en-GB" dirty="0" smtClean="0">
                <a:solidFill>
                  <a:schemeClr val="bg1"/>
                </a:solidFill>
                <a:latin typeface="Arial Rounded MT Bold" pitchFamily="34" charset="0"/>
              </a:rPr>
              <a:t>Post Financial Crisis</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Businesses have </a:t>
            </a:r>
            <a:r>
              <a:rPr lang="en-GB" b="1" dirty="0" smtClean="0">
                <a:solidFill>
                  <a:srgbClr val="FF0000"/>
                </a:solidFill>
              </a:rPr>
              <a:t>struggled to raise finance </a:t>
            </a:r>
            <a:r>
              <a:rPr lang="en-GB" dirty="0" smtClean="0"/>
              <a:t>from banks.</a:t>
            </a:r>
          </a:p>
          <a:p>
            <a:r>
              <a:rPr lang="en-GB" b="1" dirty="0" smtClean="0">
                <a:solidFill>
                  <a:srgbClr val="FF0000"/>
                </a:solidFill>
              </a:rPr>
              <a:t>Banks lack confidence </a:t>
            </a:r>
            <a:r>
              <a:rPr lang="en-GB" dirty="0" smtClean="0"/>
              <a:t>in lending credit.</a:t>
            </a:r>
          </a:p>
          <a:p>
            <a:r>
              <a:rPr lang="en-GB" dirty="0" smtClean="0"/>
              <a:t>High interest rates – </a:t>
            </a:r>
            <a:r>
              <a:rPr lang="en-GB" b="1" dirty="0" smtClean="0">
                <a:solidFill>
                  <a:srgbClr val="FF0000"/>
                </a:solidFill>
              </a:rPr>
              <a:t>pushing</a:t>
            </a:r>
            <a:r>
              <a:rPr lang="en-GB" dirty="0" smtClean="0"/>
              <a:t> </a:t>
            </a:r>
            <a:r>
              <a:rPr lang="en-GB" b="1" dirty="0" smtClean="0">
                <a:solidFill>
                  <a:srgbClr val="FF0000"/>
                </a:solidFill>
              </a:rPr>
              <a:t>business costs up </a:t>
            </a:r>
            <a:r>
              <a:rPr lang="en-GB" dirty="0" smtClean="0"/>
              <a:t>and prices for consumers!</a:t>
            </a:r>
          </a:p>
          <a:p>
            <a:r>
              <a:rPr lang="en-GB" dirty="0" smtClean="0"/>
              <a:t>Perhaps other sources of finance more attractive? </a:t>
            </a:r>
            <a:endParaRPr lang="en-GB" dirty="0"/>
          </a:p>
        </p:txBody>
      </p:sp>
    </p:spTree>
    <p:extLst>
      <p:ext uri="{BB962C8B-B14F-4D97-AF65-F5344CB8AC3E}">
        <p14:creationId xmlns:p14="http://schemas.microsoft.com/office/powerpoint/2010/main" val="107715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2843808" y="188640"/>
            <a:ext cx="3384376"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Worksheet</a:t>
            </a:r>
            <a:endParaRPr lang="en-GB" dirty="0">
              <a:solidFill>
                <a:schemeClr val="bg1"/>
              </a:solidFill>
              <a:latin typeface="Arial Rounded MT Bold" pitchFamily="34" charset="0"/>
            </a:endParaRPr>
          </a:p>
        </p:txBody>
      </p:sp>
      <p:sp>
        <p:nvSpPr>
          <p:cNvPr id="8" name="Content Placeholder 7"/>
          <p:cNvSpPr>
            <a:spLocks noGrp="1"/>
          </p:cNvSpPr>
          <p:nvPr>
            <p:ph idx="1"/>
          </p:nvPr>
        </p:nvSpPr>
        <p:spPr>
          <a:xfrm>
            <a:off x="457200" y="1600201"/>
            <a:ext cx="8229600" cy="1684784"/>
          </a:xfrm>
        </p:spPr>
        <p:style>
          <a:lnRef idx="0">
            <a:schemeClr val="accent2"/>
          </a:lnRef>
          <a:fillRef idx="3">
            <a:schemeClr val="accent2"/>
          </a:fillRef>
          <a:effectRef idx="3">
            <a:schemeClr val="accent2"/>
          </a:effectRef>
          <a:fontRef idx="minor">
            <a:schemeClr val="lt1"/>
          </a:fontRef>
        </p:style>
        <p:txBody>
          <a:bodyPr/>
          <a:lstStyle/>
          <a:p>
            <a:r>
              <a:rPr lang="en-GB" sz="2000" b="1" i="1" dirty="0"/>
              <a:t>Scenario: You are working as a small business advisor for Business Link. You have the following clients scheduled for meetings today. All of your clients are seeking finance but are unsure on the best sources to use to raise it. You must prepare for the meetings using the following table, in order to advise them:</a:t>
            </a:r>
            <a:endParaRPr lang="en-GB" sz="2000" dirty="0"/>
          </a:p>
          <a:p>
            <a:endParaRPr lang="en-GB" sz="2800" dirty="0"/>
          </a:p>
        </p:txBody>
      </p:sp>
      <p:sp>
        <p:nvSpPr>
          <p:cNvPr id="6" name="Content Placeholder 7"/>
          <p:cNvSpPr txBox="1">
            <a:spLocks/>
          </p:cNvSpPr>
          <p:nvPr/>
        </p:nvSpPr>
        <p:spPr bwMode="auto">
          <a:xfrm>
            <a:off x="457200" y="3437385"/>
            <a:ext cx="8229600" cy="1791816"/>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pPr>
            <a:r>
              <a:rPr lang="en-GB" sz="2000" b="1" dirty="0"/>
              <a:t>Tasks:</a:t>
            </a:r>
            <a:endParaRPr lang="en-GB" sz="2000" dirty="0"/>
          </a:p>
          <a:p>
            <a:pPr lvl="0"/>
            <a:r>
              <a:rPr lang="en-GB" sz="2000" b="1" dirty="0"/>
              <a:t>Complete the table above, explaining your choice of source of finance in each case.</a:t>
            </a:r>
            <a:endParaRPr lang="en-GB" sz="2000" dirty="0"/>
          </a:p>
          <a:p>
            <a:r>
              <a:rPr lang="en-GB" sz="2000" b="1" dirty="0"/>
              <a:t> </a:t>
            </a:r>
            <a:r>
              <a:rPr lang="en-GB" sz="2000" b="1" dirty="0" smtClean="0"/>
              <a:t>Explain </a:t>
            </a:r>
            <a:r>
              <a:rPr lang="en-GB" sz="2000" b="1" dirty="0"/>
              <a:t>the potential benefits of becoming a LTD company and obtaining share capital to the partners in business G.</a:t>
            </a:r>
            <a:endParaRPr lang="en-GB" sz="2000" dirty="0"/>
          </a:p>
          <a:p>
            <a:pPr marL="0" indent="0">
              <a:buNone/>
            </a:pPr>
            <a:endParaRPr lang="en-GB" sz="2000" dirty="0" smtClean="0"/>
          </a:p>
          <a:p>
            <a:endParaRPr lang="en-GB" sz="2800" dirty="0"/>
          </a:p>
        </p:txBody>
      </p:sp>
      <p:sp>
        <p:nvSpPr>
          <p:cNvPr id="9" name="Content Placeholder 7"/>
          <p:cNvSpPr txBox="1">
            <a:spLocks/>
          </p:cNvSpPr>
          <p:nvPr/>
        </p:nvSpPr>
        <p:spPr bwMode="auto">
          <a:xfrm>
            <a:off x="457200" y="5373216"/>
            <a:ext cx="8229600" cy="1174294"/>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pPr>
            <a:r>
              <a:rPr lang="en-GB" sz="2000" b="1" dirty="0" smtClean="0"/>
              <a:t>Feedback:</a:t>
            </a:r>
          </a:p>
          <a:p>
            <a:pPr marL="0" indent="0">
              <a:buNone/>
            </a:pPr>
            <a:r>
              <a:rPr lang="en-GB" sz="2000" b="1" dirty="0" smtClean="0"/>
              <a:t>Business Link Advice</a:t>
            </a:r>
            <a:endParaRPr lang="en-GB" sz="2000" dirty="0"/>
          </a:p>
        </p:txBody>
      </p:sp>
      <p:pic>
        <p:nvPicPr>
          <p:cNvPr id="10" name="il_fi" descr="http://www.textmarketer.co.uk/wordpress/wp-content/uploads/2011/12/Businesslink-logo_1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312213"/>
            <a:ext cx="804545" cy="1019175"/>
          </a:xfrm>
          <a:prstGeom prst="rect">
            <a:avLst/>
          </a:prstGeom>
          <a:noFill/>
          <a:ln>
            <a:noFill/>
          </a:ln>
        </p:spPr>
      </p:pic>
      <p:pic>
        <p:nvPicPr>
          <p:cNvPr id="11" name="il_fi" descr="http://www.textmarketer.co.uk/wordpress/wp-content/uploads/2011/12/Businesslink-logo_1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312212"/>
            <a:ext cx="804545" cy="1019175"/>
          </a:xfrm>
          <a:prstGeom prst="rect">
            <a:avLst/>
          </a:prstGeom>
          <a:noFill/>
          <a:ln>
            <a:noFill/>
          </a:ln>
        </p:spPr>
      </p:pic>
    </p:spTree>
    <p:extLst>
      <p:ext uri="{BB962C8B-B14F-4D97-AF65-F5344CB8AC3E}">
        <p14:creationId xmlns:p14="http://schemas.microsoft.com/office/powerpoint/2010/main" val="325631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bg/>
                                          </p:spTgt>
                                        </p:tgtEl>
                                        <p:attrNameLst>
                                          <p:attrName>style.visibility</p:attrName>
                                        </p:attrNameLst>
                                      </p:cBhvr>
                                      <p:to>
                                        <p:strVal val="visible"/>
                                      </p:to>
                                    </p:set>
                                    <p:animEffect transition="in" filter="fade">
                                      <p:cBhvr>
                                        <p:cTn id="37" dur="500"/>
                                        <p:tgtEl>
                                          <p:spTgt spid="9">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Effect transition="in" filter="fade">
                                      <p:cBhvr>
                                        <p:cTn id="4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6" grpId="0" build="p" animBg="1"/>
      <p:bldP spid="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Plenary - Quiz</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What is the difference between a business angel and an entrepreneur?</a:t>
            </a:r>
          </a:p>
          <a:p>
            <a:r>
              <a:rPr lang="en-GB" dirty="0" smtClean="0"/>
              <a:t>Give three sources of internal finance</a:t>
            </a:r>
          </a:p>
          <a:p>
            <a:r>
              <a:rPr lang="en-GB" dirty="0" smtClean="0"/>
              <a:t>Give three external sources of finance</a:t>
            </a:r>
          </a:p>
          <a:p>
            <a:r>
              <a:rPr lang="en-GB" dirty="0" smtClean="0"/>
              <a:t>A business wishes to buy new machinery, and estimates it will last 5 years. What is the best form of finance for this purchase? Why? </a:t>
            </a:r>
            <a:endParaRPr lang="en-GB" dirty="0"/>
          </a:p>
        </p:txBody>
      </p:sp>
    </p:spTree>
    <p:extLst>
      <p:ext uri="{BB962C8B-B14F-4D97-AF65-F5344CB8AC3E}">
        <p14:creationId xmlns:p14="http://schemas.microsoft.com/office/powerpoint/2010/main" val="186072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Aims &amp; Objectives</a:t>
            </a:r>
            <a:endParaRPr lang="en-GB" dirty="0">
              <a:solidFill>
                <a:schemeClr val="bg1"/>
              </a:solidFill>
              <a:latin typeface="Arial Rounded MT Bold" pitchFamily="34" charset="0"/>
            </a:endParaRPr>
          </a:p>
        </p:txBody>
      </p:sp>
      <p:sp>
        <p:nvSpPr>
          <p:cNvPr id="3" name="Content Placeholder 2"/>
          <p:cNvSpPr>
            <a:spLocks noGrp="1"/>
          </p:cNvSpPr>
          <p:nvPr>
            <p:ph idx="1"/>
          </p:nvPr>
        </p:nvSpPr>
        <p:spPr>
          <a:xfrm>
            <a:off x="683568" y="1600201"/>
            <a:ext cx="8003232" cy="3845024"/>
          </a:xfrm>
        </p:spPr>
        <p:txBody>
          <a:bodyPr/>
          <a:lstStyle/>
          <a:p>
            <a:pPr marL="0" indent="0">
              <a:buNone/>
            </a:pPr>
            <a:r>
              <a:rPr lang="en-GB" sz="2800" dirty="0" smtClean="0"/>
              <a:t>Aim:</a:t>
            </a:r>
          </a:p>
          <a:p>
            <a:r>
              <a:rPr lang="en-GB" sz="2800" dirty="0" smtClean="0"/>
              <a:t>Understand methods of raising finance.</a:t>
            </a:r>
          </a:p>
          <a:p>
            <a:pPr marL="0" indent="0">
              <a:buNone/>
            </a:pPr>
            <a:r>
              <a:rPr lang="en-GB" sz="2800" dirty="0" smtClean="0"/>
              <a:t>Objectives:</a:t>
            </a:r>
          </a:p>
          <a:p>
            <a:r>
              <a:rPr lang="en-GB" sz="2800" dirty="0"/>
              <a:t>D</a:t>
            </a:r>
            <a:r>
              <a:rPr lang="en-GB" sz="2800" dirty="0" smtClean="0"/>
              <a:t>efine overdrafts and venture capitalist</a:t>
            </a:r>
          </a:p>
          <a:p>
            <a:r>
              <a:rPr lang="en-GB" sz="2800" dirty="0" smtClean="0"/>
              <a:t>Explain different internal and external methods of raising finance</a:t>
            </a:r>
          </a:p>
          <a:p>
            <a:r>
              <a:rPr lang="en-GB" sz="2800" dirty="0" smtClean="0"/>
              <a:t>Analyse internal and external methods of raising finance.</a:t>
            </a:r>
            <a:endParaRPr lang="en-GB" sz="2800" dirty="0"/>
          </a:p>
        </p:txBody>
      </p:sp>
    </p:spTree>
    <p:extLst>
      <p:ext uri="{BB962C8B-B14F-4D97-AF65-F5344CB8AC3E}">
        <p14:creationId xmlns:p14="http://schemas.microsoft.com/office/powerpoint/2010/main" val="333601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4">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Starter</a:t>
            </a:r>
            <a:endParaRPr lang="en-GB" dirty="0">
              <a:solidFill>
                <a:schemeClr val="bg1"/>
              </a:solidFill>
              <a:latin typeface="Arial Rounded MT Bold" pitchFamily="34" charset="0"/>
            </a:endParaRPr>
          </a:p>
        </p:txBody>
      </p:sp>
      <p:sp>
        <p:nvSpPr>
          <p:cNvPr id="8" name="Content Placeholder 7"/>
          <p:cNvSpPr>
            <a:spLocks noGrp="1"/>
          </p:cNvSpPr>
          <p:nvPr>
            <p:ph idx="1"/>
          </p:nvPr>
        </p:nvSpPr>
        <p:spPr>
          <a:xfrm>
            <a:off x="457200" y="1600200"/>
            <a:ext cx="8075240" cy="4525963"/>
          </a:xfrm>
        </p:spPr>
        <p:txBody>
          <a:bodyPr/>
          <a:lstStyle/>
          <a:p>
            <a:r>
              <a:rPr lang="en-GB" dirty="0" smtClean="0"/>
              <a:t>On white boards</a:t>
            </a:r>
          </a:p>
          <a:p>
            <a:endParaRPr lang="en-GB" dirty="0" smtClean="0"/>
          </a:p>
          <a:p>
            <a:r>
              <a:rPr lang="en-GB" dirty="0" smtClean="0"/>
              <a:t>List as many </a:t>
            </a:r>
            <a:r>
              <a:rPr lang="en-GB" b="1" dirty="0" smtClean="0">
                <a:solidFill>
                  <a:srgbClr val="FF0000"/>
                </a:solidFill>
              </a:rPr>
              <a:t>internal and external sources </a:t>
            </a:r>
            <a:r>
              <a:rPr lang="en-GB" dirty="0" smtClean="0"/>
              <a:t>of finance available for small businesses.</a:t>
            </a:r>
          </a:p>
          <a:p>
            <a:endParaRPr lang="en-GB" sz="2400" dirty="0"/>
          </a:p>
        </p:txBody>
      </p:sp>
      <p:pic>
        <p:nvPicPr>
          <p:cNvPr id="6" name="Countdown 2.wma">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7596336" y="4132790"/>
            <a:ext cx="609600" cy="609600"/>
          </a:xfrm>
          <a:prstGeom prst="rect">
            <a:avLst/>
          </a:prstGeom>
        </p:spPr>
      </p:pic>
    </p:spTree>
    <p:extLst>
      <p:ext uri="{BB962C8B-B14F-4D97-AF65-F5344CB8AC3E}">
        <p14:creationId xmlns:p14="http://schemas.microsoft.com/office/powerpoint/2010/main" val="271025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6"/>
                    </p:tgtEl>
                  </p:cond>
                </p:stCondLst>
                <p:endSync evt="end" delay="0">
                  <p:rtn val="all"/>
                </p:endSync>
                <p:childTnLst>
                  <p:par>
                    <p:cTn id="14" fill="hold">
                      <p:stCondLst>
                        <p:cond delay="0"/>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31579" fill="hold"/>
                                        <p:tgtEl>
                                          <p:spTgt spid="6"/>
                                        </p:tgtEl>
                                      </p:cBhvr>
                                    </p:cmd>
                                  </p:childTnLst>
                                </p:cTn>
                              </p:par>
                            </p:childTnLst>
                          </p:cTn>
                        </p:par>
                      </p:childTnLst>
                    </p:cTn>
                  </p:par>
                </p:childTnLst>
              </p:cTn>
              <p:nextCondLst>
                <p:cond evt="onClick" delay="0">
                  <p:tgtEl>
                    <p:spTgt spid="6"/>
                  </p:tgtEl>
                </p:cond>
              </p:nextCondLst>
            </p:seq>
            <p:audio>
              <p:cMediaNode vol="80000">
                <p:cTn id="18" fill="hold" display="0">
                  <p:stCondLst>
                    <p:cond delay="indefinite"/>
                  </p:stCondLst>
                  <p:endCondLst>
                    <p:cond evt="onStopAudio" delay="0">
                      <p:tgtEl>
                        <p:sldTgt/>
                      </p:tgtEl>
                    </p:cond>
                  </p:endCondLst>
                </p:cTn>
                <p:tgtEl>
                  <p:spTgt spid="6"/>
                </p:tgtEl>
              </p:cMediaNode>
            </p:audio>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Sources of Finance</a:t>
            </a:r>
            <a:endParaRPr lang="en-GB" dirty="0">
              <a:solidFill>
                <a:schemeClr val="bg1"/>
              </a:solidFill>
              <a:latin typeface="Arial Rounded MT Bold"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39118704"/>
              </p:ext>
            </p:extLst>
          </p:nvPr>
        </p:nvGraphicFramePr>
        <p:xfrm>
          <a:off x="457200" y="1600200"/>
          <a:ext cx="8229600" cy="3773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831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dgm id="{26D503D5-EB53-42DA-884F-8E55AD1583E2}"/>
                                            </p:graphicEl>
                                          </p:spTgt>
                                        </p:tgtEl>
                                        <p:attrNameLst>
                                          <p:attrName>style.visibility</p:attrName>
                                        </p:attrNameLst>
                                      </p:cBhvr>
                                      <p:to>
                                        <p:strVal val="visible"/>
                                      </p:to>
                                    </p:set>
                                    <p:anim calcmode="lin" valueType="num">
                                      <p:cBhvr additive="base">
                                        <p:cTn id="7" dur="500" fill="hold"/>
                                        <p:tgtEl>
                                          <p:spTgt spid="3">
                                            <p:graphicEl>
                                              <a:dgm id="{26D503D5-EB53-42DA-884F-8E55AD1583E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26D503D5-EB53-42DA-884F-8E55AD1583E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graphicEl>
                                              <a:dgm id="{F41BBA34-4081-49DB-9363-0D101589DC36}"/>
                                            </p:graphicEl>
                                          </p:spTgt>
                                        </p:tgtEl>
                                        <p:attrNameLst>
                                          <p:attrName>style.visibility</p:attrName>
                                        </p:attrNameLst>
                                      </p:cBhvr>
                                      <p:to>
                                        <p:strVal val="visible"/>
                                      </p:to>
                                    </p:set>
                                    <p:anim calcmode="lin" valueType="num">
                                      <p:cBhvr additive="base">
                                        <p:cTn id="13" dur="500" fill="hold"/>
                                        <p:tgtEl>
                                          <p:spTgt spid="3">
                                            <p:graphicEl>
                                              <a:dgm id="{F41BBA34-4081-49DB-9363-0D101589DC3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graphicEl>
                                              <a:dgm id="{F41BBA34-4081-49DB-9363-0D101589DC36}"/>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graphicEl>
                                              <a:dgm id="{E5EEB726-965A-4C92-8F2C-91C575E220F8}"/>
                                            </p:graphicEl>
                                          </p:spTgt>
                                        </p:tgtEl>
                                        <p:attrNameLst>
                                          <p:attrName>style.visibility</p:attrName>
                                        </p:attrNameLst>
                                      </p:cBhvr>
                                      <p:to>
                                        <p:strVal val="visible"/>
                                      </p:to>
                                    </p:set>
                                    <p:anim calcmode="lin" valueType="num">
                                      <p:cBhvr additive="base">
                                        <p:cTn id="19" dur="500" fill="hold"/>
                                        <p:tgtEl>
                                          <p:spTgt spid="3">
                                            <p:graphicEl>
                                              <a:dgm id="{E5EEB726-965A-4C92-8F2C-91C575E220F8}"/>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graphicEl>
                                              <a:dgm id="{E5EEB726-965A-4C92-8F2C-91C575E220F8}"/>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graphicEl>
                                              <a:dgm id="{2215C891-000B-44E3-866F-3B31490C63D6}"/>
                                            </p:graphicEl>
                                          </p:spTgt>
                                        </p:tgtEl>
                                        <p:attrNameLst>
                                          <p:attrName>style.visibility</p:attrName>
                                        </p:attrNameLst>
                                      </p:cBhvr>
                                      <p:to>
                                        <p:strVal val="visible"/>
                                      </p:to>
                                    </p:set>
                                    <p:anim calcmode="lin" valueType="num">
                                      <p:cBhvr additive="base">
                                        <p:cTn id="25" dur="500" fill="hold"/>
                                        <p:tgtEl>
                                          <p:spTgt spid="3">
                                            <p:graphicEl>
                                              <a:dgm id="{2215C891-000B-44E3-866F-3B31490C63D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graphicEl>
                                              <a:dgm id="{2215C891-000B-44E3-866F-3B31490C63D6}"/>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graphicEl>
                                              <a:dgm id="{DC8CA116-A1F4-4619-B82E-945595EDA98B}"/>
                                            </p:graphicEl>
                                          </p:spTgt>
                                        </p:tgtEl>
                                        <p:attrNameLst>
                                          <p:attrName>style.visibility</p:attrName>
                                        </p:attrNameLst>
                                      </p:cBhvr>
                                      <p:to>
                                        <p:strVal val="visible"/>
                                      </p:to>
                                    </p:set>
                                    <p:anim calcmode="lin" valueType="num">
                                      <p:cBhvr additive="base">
                                        <p:cTn id="31" dur="500" fill="hold"/>
                                        <p:tgtEl>
                                          <p:spTgt spid="3">
                                            <p:graphicEl>
                                              <a:dgm id="{DC8CA116-A1F4-4619-B82E-945595EDA98B}"/>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graphicEl>
                                              <a:dgm id="{DC8CA116-A1F4-4619-B82E-945595EDA98B}"/>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graphicEl>
                                              <a:dgm id="{F0E5C1E1-2AC8-48FF-9452-423B13F1765C}"/>
                                            </p:graphicEl>
                                          </p:spTgt>
                                        </p:tgtEl>
                                        <p:attrNameLst>
                                          <p:attrName>style.visibility</p:attrName>
                                        </p:attrNameLst>
                                      </p:cBhvr>
                                      <p:to>
                                        <p:strVal val="visible"/>
                                      </p:to>
                                    </p:set>
                                    <p:anim calcmode="lin" valueType="num">
                                      <p:cBhvr additive="base">
                                        <p:cTn id="37" dur="500" fill="hold"/>
                                        <p:tgtEl>
                                          <p:spTgt spid="3">
                                            <p:graphicEl>
                                              <a:dgm id="{F0E5C1E1-2AC8-48FF-9452-423B13F1765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graphicEl>
                                              <a:dgm id="{F0E5C1E1-2AC8-48FF-9452-423B13F1765C}"/>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graphicEl>
                                              <a:dgm id="{43A1EE1E-0770-4AE8-8C6B-796CEA853C78}"/>
                                            </p:graphicEl>
                                          </p:spTgt>
                                        </p:tgtEl>
                                        <p:attrNameLst>
                                          <p:attrName>style.visibility</p:attrName>
                                        </p:attrNameLst>
                                      </p:cBhvr>
                                      <p:to>
                                        <p:strVal val="visible"/>
                                      </p:to>
                                    </p:set>
                                    <p:anim calcmode="lin" valueType="num">
                                      <p:cBhvr additive="base">
                                        <p:cTn id="43" dur="500" fill="hold"/>
                                        <p:tgtEl>
                                          <p:spTgt spid="3">
                                            <p:graphicEl>
                                              <a:dgm id="{43A1EE1E-0770-4AE8-8C6B-796CEA853C78}"/>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graphicEl>
                                              <a:dgm id="{43A1EE1E-0770-4AE8-8C6B-796CEA853C78}"/>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graphicEl>
                                              <a:dgm id="{0C121CD5-BC70-4FDD-95FE-60EF670BBAE3}"/>
                                            </p:graphicEl>
                                          </p:spTgt>
                                        </p:tgtEl>
                                        <p:attrNameLst>
                                          <p:attrName>style.visibility</p:attrName>
                                        </p:attrNameLst>
                                      </p:cBhvr>
                                      <p:to>
                                        <p:strVal val="visible"/>
                                      </p:to>
                                    </p:set>
                                    <p:anim calcmode="lin" valueType="num">
                                      <p:cBhvr additive="base">
                                        <p:cTn id="49" dur="500" fill="hold"/>
                                        <p:tgtEl>
                                          <p:spTgt spid="3">
                                            <p:graphicEl>
                                              <a:dgm id="{0C121CD5-BC70-4FDD-95FE-60EF670BBAE3}"/>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graphicEl>
                                              <a:dgm id="{0C121CD5-BC70-4FDD-95FE-60EF670BBAE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Bank Loans</a:t>
            </a:r>
            <a:endParaRPr lang="en-GB" dirty="0">
              <a:solidFill>
                <a:schemeClr val="bg1"/>
              </a:solidFill>
              <a:latin typeface="Arial Rounded MT Bold" pitchFamily="34" charset="0"/>
            </a:endParaRPr>
          </a:p>
        </p:txBody>
      </p:sp>
      <p:sp>
        <p:nvSpPr>
          <p:cNvPr id="8" name="Content Placeholder 7"/>
          <p:cNvSpPr>
            <a:spLocks noGrp="1"/>
          </p:cNvSpPr>
          <p:nvPr>
            <p:ph idx="1"/>
          </p:nvPr>
        </p:nvSpPr>
        <p:spPr>
          <a:xfrm>
            <a:off x="457200" y="1600201"/>
            <a:ext cx="8229600" cy="3773016"/>
          </a:xfrm>
        </p:spPr>
        <p:txBody>
          <a:bodyPr>
            <a:normAutofit fontScale="92500" lnSpcReduction="10000"/>
          </a:bodyPr>
          <a:lstStyle/>
          <a:p>
            <a:r>
              <a:rPr lang="en-GB" dirty="0" smtClean="0"/>
              <a:t>Sum of money lent for a fixed period of time, repaid over an agreed schedule.</a:t>
            </a:r>
          </a:p>
          <a:p>
            <a:r>
              <a:rPr lang="en-GB" dirty="0" smtClean="0"/>
              <a:t>Price of loan is </a:t>
            </a:r>
            <a:r>
              <a:rPr lang="en-GB" b="1" dirty="0" smtClean="0">
                <a:solidFill>
                  <a:srgbClr val="FF0000"/>
                </a:solidFill>
              </a:rPr>
              <a:t>interest rate</a:t>
            </a:r>
            <a:r>
              <a:rPr lang="en-GB" dirty="0" smtClean="0"/>
              <a:t>.</a:t>
            </a:r>
          </a:p>
          <a:p>
            <a:r>
              <a:rPr lang="en-GB" dirty="0" smtClean="0"/>
              <a:t>Longer term source of finance.</a:t>
            </a:r>
          </a:p>
          <a:p>
            <a:r>
              <a:rPr lang="en-GB" dirty="0" smtClean="0"/>
              <a:t>Rate of interest will </a:t>
            </a:r>
            <a:r>
              <a:rPr lang="en-GB" b="1" dirty="0" smtClean="0">
                <a:solidFill>
                  <a:srgbClr val="FF0000"/>
                </a:solidFill>
              </a:rPr>
              <a:t>depend on</a:t>
            </a:r>
            <a:r>
              <a:rPr lang="en-GB" dirty="0" smtClean="0"/>
              <a:t>:</a:t>
            </a:r>
          </a:p>
          <a:p>
            <a:pPr lvl="1"/>
            <a:r>
              <a:rPr lang="en-GB" dirty="0" smtClean="0"/>
              <a:t>Size of loan</a:t>
            </a:r>
          </a:p>
          <a:p>
            <a:pPr lvl="1"/>
            <a:r>
              <a:rPr lang="en-GB" dirty="0" smtClean="0"/>
              <a:t>Level of risk</a:t>
            </a:r>
          </a:p>
          <a:p>
            <a:pPr lvl="1"/>
            <a:r>
              <a:rPr lang="en-GB" dirty="0" smtClean="0"/>
              <a:t>Length of the repayment period</a:t>
            </a:r>
            <a:endParaRPr lang="en-GB" dirty="0"/>
          </a:p>
        </p:txBody>
      </p:sp>
      <p:pic>
        <p:nvPicPr>
          <p:cNvPr id="1026" name="Picture 2" descr="http://debtcafe.net/img/debt-consolidation-lo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34888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5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fade">
                                      <p:cBhvr>
                                        <p:cTn id="25" dur="500"/>
                                        <p:tgtEl>
                                          <p:spTgt spid="8">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500"/>
                                        <p:tgtEl>
                                          <p:spTgt spid="8">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Advantage or Disadvantage?</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The length of the loan can be matched to the length of the need of the loan.</a:t>
            </a:r>
          </a:p>
          <a:p>
            <a:r>
              <a:rPr lang="en-GB" b="1" dirty="0" smtClean="0">
                <a:solidFill>
                  <a:srgbClr val="FF0000"/>
                </a:solidFill>
              </a:rPr>
              <a:t>A</a:t>
            </a:r>
          </a:p>
          <a:p>
            <a:r>
              <a:rPr lang="en-GB" dirty="0" smtClean="0"/>
              <a:t>Interest is paid regardless of whether the business is making profit or not</a:t>
            </a:r>
          </a:p>
          <a:p>
            <a:r>
              <a:rPr lang="en-GB" b="1" dirty="0">
                <a:solidFill>
                  <a:srgbClr val="FF0000"/>
                </a:solidFill>
              </a:rPr>
              <a:t>D</a:t>
            </a:r>
            <a:endParaRPr lang="en-GB" b="1" dirty="0">
              <a:solidFill>
                <a:srgbClr val="FF0000"/>
              </a:solidFill>
            </a:endParaRPr>
          </a:p>
        </p:txBody>
      </p:sp>
    </p:spTree>
    <p:extLst>
      <p:ext uri="{BB962C8B-B14F-4D97-AF65-F5344CB8AC3E}">
        <p14:creationId xmlns:p14="http://schemas.microsoft.com/office/powerpoint/2010/main" val="55229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Advantage or Disadvantage?</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The interest is fixed for the period of the loan – the business can build into budgets.</a:t>
            </a:r>
          </a:p>
          <a:p>
            <a:r>
              <a:rPr lang="en-GB" b="1" dirty="0" smtClean="0">
                <a:solidFill>
                  <a:srgbClr val="FF0000"/>
                </a:solidFill>
              </a:rPr>
              <a:t>A</a:t>
            </a:r>
          </a:p>
          <a:p>
            <a:r>
              <a:rPr lang="en-GB" dirty="0" smtClean="0"/>
              <a:t>Loan may have to be secured against personal assets</a:t>
            </a:r>
          </a:p>
          <a:p>
            <a:r>
              <a:rPr lang="en-GB" b="1" dirty="0" smtClean="0">
                <a:solidFill>
                  <a:srgbClr val="FF0000"/>
                </a:solidFill>
              </a:rPr>
              <a:t>D / Depends on…….</a:t>
            </a:r>
          </a:p>
          <a:p>
            <a:r>
              <a:rPr lang="en-GB" b="1" dirty="0" smtClean="0">
                <a:solidFill>
                  <a:srgbClr val="FF0000"/>
                </a:solidFill>
              </a:rPr>
              <a:t>Legal Structure</a:t>
            </a:r>
            <a:endParaRPr lang="en-GB" b="1" dirty="0">
              <a:solidFill>
                <a:srgbClr val="FF0000"/>
              </a:solidFill>
            </a:endParaRPr>
          </a:p>
        </p:txBody>
      </p:sp>
    </p:spTree>
    <p:extLst>
      <p:ext uri="{BB962C8B-B14F-4D97-AF65-F5344CB8AC3E}">
        <p14:creationId xmlns:p14="http://schemas.microsoft.com/office/powerpoint/2010/main" val="337684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Advantage or Disadvantage?</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No need to pay the lender a % of the profits.</a:t>
            </a:r>
          </a:p>
          <a:p>
            <a:r>
              <a:rPr lang="en-GB" b="1" dirty="0" smtClean="0">
                <a:solidFill>
                  <a:srgbClr val="FF0000"/>
                </a:solidFill>
              </a:rPr>
              <a:t>A</a:t>
            </a:r>
          </a:p>
          <a:p>
            <a:r>
              <a:rPr lang="en-GB" dirty="0" smtClean="0"/>
              <a:t>Length of the loan may turn out to be longer than the life of the asset purchased with it.</a:t>
            </a:r>
          </a:p>
          <a:p>
            <a:r>
              <a:rPr lang="en-GB" b="1" dirty="0" smtClean="0">
                <a:solidFill>
                  <a:srgbClr val="FF0000"/>
                </a:solidFill>
              </a:rPr>
              <a:t>D</a:t>
            </a:r>
          </a:p>
          <a:p>
            <a:r>
              <a:rPr lang="en-GB" dirty="0" smtClean="0"/>
              <a:t>The lender does not have any decision making power</a:t>
            </a:r>
          </a:p>
          <a:p>
            <a:r>
              <a:rPr lang="en-GB" b="1" dirty="0">
                <a:solidFill>
                  <a:srgbClr val="FF0000"/>
                </a:solidFill>
              </a:rPr>
              <a:t>A</a:t>
            </a:r>
            <a:endParaRPr lang="en-GB" b="1" dirty="0" smtClean="0">
              <a:solidFill>
                <a:srgbClr val="FF0000"/>
              </a:solidFill>
            </a:endParaRPr>
          </a:p>
          <a:p>
            <a:endParaRPr lang="en-GB" dirty="0"/>
          </a:p>
        </p:txBody>
      </p:sp>
    </p:spTree>
    <p:extLst>
      <p:ext uri="{BB962C8B-B14F-4D97-AF65-F5344CB8AC3E}">
        <p14:creationId xmlns:p14="http://schemas.microsoft.com/office/powerpoint/2010/main" val="232939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ublicdomainpictures.net/pictures/20000/velka/stack-of-coins.jpg"/>
          <p:cNvPicPr>
            <a:picLocks noChangeAspect="1" noChangeArrowheads="1"/>
          </p:cNvPicPr>
          <p:nvPr/>
        </p:nvPicPr>
        <p:blipFill rotWithShape="1">
          <a:blip r:embed="rId2">
            <a:extLst>
              <a:ext uri="{28A0092B-C50C-407E-A947-70E740481C1C}">
                <a14:useLocalDpi xmlns:a14="http://schemas.microsoft.com/office/drawing/2010/main" val="0"/>
              </a:ext>
            </a:extLst>
          </a:blip>
          <a:srcRect b="30777"/>
          <a:stretch/>
        </p:blipFill>
        <p:spPr bwMode="auto">
          <a:xfrm>
            <a:off x="0" y="2637608"/>
            <a:ext cx="9144000" cy="421985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395536" y="188640"/>
            <a:ext cx="8352928" cy="12663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latin typeface="Arial Rounded MT Bold" pitchFamily="34" charset="0"/>
              </a:rPr>
              <a:t>Share Capital </a:t>
            </a:r>
            <a:endParaRPr lang="en-GB" dirty="0">
              <a:solidFill>
                <a:schemeClr val="bg1"/>
              </a:solidFill>
              <a:latin typeface="Arial Rounded MT Bold" pitchFamily="34" charset="0"/>
            </a:endParaRPr>
          </a:p>
        </p:txBody>
      </p:sp>
      <p:sp>
        <p:nvSpPr>
          <p:cNvPr id="8" name="Content Placeholder 7"/>
          <p:cNvSpPr>
            <a:spLocks noGrp="1"/>
          </p:cNvSpPr>
          <p:nvPr>
            <p:ph idx="1"/>
          </p:nvPr>
        </p:nvSpPr>
        <p:spPr/>
        <p:txBody>
          <a:bodyPr/>
          <a:lstStyle/>
          <a:p>
            <a:r>
              <a:rPr lang="en-GB" dirty="0" smtClean="0"/>
              <a:t>Sale of part ownership of the business</a:t>
            </a:r>
          </a:p>
          <a:p>
            <a:r>
              <a:rPr lang="en-GB" dirty="0" smtClean="0"/>
              <a:t>Venture Capitalists</a:t>
            </a:r>
          </a:p>
          <a:p>
            <a:r>
              <a:rPr lang="en-GB" dirty="0" smtClean="0"/>
              <a:t>Business Angels</a:t>
            </a:r>
          </a:p>
          <a:p>
            <a:r>
              <a:rPr lang="en-GB" dirty="0" smtClean="0"/>
              <a:t>Share capital is never paid back</a:t>
            </a:r>
          </a:p>
          <a:p>
            <a:r>
              <a:rPr lang="en-GB" dirty="0" smtClean="0"/>
              <a:t>However, a % of profit paid </a:t>
            </a:r>
            <a:br>
              <a:rPr lang="en-GB" dirty="0" smtClean="0"/>
            </a:br>
            <a:r>
              <a:rPr lang="en-GB" dirty="0" smtClean="0"/>
              <a:t>to shareholder.</a:t>
            </a:r>
            <a:endParaRPr lang="en-GB" dirty="0"/>
          </a:p>
        </p:txBody>
      </p:sp>
      <p:pic>
        <p:nvPicPr>
          <p:cNvPr id="3" name="Picture 2" descr="http://blog.dreamidea.co.uk/wp-content/uploads/angelinvestor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132856"/>
            <a:ext cx="2457450"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02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Theme252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Theme2522</Template>
  <TotalTime>379</TotalTime>
  <Words>507</Words>
  <Application>Microsoft Office PowerPoint</Application>
  <PresentationFormat>On-screen Show (4:3)</PresentationFormat>
  <Paragraphs>76</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Theme2522</vt:lpstr>
      <vt:lpstr>Raising Finance</vt:lpstr>
      <vt:lpstr>Aims &amp; Objectives</vt:lpstr>
      <vt:lpstr>Starter</vt:lpstr>
      <vt:lpstr>Sources of Finance</vt:lpstr>
      <vt:lpstr>Bank Loans</vt:lpstr>
      <vt:lpstr>Advantage or Disadvantage?</vt:lpstr>
      <vt:lpstr>Advantage or Disadvantage?</vt:lpstr>
      <vt:lpstr>Advantage or Disadvantage?</vt:lpstr>
      <vt:lpstr>Share Capital </vt:lpstr>
      <vt:lpstr>Business Angels</vt:lpstr>
      <vt:lpstr>Raising Finance Post Financial Crisis</vt:lpstr>
      <vt:lpstr>Worksheet</vt:lpstr>
      <vt:lpstr>Plenary - Quiz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Budgets</dc:title>
  <dc:creator>Martin</dc:creator>
  <cp:lastModifiedBy>Martin</cp:lastModifiedBy>
  <cp:revision>40</cp:revision>
  <dcterms:created xsi:type="dcterms:W3CDTF">2012-03-27T17:22:52Z</dcterms:created>
  <dcterms:modified xsi:type="dcterms:W3CDTF">2012-09-23T10:25:30Z</dcterms:modified>
</cp:coreProperties>
</file>