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a" ContentType="audio/x-ms-wm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67" r:id="rId4"/>
    <p:sldId id="273" r:id="rId5"/>
    <p:sldId id="272" r:id="rId6"/>
    <p:sldId id="271" r:id="rId7"/>
    <p:sldId id="270" r:id="rId8"/>
    <p:sldId id="275" r:id="rId9"/>
    <p:sldId id="276" r:id="rId10"/>
    <p:sldId id="274" r:id="rId11"/>
    <p:sldId id="269" r:id="rId12"/>
    <p:sldId id="277" r:id="rId13"/>
    <p:sldId id="268" r:id="rId14"/>
    <p:sldId id="278" r:id="rId15"/>
    <p:sldId id="280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91C194-3771-45A0-BB38-A5249BADAD2E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B80F44BD-6952-40F0-9016-DACD1BFC0907}">
      <dgm:prSet phldrT="[Text]"/>
      <dgm:spPr/>
      <dgm:t>
        <a:bodyPr/>
        <a:lstStyle/>
        <a:p>
          <a:r>
            <a:rPr lang="en-GB" dirty="0" smtClean="0"/>
            <a:t>Bank Loan</a:t>
          </a:r>
          <a:endParaRPr lang="en-GB" dirty="0"/>
        </a:p>
      </dgm:t>
    </dgm:pt>
    <dgm:pt modelId="{ACC816A9-C498-4117-830B-34AE0A99775A}" type="parTrans" cxnId="{2CBAC573-3F8F-4D31-B03F-BD0DD759B1FA}">
      <dgm:prSet/>
      <dgm:spPr/>
      <dgm:t>
        <a:bodyPr/>
        <a:lstStyle/>
        <a:p>
          <a:endParaRPr lang="en-GB"/>
        </a:p>
      </dgm:t>
    </dgm:pt>
    <dgm:pt modelId="{2E9BDCD1-783A-4EF1-BB76-E55FBEE3803B}" type="sibTrans" cxnId="{2CBAC573-3F8F-4D31-B03F-BD0DD759B1FA}">
      <dgm:prSet/>
      <dgm:spPr/>
      <dgm:t>
        <a:bodyPr/>
        <a:lstStyle/>
        <a:p>
          <a:endParaRPr lang="en-GB"/>
        </a:p>
      </dgm:t>
    </dgm:pt>
    <dgm:pt modelId="{18B38225-9231-4E07-AAA4-CC62436E66A8}">
      <dgm:prSet phldrT="[Text]"/>
      <dgm:spPr/>
      <dgm:t>
        <a:bodyPr/>
        <a:lstStyle/>
        <a:p>
          <a:r>
            <a:rPr lang="en-GB" dirty="0" smtClean="0"/>
            <a:t>Family</a:t>
          </a:r>
          <a:endParaRPr lang="en-GB" dirty="0"/>
        </a:p>
      </dgm:t>
    </dgm:pt>
    <dgm:pt modelId="{7C71C5DE-5E6F-4C3F-B399-B19B6B6B1D82}" type="parTrans" cxnId="{C252F557-7FE1-4C69-A4EE-BBEE18EF3483}">
      <dgm:prSet/>
      <dgm:spPr/>
      <dgm:t>
        <a:bodyPr/>
        <a:lstStyle/>
        <a:p>
          <a:endParaRPr lang="en-GB"/>
        </a:p>
      </dgm:t>
    </dgm:pt>
    <dgm:pt modelId="{B01F80BF-A5F5-4E66-91FD-BF11862172A6}" type="sibTrans" cxnId="{C252F557-7FE1-4C69-A4EE-BBEE18EF3483}">
      <dgm:prSet/>
      <dgm:spPr/>
      <dgm:t>
        <a:bodyPr/>
        <a:lstStyle/>
        <a:p>
          <a:endParaRPr lang="en-GB"/>
        </a:p>
      </dgm:t>
    </dgm:pt>
    <dgm:pt modelId="{7C0FC8F7-19BC-42EB-ABF5-24B9FE20E1C6}">
      <dgm:prSet phldrT="[Text]"/>
      <dgm:spPr/>
      <dgm:t>
        <a:bodyPr/>
        <a:lstStyle/>
        <a:p>
          <a:r>
            <a:rPr lang="en-GB" dirty="0" smtClean="0"/>
            <a:t>Savings</a:t>
          </a:r>
          <a:endParaRPr lang="en-GB" dirty="0"/>
        </a:p>
      </dgm:t>
    </dgm:pt>
    <dgm:pt modelId="{D5BEC95D-37A4-4EF1-AA9E-48214DC3EE12}" type="parTrans" cxnId="{E24C32E4-AA55-4C93-9CC1-F3C8402BDFEF}">
      <dgm:prSet/>
      <dgm:spPr/>
      <dgm:t>
        <a:bodyPr/>
        <a:lstStyle/>
        <a:p>
          <a:endParaRPr lang="en-GB"/>
        </a:p>
      </dgm:t>
    </dgm:pt>
    <dgm:pt modelId="{E6FFF74A-BC64-4F8C-814E-D920B9274A71}" type="sibTrans" cxnId="{E24C32E4-AA55-4C93-9CC1-F3C8402BDFEF}">
      <dgm:prSet/>
      <dgm:spPr/>
      <dgm:t>
        <a:bodyPr/>
        <a:lstStyle/>
        <a:p>
          <a:endParaRPr lang="en-GB"/>
        </a:p>
      </dgm:t>
    </dgm:pt>
    <dgm:pt modelId="{9E31DD1C-3EDB-4324-B3D3-3E6BE5C147BD}">
      <dgm:prSet phldrT="[Text]"/>
      <dgm:spPr/>
      <dgm:t>
        <a:bodyPr/>
        <a:lstStyle/>
        <a:p>
          <a:r>
            <a:rPr lang="en-GB" dirty="0" smtClean="0"/>
            <a:t>Overdrafts</a:t>
          </a:r>
          <a:endParaRPr lang="en-GB" dirty="0"/>
        </a:p>
      </dgm:t>
    </dgm:pt>
    <dgm:pt modelId="{42CA0C54-11A6-4F01-9772-EFA9F608B223}" type="parTrans" cxnId="{51BA7FA9-B054-473D-997B-5A4C91171FAC}">
      <dgm:prSet/>
      <dgm:spPr/>
      <dgm:t>
        <a:bodyPr/>
        <a:lstStyle/>
        <a:p>
          <a:endParaRPr lang="en-GB"/>
        </a:p>
      </dgm:t>
    </dgm:pt>
    <dgm:pt modelId="{8E158C3C-E5C6-469E-98BB-DC5B461107DE}" type="sibTrans" cxnId="{51BA7FA9-B054-473D-997B-5A4C91171FAC}">
      <dgm:prSet/>
      <dgm:spPr/>
      <dgm:t>
        <a:bodyPr/>
        <a:lstStyle/>
        <a:p>
          <a:endParaRPr lang="en-GB"/>
        </a:p>
      </dgm:t>
    </dgm:pt>
    <dgm:pt modelId="{0F9F2A58-A834-4349-AC5C-3A61675A231B}">
      <dgm:prSet phldrT="[Text]"/>
      <dgm:spPr/>
      <dgm:t>
        <a:bodyPr/>
        <a:lstStyle/>
        <a:p>
          <a:r>
            <a:rPr lang="en-GB" dirty="0" smtClean="0"/>
            <a:t>Share Capital</a:t>
          </a:r>
          <a:endParaRPr lang="en-GB" dirty="0"/>
        </a:p>
      </dgm:t>
    </dgm:pt>
    <dgm:pt modelId="{2030AB5E-F9AC-43FB-B2ED-51392F8626BD}" type="parTrans" cxnId="{9ABD04E2-ECD5-4114-8810-580B3E856409}">
      <dgm:prSet/>
      <dgm:spPr/>
      <dgm:t>
        <a:bodyPr/>
        <a:lstStyle/>
        <a:p>
          <a:endParaRPr lang="en-GB"/>
        </a:p>
      </dgm:t>
    </dgm:pt>
    <dgm:pt modelId="{B2FAFE61-6670-48E5-B733-C0ABBC9C8D43}" type="sibTrans" cxnId="{9ABD04E2-ECD5-4114-8810-580B3E856409}">
      <dgm:prSet/>
      <dgm:spPr/>
      <dgm:t>
        <a:bodyPr/>
        <a:lstStyle/>
        <a:p>
          <a:endParaRPr lang="en-GB"/>
        </a:p>
      </dgm:t>
    </dgm:pt>
    <dgm:pt modelId="{0311F941-F47E-407E-90D6-1E5AF9B2A1EE}">
      <dgm:prSet phldrT="[Text]"/>
      <dgm:spPr/>
      <dgm:t>
        <a:bodyPr/>
        <a:lstStyle/>
        <a:p>
          <a:r>
            <a:rPr lang="en-GB" dirty="0" smtClean="0"/>
            <a:t>Venture Capitalist </a:t>
          </a:r>
          <a:endParaRPr lang="en-GB" dirty="0"/>
        </a:p>
      </dgm:t>
    </dgm:pt>
    <dgm:pt modelId="{F6D40898-129F-4911-8F33-41BF336897E6}" type="parTrans" cxnId="{F2316020-33C3-4799-9CE2-382EC7C99273}">
      <dgm:prSet/>
      <dgm:spPr/>
      <dgm:t>
        <a:bodyPr/>
        <a:lstStyle/>
        <a:p>
          <a:endParaRPr lang="en-GB"/>
        </a:p>
      </dgm:t>
    </dgm:pt>
    <dgm:pt modelId="{127032BE-5D99-4267-AA07-CEB0EE26C725}" type="sibTrans" cxnId="{F2316020-33C3-4799-9CE2-382EC7C99273}">
      <dgm:prSet/>
      <dgm:spPr/>
      <dgm:t>
        <a:bodyPr/>
        <a:lstStyle/>
        <a:p>
          <a:endParaRPr lang="en-GB"/>
        </a:p>
      </dgm:t>
    </dgm:pt>
    <dgm:pt modelId="{839E5A5D-E7D7-4BA5-BD34-1A5AB48A2262}">
      <dgm:prSet phldrT="[Text]"/>
      <dgm:spPr/>
      <dgm:t>
        <a:bodyPr/>
        <a:lstStyle/>
        <a:p>
          <a:r>
            <a:rPr lang="en-GB" dirty="0" smtClean="0"/>
            <a:t>Retained Profit</a:t>
          </a:r>
          <a:endParaRPr lang="en-GB" dirty="0"/>
        </a:p>
      </dgm:t>
    </dgm:pt>
    <dgm:pt modelId="{1D5BB79B-0BF8-48CE-8EC8-E08748B1F010}" type="parTrans" cxnId="{0F8D7EAC-5935-4F2D-A4EC-2BB07B5375A8}">
      <dgm:prSet/>
      <dgm:spPr/>
      <dgm:t>
        <a:bodyPr/>
        <a:lstStyle/>
        <a:p>
          <a:endParaRPr lang="en-GB"/>
        </a:p>
      </dgm:t>
    </dgm:pt>
    <dgm:pt modelId="{9461D461-B9DE-4499-84F4-C01B4920D444}" type="sibTrans" cxnId="{0F8D7EAC-5935-4F2D-A4EC-2BB07B5375A8}">
      <dgm:prSet/>
      <dgm:spPr/>
      <dgm:t>
        <a:bodyPr/>
        <a:lstStyle/>
        <a:p>
          <a:endParaRPr lang="en-GB"/>
        </a:p>
      </dgm:t>
    </dgm:pt>
    <dgm:pt modelId="{1F2ED37F-885A-4C2D-93DC-4E6F89DA6B6A}">
      <dgm:prSet phldrT="[Text]"/>
      <dgm:spPr/>
      <dgm:t>
        <a:bodyPr/>
        <a:lstStyle/>
        <a:p>
          <a:r>
            <a:rPr lang="en-GB" dirty="0" smtClean="0"/>
            <a:t>Sale of Assets</a:t>
          </a:r>
          <a:endParaRPr lang="en-GB" dirty="0"/>
        </a:p>
      </dgm:t>
    </dgm:pt>
    <dgm:pt modelId="{97FB6CDE-C1DB-4AF1-BB1D-C6B0EE02D421}" type="parTrans" cxnId="{C1E2F467-320A-49AB-A812-02908193FF75}">
      <dgm:prSet/>
      <dgm:spPr/>
      <dgm:t>
        <a:bodyPr/>
        <a:lstStyle/>
        <a:p>
          <a:endParaRPr lang="en-GB"/>
        </a:p>
      </dgm:t>
    </dgm:pt>
    <dgm:pt modelId="{97BD2EF8-7CC5-41FE-8D87-D677236100A9}" type="sibTrans" cxnId="{C1E2F467-320A-49AB-A812-02908193FF75}">
      <dgm:prSet/>
      <dgm:spPr/>
      <dgm:t>
        <a:bodyPr/>
        <a:lstStyle/>
        <a:p>
          <a:endParaRPr lang="en-GB"/>
        </a:p>
      </dgm:t>
    </dgm:pt>
    <dgm:pt modelId="{6615E1D9-AE19-4789-A0A5-A5F5BFA4D937}" type="pres">
      <dgm:prSet presAssocID="{6091C194-3771-45A0-BB38-A5249BADAD2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6D503D5-EB53-42DA-884F-8E55AD1583E2}" type="pres">
      <dgm:prSet presAssocID="{B80F44BD-6952-40F0-9016-DACD1BFC0907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456A05-9D13-49B0-81C3-11BE706E19F8}" type="pres">
      <dgm:prSet presAssocID="{2E9BDCD1-783A-4EF1-BB76-E55FBEE3803B}" presName="sibTrans" presStyleCnt="0"/>
      <dgm:spPr/>
    </dgm:pt>
    <dgm:pt modelId="{F41BBA34-4081-49DB-9363-0D101589DC36}" type="pres">
      <dgm:prSet presAssocID="{18B38225-9231-4E07-AAA4-CC62436E66A8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59F945-9A51-4EF8-A829-8233EB8E8728}" type="pres">
      <dgm:prSet presAssocID="{B01F80BF-A5F5-4E66-91FD-BF11862172A6}" presName="sibTrans" presStyleCnt="0"/>
      <dgm:spPr/>
    </dgm:pt>
    <dgm:pt modelId="{E5EEB726-965A-4C92-8F2C-91C575E220F8}" type="pres">
      <dgm:prSet presAssocID="{7C0FC8F7-19BC-42EB-ABF5-24B9FE20E1C6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CD431B-FA89-4C64-A8A8-72EEBF4EAAC0}" type="pres">
      <dgm:prSet presAssocID="{E6FFF74A-BC64-4F8C-814E-D920B9274A71}" presName="sibTrans" presStyleCnt="0"/>
      <dgm:spPr/>
    </dgm:pt>
    <dgm:pt modelId="{2215C891-000B-44E3-866F-3B31490C63D6}" type="pres">
      <dgm:prSet presAssocID="{9E31DD1C-3EDB-4324-B3D3-3E6BE5C147B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9D9581-993E-4EF2-9ADF-5A9B88F60335}" type="pres">
      <dgm:prSet presAssocID="{8E158C3C-E5C6-469E-98BB-DC5B461107DE}" presName="sibTrans" presStyleCnt="0"/>
      <dgm:spPr/>
    </dgm:pt>
    <dgm:pt modelId="{DC8CA116-A1F4-4619-B82E-945595EDA98B}" type="pres">
      <dgm:prSet presAssocID="{0F9F2A58-A834-4349-AC5C-3A61675A231B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B17C83-BE8A-4E74-8C63-F3625BA0A9EC}" type="pres">
      <dgm:prSet presAssocID="{B2FAFE61-6670-48E5-B733-C0ABBC9C8D43}" presName="sibTrans" presStyleCnt="0"/>
      <dgm:spPr/>
    </dgm:pt>
    <dgm:pt modelId="{F0E5C1E1-2AC8-48FF-9452-423B13F1765C}" type="pres">
      <dgm:prSet presAssocID="{0311F941-F47E-407E-90D6-1E5AF9B2A1EE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FB62BF-C2FB-4F60-BE3A-3BF268C24B05}" type="pres">
      <dgm:prSet presAssocID="{127032BE-5D99-4267-AA07-CEB0EE26C725}" presName="sibTrans" presStyleCnt="0"/>
      <dgm:spPr/>
    </dgm:pt>
    <dgm:pt modelId="{43A1EE1E-0770-4AE8-8C6B-796CEA853C78}" type="pres">
      <dgm:prSet presAssocID="{839E5A5D-E7D7-4BA5-BD34-1A5AB48A226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F21FD7-B0F5-4DA4-80E3-A829E3CBC0D1}" type="pres">
      <dgm:prSet presAssocID="{9461D461-B9DE-4499-84F4-C01B4920D444}" presName="sibTrans" presStyleCnt="0"/>
      <dgm:spPr/>
    </dgm:pt>
    <dgm:pt modelId="{0C121CD5-BC70-4FDD-95FE-60EF670BBAE3}" type="pres">
      <dgm:prSet presAssocID="{1F2ED37F-885A-4C2D-93DC-4E6F89DA6B6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ABD04E2-ECD5-4114-8810-580B3E856409}" srcId="{6091C194-3771-45A0-BB38-A5249BADAD2E}" destId="{0F9F2A58-A834-4349-AC5C-3A61675A231B}" srcOrd="4" destOrd="0" parTransId="{2030AB5E-F9AC-43FB-B2ED-51392F8626BD}" sibTransId="{B2FAFE61-6670-48E5-B733-C0ABBC9C8D43}"/>
    <dgm:cxn modelId="{E24C32E4-AA55-4C93-9CC1-F3C8402BDFEF}" srcId="{6091C194-3771-45A0-BB38-A5249BADAD2E}" destId="{7C0FC8F7-19BC-42EB-ABF5-24B9FE20E1C6}" srcOrd="2" destOrd="0" parTransId="{D5BEC95D-37A4-4EF1-AA9E-48214DC3EE12}" sibTransId="{E6FFF74A-BC64-4F8C-814E-D920B9274A71}"/>
    <dgm:cxn modelId="{2511F723-73ED-4D5D-AFC2-6AEB901F469E}" type="presOf" srcId="{839E5A5D-E7D7-4BA5-BD34-1A5AB48A2262}" destId="{43A1EE1E-0770-4AE8-8C6B-796CEA853C78}" srcOrd="0" destOrd="0" presId="urn:microsoft.com/office/officeart/2005/8/layout/default"/>
    <dgm:cxn modelId="{C872072E-F7D2-464F-A238-A5C1DD31BDDD}" type="presOf" srcId="{0311F941-F47E-407E-90D6-1E5AF9B2A1EE}" destId="{F0E5C1E1-2AC8-48FF-9452-423B13F1765C}" srcOrd="0" destOrd="0" presId="urn:microsoft.com/office/officeart/2005/8/layout/default"/>
    <dgm:cxn modelId="{C252F557-7FE1-4C69-A4EE-BBEE18EF3483}" srcId="{6091C194-3771-45A0-BB38-A5249BADAD2E}" destId="{18B38225-9231-4E07-AAA4-CC62436E66A8}" srcOrd="1" destOrd="0" parTransId="{7C71C5DE-5E6F-4C3F-B399-B19B6B6B1D82}" sibTransId="{B01F80BF-A5F5-4E66-91FD-BF11862172A6}"/>
    <dgm:cxn modelId="{C1E2F467-320A-49AB-A812-02908193FF75}" srcId="{6091C194-3771-45A0-BB38-A5249BADAD2E}" destId="{1F2ED37F-885A-4C2D-93DC-4E6F89DA6B6A}" srcOrd="7" destOrd="0" parTransId="{97FB6CDE-C1DB-4AF1-BB1D-C6B0EE02D421}" sibTransId="{97BD2EF8-7CC5-41FE-8D87-D677236100A9}"/>
    <dgm:cxn modelId="{07200199-CAAD-44BF-91CB-ECD3629A6278}" type="presOf" srcId="{18B38225-9231-4E07-AAA4-CC62436E66A8}" destId="{F41BBA34-4081-49DB-9363-0D101589DC36}" srcOrd="0" destOrd="0" presId="urn:microsoft.com/office/officeart/2005/8/layout/default"/>
    <dgm:cxn modelId="{51BA7FA9-B054-473D-997B-5A4C91171FAC}" srcId="{6091C194-3771-45A0-BB38-A5249BADAD2E}" destId="{9E31DD1C-3EDB-4324-B3D3-3E6BE5C147BD}" srcOrd="3" destOrd="0" parTransId="{42CA0C54-11A6-4F01-9772-EFA9F608B223}" sibTransId="{8E158C3C-E5C6-469E-98BB-DC5B461107DE}"/>
    <dgm:cxn modelId="{00C81AD2-49DB-47E1-AA05-3B13B4A01973}" type="presOf" srcId="{6091C194-3771-45A0-BB38-A5249BADAD2E}" destId="{6615E1D9-AE19-4789-A0A5-A5F5BFA4D937}" srcOrd="0" destOrd="0" presId="urn:microsoft.com/office/officeart/2005/8/layout/default"/>
    <dgm:cxn modelId="{22F6EF27-7919-4ADF-8C0D-9805506BA7D8}" type="presOf" srcId="{B80F44BD-6952-40F0-9016-DACD1BFC0907}" destId="{26D503D5-EB53-42DA-884F-8E55AD1583E2}" srcOrd="0" destOrd="0" presId="urn:microsoft.com/office/officeart/2005/8/layout/default"/>
    <dgm:cxn modelId="{0F8D7EAC-5935-4F2D-A4EC-2BB07B5375A8}" srcId="{6091C194-3771-45A0-BB38-A5249BADAD2E}" destId="{839E5A5D-E7D7-4BA5-BD34-1A5AB48A2262}" srcOrd="6" destOrd="0" parTransId="{1D5BB79B-0BF8-48CE-8EC8-E08748B1F010}" sibTransId="{9461D461-B9DE-4499-84F4-C01B4920D444}"/>
    <dgm:cxn modelId="{9FB9D622-8CAF-4FE0-B0E4-DB0320D3C479}" type="presOf" srcId="{1F2ED37F-885A-4C2D-93DC-4E6F89DA6B6A}" destId="{0C121CD5-BC70-4FDD-95FE-60EF670BBAE3}" srcOrd="0" destOrd="0" presId="urn:microsoft.com/office/officeart/2005/8/layout/default"/>
    <dgm:cxn modelId="{2CBAC573-3F8F-4D31-B03F-BD0DD759B1FA}" srcId="{6091C194-3771-45A0-BB38-A5249BADAD2E}" destId="{B80F44BD-6952-40F0-9016-DACD1BFC0907}" srcOrd="0" destOrd="0" parTransId="{ACC816A9-C498-4117-830B-34AE0A99775A}" sibTransId="{2E9BDCD1-783A-4EF1-BB76-E55FBEE3803B}"/>
    <dgm:cxn modelId="{A7C7C796-AB77-41CB-A18F-970D15D11D01}" type="presOf" srcId="{9E31DD1C-3EDB-4324-B3D3-3E6BE5C147BD}" destId="{2215C891-000B-44E3-866F-3B31490C63D6}" srcOrd="0" destOrd="0" presId="urn:microsoft.com/office/officeart/2005/8/layout/default"/>
    <dgm:cxn modelId="{9290576D-2CE6-48CC-BA40-6FC71F55EA89}" type="presOf" srcId="{7C0FC8F7-19BC-42EB-ABF5-24B9FE20E1C6}" destId="{E5EEB726-965A-4C92-8F2C-91C575E220F8}" srcOrd="0" destOrd="0" presId="urn:microsoft.com/office/officeart/2005/8/layout/default"/>
    <dgm:cxn modelId="{12CF90C4-BBD6-4CC9-837B-87F453D055F7}" type="presOf" srcId="{0F9F2A58-A834-4349-AC5C-3A61675A231B}" destId="{DC8CA116-A1F4-4619-B82E-945595EDA98B}" srcOrd="0" destOrd="0" presId="urn:microsoft.com/office/officeart/2005/8/layout/default"/>
    <dgm:cxn modelId="{F2316020-33C3-4799-9CE2-382EC7C99273}" srcId="{6091C194-3771-45A0-BB38-A5249BADAD2E}" destId="{0311F941-F47E-407E-90D6-1E5AF9B2A1EE}" srcOrd="5" destOrd="0" parTransId="{F6D40898-129F-4911-8F33-41BF336897E6}" sibTransId="{127032BE-5D99-4267-AA07-CEB0EE26C725}"/>
    <dgm:cxn modelId="{E3335E27-2A81-4A90-9C9B-CA8DB227E7D4}" type="presParOf" srcId="{6615E1D9-AE19-4789-A0A5-A5F5BFA4D937}" destId="{26D503D5-EB53-42DA-884F-8E55AD1583E2}" srcOrd="0" destOrd="0" presId="urn:microsoft.com/office/officeart/2005/8/layout/default"/>
    <dgm:cxn modelId="{7B6BE049-F1A7-407A-8A6A-3D8D49FA4A58}" type="presParOf" srcId="{6615E1D9-AE19-4789-A0A5-A5F5BFA4D937}" destId="{02456A05-9D13-49B0-81C3-11BE706E19F8}" srcOrd="1" destOrd="0" presId="urn:microsoft.com/office/officeart/2005/8/layout/default"/>
    <dgm:cxn modelId="{1D146153-00AD-4485-8637-FF8D64A7E96F}" type="presParOf" srcId="{6615E1D9-AE19-4789-A0A5-A5F5BFA4D937}" destId="{F41BBA34-4081-49DB-9363-0D101589DC36}" srcOrd="2" destOrd="0" presId="urn:microsoft.com/office/officeart/2005/8/layout/default"/>
    <dgm:cxn modelId="{82B2FE31-BE4A-47DB-8C5B-F1C7AB2B757C}" type="presParOf" srcId="{6615E1D9-AE19-4789-A0A5-A5F5BFA4D937}" destId="{8A59F945-9A51-4EF8-A829-8233EB8E8728}" srcOrd="3" destOrd="0" presId="urn:microsoft.com/office/officeart/2005/8/layout/default"/>
    <dgm:cxn modelId="{F299E4B8-417D-4265-A07C-86FE600CA26C}" type="presParOf" srcId="{6615E1D9-AE19-4789-A0A5-A5F5BFA4D937}" destId="{E5EEB726-965A-4C92-8F2C-91C575E220F8}" srcOrd="4" destOrd="0" presId="urn:microsoft.com/office/officeart/2005/8/layout/default"/>
    <dgm:cxn modelId="{05C6DD55-202C-47D5-8D36-5ED32C762E7D}" type="presParOf" srcId="{6615E1D9-AE19-4789-A0A5-A5F5BFA4D937}" destId="{1BCD431B-FA89-4C64-A8A8-72EEBF4EAAC0}" srcOrd="5" destOrd="0" presId="urn:microsoft.com/office/officeart/2005/8/layout/default"/>
    <dgm:cxn modelId="{10300F3E-14D2-4137-959F-7722A62728D7}" type="presParOf" srcId="{6615E1D9-AE19-4789-A0A5-A5F5BFA4D937}" destId="{2215C891-000B-44E3-866F-3B31490C63D6}" srcOrd="6" destOrd="0" presId="urn:microsoft.com/office/officeart/2005/8/layout/default"/>
    <dgm:cxn modelId="{2C9F51D8-C699-4A44-BA3D-F8D9D8B6DEA0}" type="presParOf" srcId="{6615E1D9-AE19-4789-A0A5-A5F5BFA4D937}" destId="{0C9D9581-993E-4EF2-9ADF-5A9B88F60335}" srcOrd="7" destOrd="0" presId="urn:microsoft.com/office/officeart/2005/8/layout/default"/>
    <dgm:cxn modelId="{798B5593-FB05-4279-90C5-CBED534CA625}" type="presParOf" srcId="{6615E1D9-AE19-4789-A0A5-A5F5BFA4D937}" destId="{DC8CA116-A1F4-4619-B82E-945595EDA98B}" srcOrd="8" destOrd="0" presId="urn:microsoft.com/office/officeart/2005/8/layout/default"/>
    <dgm:cxn modelId="{91707D1D-F74F-40B4-8CF5-8BAB68ADBD61}" type="presParOf" srcId="{6615E1D9-AE19-4789-A0A5-A5F5BFA4D937}" destId="{E1B17C83-BE8A-4E74-8C63-F3625BA0A9EC}" srcOrd="9" destOrd="0" presId="urn:microsoft.com/office/officeart/2005/8/layout/default"/>
    <dgm:cxn modelId="{61975238-A43A-4E16-8EBC-3BFF2177CA7F}" type="presParOf" srcId="{6615E1D9-AE19-4789-A0A5-A5F5BFA4D937}" destId="{F0E5C1E1-2AC8-48FF-9452-423B13F1765C}" srcOrd="10" destOrd="0" presId="urn:microsoft.com/office/officeart/2005/8/layout/default"/>
    <dgm:cxn modelId="{3EAC9C36-3B61-4F02-894E-F84CA029CFF3}" type="presParOf" srcId="{6615E1D9-AE19-4789-A0A5-A5F5BFA4D937}" destId="{ACFB62BF-C2FB-4F60-BE3A-3BF268C24B05}" srcOrd="11" destOrd="0" presId="urn:microsoft.com/office/officeart/2005/8/layout/default"/>
    <dgm:cxn modelId="{4924F2E0-48C9-49D4-A967-73E1A9484DE9}" type="presParOf" srcId="{6615E1D9-AE19-4789-A0A5-A5F5BFA4D937}" destId="{43A1EE1E-0770-4AE8-8C6B-796CEA853C78}" srcOrd="12" destOrd="0" presId="urn:microsoft.com/office/officeart/2005/8/layout/default"/>
    <dgm:cxn modelId="{EC40EB66-F7B1-4DCD-81EC-6F8F5D87E871}" type="presParOf" srcId="{6615E1D9-AE19-4789-A0A5-A5F5BFA4D937}" destId="{01F21FD7-B0F5-4DA4-80E3-A829E3CBC0D1}" srcOrd="13" destOrd="0" presId="urn:microsoft.com/office/officeart/2005/8/layout/default"/>
    <dgm:cxn modelId="{5BB66CE8-4470-41C8-9E04-F07B66CBA79A}" type="presParOf" srcId="{6615E1D9-AE19-4789-A0A5-A5F5BFA4D937}" destId="{0C121CD5-BC70-4FDD-95FE-60EF670BBAE3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7562D4-9426-45F0-93FC-2EE98D929753}" type="doc">
      <dgm:prSet loTypeId="urn:microsoft.com/office/officeart/2005/8/layout/hList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E22F075-B3D9-4C83-A3F2-AFB47E00A107}">
      <dgm:prSet phldrT="[Text]"/>
      <dgm:spPr/>
      <dgm:t>
        <a:bodyPr/>
        <a:lstStyle/>
        <a:p>
          <a:r>
            <a:rPr lang="en-GB" dirty="0" smtClean="0"/>
            <a:t>Internal</a:t>
          </a:r>
          <a:endParaRPr lang="en-GB" dirty="0"/>
        </a:p>
      </dgm:t>
    </dgm:pt>
    <dgm:pt modelId="{ABB053B5-759E-4D7B-A40F-C131B030C1FC}" type="parTrans" cxnId="{535C9C42-A025-4076-8724-69962E689250}">
      <dgm:prSet/>
      <dgm:spPr/>
      <dgm:t>
        <a:bodyPr/>
        <a:lstStyle/>
        <a:p>
          <a:endParaRPr lang="en-GB"/>
        </a:p>
      </dgm:t>
    </dgm:pt>
    <dgm:pt modelId="{CC3E4B77-EDB5-41F7-92D1-E2B5B34217A6}" type="sibTrans" cxnId="{535C9C42-A025-4076-8724-69962E689250}">
      <dgm:prSet/>
      <dgm:spPr/>
      <dgm:t>
        <a:bodyPr/>
        <a:lstStyle/>
        <a:p>
          <a:endParaRPr lang="en-GB"/>
        </a:p>
      </dgm:t>
    </dgm:pt>
    <dgm:pt modelId="{48EF9F65-29B9-409E-A171-41DDF9CF3005}">
      <dgm:prSet phldrT="[Text]"/>
      <dgm:spPr/>
      <dgm:t>
        <a:bodyPr/>
        <a:lstStyle/>
        <a:p>
          <a:r>
            <a:rPr lang="en-GB" dirty="0" smtClean="0"/>
            <a:t>Owners personal funds</a:t>
          </a:r>
          <a:endParaRPr lang="en-GB" dirty="0"/>
        </a:p>
      </dgm:t>
    </dgm:pt>
    <dgm:pt modelId="{98A3A25D-E32B-42EE-9B39-606FACF6D33F}" type="parTrans" cxnId="{1527D31F-34D8-45EA-BA72-CF6A17CC99AC}">
      <dgm:prSet/>
      <dgm:spPr/>
      <dgm:t>
        <a:bodyPr/>
        <a:lstStyle/>
        <a:p>
          <a:endParaRPr lang="en-GB"/>
        </a:p>
      </dgm:t>
    </dgm:pt>
    <dgm:pt modelId="{E207A03B-6B32-4244-A499-5D17AD38B271}" type="sibTrans" cxnId="{1527D31F-34D8-45EA-BA72-CF6A17CC99AC}">
      <dgm:prSet/>
      <dgm:spPr/>
      <dgm:t>
        <a:bodyPr/>
        <a:lstStyle/>
        <a:p>
          <a:endParaRPr lang="en-GB"/>
        </a:p>
      </dgm:t>
    </dgm:pt>
    <dgm:pt modelId="{A87600DC-7DE0-4BC3-AF16-47018A41EB85}">
      <dgm:prSet phldrT="[Text]"/>
      <dgm:spPr/>
      <dgm:t>
        <a:bodyPr/>
        <a:lstStyle/>
        <a:p>
          <a:r>
            <a:rPr lang="en-GB" dirty="0" smtClean="0"/>
            <a:t>External</a:t>
          </a:r>
          <a:endParaRPr lang="en-GB" dirty="0"/>
        </a:p>
      </dgm:t>
    </dgm:pt>
    <dgm:pt modelId="{B42AEE34-3E60-4514-AE2B-A0E70DCBE56C}" type="parTrans" cxnId="{16D9017B-A26F-4FCF-B91C-0AAFE4B0F77B}">
      <dgm:prSet/>
      <dgm:spPr/>
      <dgm:t>
        <a:bodyPr/>
        <a:lstStyle/>
        <a:p>
          <a:endParaRPr lang="en-GB"/>
        </a:p>
      </dgm:t>
    </dgm:pt>
    <dgm:pt modelId="{34529356-621D-412D-B902-D1093A5C4BF7}" type="sibTrans" cxnId="{16D9017B-A26F-4FCF-B91C-0AAFE4B0F77B}">
      <dgm:prSet/>
      <dgm:spPr/>
      <dgm:t>
        <a:bodyPr/>
        <a:lstStyle/>
        <a:p>
          <a:endParaRPr lang="en-GB"/>
        </a:p>
      </dgm:t>
    </dgm:pt>
    <dgm:pt modelId="{6AD0C5FD-F652-478D-B728-3BF31761B2ED}">
      <dgm:prSet phldrT="[Text]"/>
      <dgm:spPr/>
      <dgm:t>
        <a:bodyPr/>
        <a:lstStyle/>
        <a:p>
          <a:r>
            <a:rPr lang="en-GB" dirty="0" smtClean="0"/>
            <a:t>Issue of new shares</a:t>
          </a:r>
          <a:endParaRPr lang="en-GB" dirty="0"/>
        </a:p>
      </dgm:t>
    </dgm:pt>
    <dgm:pt modelId="{5F6C3CB4-F80F-4854-85EA-508FB4A7BB91}" type="parTrans" cxnId="{16626E64-1007-4E2E-AF21-B9A9515FEEC9}">
      <dgm:prSet/>
      <dgm:spPr/>
      <dgm:t>
        <a:bodyPr/>
        <a:lstStyle/>
        <a:p>
          <a:endParaRPr lang="en-GB"/>
        </a:p>
      </dgm:t>
    </dgm:pt>
    <dgm:pt modelId="{6B6619A9-9361-4706-8E61-47A6AC3EFEFF}" type="sibTrans" cxnId="{16626E64-1007-4E2E-AF21-B9A9515FEEC9}">
      <dgm:prSet/>
      <dgm:spPr/>
      <dgm:t>
        <a:bodyPr/>
        <a:lstStyle/>
        <a:p>
          <a:endParaRPr lang="en-GB"/>
        </a:p>
      </dgm:t>
    </dgm:pt>
    <dgm:pt modelId="{0C898324-B1A5-4FED-AAE4-C1197B7876D6}">
      <dgm:prSet phldrT="[Text]"/>
      <dgm:spPr/>
      <dgm:t>
        <a:bodyPr/>
        <a:lstStyle/>
        <a:p>
          <a:r>
            <a:rPr lang="en-GB" dirty="0" smtClean="0"/>
            <a:t>Retained profit</a:t>
          </a:r>
          <a:endParaRPr lang="en-GB" dirty="0"/>
        </a:p>
      </dgm:t>
    </dgm:pt>
    <dgm:pt modelId="{892C2F1A-95BC-4AE4-82BE-63121DB17C07}" type="parTrans" cxnId="{57EA4FF1-D179-4F36-B623-4B3AB4EB7C57}">
      <dgm:prSet/>
      <dgm:spPr/>
      <dgm:t>
        <a:bodyPr/>
        <a:lstStyle/>
        <a:p>
          <a:endParaRPr lang="en-GB"/>
        </a:p>
      </dgm:t>
    </dgm:pt>
    <dgm:pt modelId="{E3EB7C35-2FF4-4246-9056-B22E9BDB411C}" type="sibTrans" cxnId="{57EA4FF1-D179-4F36-B623-4B3AB4EB7C57}">
      <dgm:prSet/>
      <dgm:spPr/>
      <dgm:t>
        <a:bodyPr/>
        <a:lstStyle/>
        <a:p>
          <a:endParaRPr lang="en-GB"/>
        </a:p>
      </dgm:t>
    </dgm:pt>
    <dgm:pt modelId="{46D7965C-684E-4A44-A78A-43866F253F53}">
      <dgm:prSet phldrT="[Text]"/>
      <dgm:spPr/>
      <dgm:t>
        <a:bodyPr/>
        <a:lstStyle/>
        <a:p>
          <a:r>
            <a:rPr lang="en-GB" dirty="0" smtClean="0"/>
            <a:t>Income from sale of business assets</a:t>
          </a:r>
          <a:endParaRPr lang="en-GB" dirty="0"/>
        </a:p>
      </dgm:t>
    </dgm:pt>
    <dgm:pt modelId="{76458A76-1CEF-41DF-90D3-1482DEBB75A3}" type="parTrans" cxnId="{F5DD1C11-35C0-45A7-AEC3-D70DD697BC3E}">
      <dgm:prSet/>
      <dgm:spPr/>
      <dgm:t>
        <a:bodyPr/>
        <a:lstStyle/>
        <a:p>
          <a:endParaRPr lang="en-GB"/>
        </a:p>
      </dgm:t>
    </dgm:pt>
    <dgm:pt modelId="{AE1E4432-C462-4679-BD3C-0D2E420C335C}" type="sibTrans" cxnId="{F5DD1C11-35C0-45A7-AEC3-D70DD697BC3E}">
      <dgm:prSet/>
      <dgm:spPr/>
      <dgm:t>
        <a:bodyPr/>
        <a:lstStyle/>
        <a:p>
          <a:endParaRPr lang="en-GB"/>
        </a:p>
      </dgm:t>
    </dgm:pt>
    <dgm:pt modelId="{97E5978D-791E-4C6C-8C51-2C171B97B03C}">
      <dgm:prSet phldrT="[Text]"/>
      <dgm:spPr/>
      <dgm:t>
        <a:bodyPr/>
        <a:lstStyle/>
        <a:p>
          <a:r>
            <a:rPr lang="en-GB" dirty="0" smtClean="0"/>
            <a:t>Bank loans</a:t>
          </a:r>
          <a:endParaRPr lang="en-GB" dirty="0"/>
        </a:p>
      </dgm:t>
    </dgm:pt>
    <dgm:pt modelId="{DD673147-2C77-44A4-BB63-C14934D131B7}" type="parTrans" cxnId="{13B98FFE-CC7C-4CA9-98FD-AFA26CA30261}">
      <dgm:prSet/>
      <dgm:spPr/>
      <dgm:t>
        <a:bodyPr/>
        <a:lstStyle/>
        <a:p>
          <a:endParaRPr lang="en-GB"/>
        </a:p>
      </dgm:t>
    </dgm:pt>
    <dgm:pt modelId="{8EF6029C-592B-446D-BC97-DC45D5BDD401}" type="sibTrans" cxnId="{13B98FFE-CC7C-4CA9-98FD-AFA26CA30261}">
      <dgm:prSet/>
      <dgm:spPr/>
      <dgm:t>
        <a:bodyPr/>
        <a:lstStyle/>
        <a:p>
          <a:endParaRPr lang="en-GB"/>
        </a:p>
      </dgm:t>
    </dgm:pt>
    <dgm:pt modelId="{8E91F876-DB2C-491F-A58B-2E88F7B0AD87}">
      <dgm:prSet phldrT="[Text]"/>
      <dgm:spPr/>
      <dgm:t>
        <a:bodyPr/>
        <a:lstStyle/>
        <a:p>
          <a:r>
            <a:rPr lang="en-GB" dirty="0" smtClean="0"/>
            <a:t>Overdrafts</a:t>
          </a:r>
          <a:endParaRPr lang="en-GB" dirty="0"/>
        </a:p>
      </dgm:t>
    </dgm:pt>
    <dgm:pt modelId="{22F29486-39EC-49F8-9DB2-ADB7624FAECE}" type="parTrans" cxnId="{F6EF4A8F-5246-46EB-BF83-406FD33DA5B3}">
      <dgm:prSet/>
      <dgm:spPr/>
      <dgm:t>
        <a:bodyPr/>
        <a:lstStyle/>
        <a:p>
          <a:endParaRPr lang="en-GB"/>
        </a:p>
      </dgm:t>
    </dgm:pt>
    <dgm:pt modelId="{5B38683A-BD55-4435-8C6A-A34B40D56BB1}" type="sibTrans" cxnId="{F6EF4A8F-5246-46EB-BF83-406FD33DA5B3}">
      <dgm:prSet/>
      <dgm:spPr/>
      <dgm:t>
        <a:bodyPr/>
        <a:lstStyle/>
        <a:p>
          <a:endParaRPr lang="en-GB"/>
        </a:p>
      </dgm:t>
    </dgm:pt>
    <dgm:pt modelId="{4096F5C3-9CAB-4027-8E8A-4F5ACC197265}">
      <dgm:prSet phldrT="[Text]"/>
      <dgm:spPr/>
      <dgm:t>
        <a:bodyPr/>
        <a:lstStyle/>
        <a:p>
          <a:r>
            <a:rPr lang="en-GB" dirty="0" smtClean="0"/>
            <a:t>Venture capital</a:t>
          </a:r>
          <a:endParaRPr lang="en-GB" dirty="0"/>
        </a:p>
      </dgm:t>
    </dgm:pt>
    <dgm:pt modelId="{CEE28635-3305-43C1-AE6C-63349B386A24}" type="parTrans" cxnId="{8DB249B2-2191-49F4-8DF2-F92C1E354B9C}">
      <dgm:prSet/>
      <dgm:spPr/>
      <dgm:t>
        <a:bodyPr/>
        <a:lstStyle/>
        <a:p>
          <a:endParaRPr lang="en-GB"/>
        </a:p>
      </dgm:t>
    </dgm:pt>
    <dgm:pt modelId="{BA8248A5-2A97-4CF4-9EF4-CA113EE94968}" type="sibTrans" cxnId="{8DB249B2-2191-49F4-8DF2-F92C1E354B9C}">
      <dgm:prSet/>
      <dgm:spPr/>
      <dgm:t>
        <a:bodyPr/>
        <a:lstStyle/>
        <a:p>
          <a:endParaRPr lang="en-GB"/>
        </a:p>
      </dgm:t>
    </dgm:pt>
    <dgm:pt modelId="{AE9F425F-C5FA-4757-81B2-71002099C25B}" type="pres">
      <dgm:prSet presAssocID="{0D7562D4-9426-45F0-93FC-2EE98D9297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846298C-C8EA-49DA-AAC1-3E9880F7DDAD}" type="pres">
      <dgm:prSet presAssocID="{AE22F075-B3D9-4C83-A3F2-AFB47E00A107}" presName="composite" presStyleCnt="0"/>
      <dgm:spPr/>
    </dgm:pt>
    <dgm:pt modelId="{6D550210-62D0-4330-9F63-D38024A4230D}" type="pres">
      <dgm:prSet presAssocID="{AE22F075-B3D9-4C83-A3F2-AFB47E00A10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6EEBC7-C2D8-4FF1-8526-35F41D9179B3}" type="pres">
      <dgm:prSet presAssocID="{AE22F075-B3D9-4C83-A3F2-AFB47E00A10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F535ED-55F1-4114-AB18-18390725CC27}" type="pres">
      <dgm:prSet presAssocID="{CC3E4B77-EDB5-41F7-92D1-E2B5B34217A6}" presName="space" presStyleCnt="0"/>
      <dgm:spPr/>
    </dgm:pt>
    <dgm:pt modelId="{CFF5C090-ADFF-4CF4-925F-18F94DACF997}" type="pres">
      <dgm:prSet presAssocID="{A87600DC-7DE0-4BC3-AF16-47018A41EB85}" presName="composite" presStyleCnt="0"/>
      <dgm:spPr/>
    </dgm:pt>
    <dgm:pt modelId="{C556A5C7-6D86-4778-AF08-A79B1351A57C}" type="pres">
      <dgm:prSet presAssocID="{A87600DC-7DE0-4BC3-AF16-47018A41EB8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CE89C5-B7D0-41C7-AEA5-98A840AF84ED}" type="pres">
      <dgm:prSet presAssocID="{A87600DC-7DE0-4BC3-AF16-47018A41EB8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7D703B9-509B-49CF-9975-B25744760E88}" type="presOf" srcId="{8E91F876-DB2C-491F-A58B-2E88F7B0AD87}" destId="{3FCE89C5-B7D0-41C7-AEA5-98A840AF84ED}" srcOrd="0" destOrd="2" presId="urn:microsoft.com/office/officeart/2005/8/layout/hList1"/>
    <dgm:cxn modelId="{8DB249B2-2191-49F4-8DF2-F92C1E354B9C}" srcId="{A87600DC-7DE0-4BC3-AF16-47018A41EB85}" destId="{4096F5C3-9CAB-4027-8E8A-4F5ACC197265}" srcOrd="3" destOrd="0" parTransId="{CEE28635-3305-43C1-AE6C-63349B386A24}" sibTransId="{BA8248A5-2A97-4CF4-9EF4-CA113EE94968}"/>
    <dgm:cxn modelId="{F5DD1C11-35C0-45A7-AEC3-D70DD697BC3E}" srcId="{AE22F075-B3D9-4C83-A3F2-AFB47E00A107}" destId="{46D7965C-684E-4A44-A78A-43866F253F53}" srcOrd="2" destOrd="0" parTransId="{76458A76-1CEF-41DF-90D3-1482DEBB75A3}" sibTransId="{AE1E4432-C462-4679-BD3C-0D2E420C335C}"/>
    <dgm:cxn modelId="{2C814619-D2B1-4889-87AF-2B0E9EA756BA}" type="presOf" srcId="{6AD0C5FD-F652-478D-B728-3BF31761B2ED}" destId="{3FCE89C5-B7D0-41C7-AEA5-98A840AF84ED}" srcOrd="0" destOrd="0" presId="urn:microsoft.com/office/officeart/2005/8/layout/hList1"/>
    <dgm:cxn modelId="{16626E64-1007-4E2E-AF21-B9A9515FEEC9}" srcId="{A87600DC-7DE0-4BC3-AF16-47018A41EB85}" destId="{6AD0C5FD-F652-478D-B728-3BF31761B2ED}" srcOrd="0" destOrd="0" parTransId="{5F6C3CB4-F80F-4854-85EA-508FB4A7BB91}" sibTransId="{6B6619A9-9361-4706-8E61-47A6AC3EFEFF}"/>
    <dgm:cxn modelId="{3364A9E8-98A9-4812-AFF6-EB0D3C92F01B}" type="presOf" srcId="{A87600DC-7DE0-4BC3-AF16-47018A41EB85}" destId="{C556A5C7-6D86-4778-AF08-A79B1351A57C}" srcOrd="0" destOrd="0" presId="urn:microsoft.com/office/officeart/2005/8/layout/hList1"/>
    <dgm:cxn modelId="{F6EF4A8F-5246-46EB-BF83-406FD33DA5B3}" srcId="{A87600DC-7DE0-4BC3-AF16-47018A41EB85}" destId="{8E91F876-DB2C-491F-A58B-2E88F7B0AD87}" srcOrd="2" destOrd="0" parTransId="{22F29486-39EC-49F8-9DB2-ADB7624FAECE}" sibTransId="{5B38683A-BD55-4435-8C6A-A34B40D56BB1}"/>
    <dgm:cxn modelId="{535C9C42-A025-4076-8724-69962E689250}" srcId="{0D7562D4-9426-45F0-93FC-2EE98D929753}" destId="{AE22F075-B3D9-4C83-A3F2-AFB47E00A107}" srcOrd="0" destOrd="0" parTransId="{ABB053B5-759E-4D7B-A40F-C131B030C1FC}" sibTransId="{CC3E4B77-EDB5-41F7-92D1-E2B5B34217A6}"/>
    <dgm:cxn modelId="{CC2C023D-E145-4817-9F71-D1BCF251A872}" type="presOf" srcId="{0C898324-B1A5-4FED-AAE4-C1197B7876D6}" destId="{986EEBC7-C2D8-4FF1-8526-35F41D9179B3}" srcOrd="0" destOrd="1" presId="urn:microsoft.com/office/officeart/2005/8/layout/hList1"/>
    <dgm:cxn modelId="{4E3D29B5-059E-49FA-ABE5-EF7988525489}" type="presOf" srcId="{46D7965C-684E-4A44-A78A-43866F253F53}" destId="{986EEBC7-C2D8-4FF1-8526-35F41D9179B3}" srcOrd="0" destOrd="2" presId="urn:microsoft.com/office/officeart/2005/8/layout/hList1"/>
    <dgm:cxn modelId="{57EA4FF1-D179-4F36-B623-4B3AB4EB7C57}" srcId="{AE22F075-B3D9-4C83-A3F2-AFB47E00A107}" destId="{0C898324-B1A5-4FED-AAE4-C1197B7876D6}" srcOrd="1" destOrd="0" parTransId="{892C2F1A-95BC-4AE4-82BE-63121DB17C07}" sibTransId="{E3EB7C35-2FF4-4246-9056-B22E9BDB411C}"/>
    <dgm:cxn modelId="{23DCE489-4405-4E8E-9E05-A80C8E3C4A50}" type="presOf" srcId="{97E5978D-791E-4C6C-8C51-2C171B97B03C}" destId="{3FCE89C5-B7D0-41C7-AEA5-98A840AF84ED}" srcOrd="0" destOrd="1" presId="urn:microsoft.com/office/officeart/2005/8/layout/hList1"/>
    <dgm:cxn modelId="{1D89F3C3-B795-48CC-9486-D719195B9531}" type="presOf" srcId="{AE22F075-B3D9-4C83-A3F2-AFB47E00A107}" destId="{6D550210-62D0-4330-9F63-D38024A4230D}" srcOrd="0" destOrd="0" presId="urn:microsoft.com/office/officeart/2005/8/layout/hList1"/>
    <dgm:cxn modelId="{5ADCA293-C466-4B1C-AC26-476F261A3154}" type="presOf" srcId="{48EF9F65-29B9-409E-A171-41DDF9CF3005}" destId="{986EEBC7-C2D8-4FF1-8526-35F41D9179B3}" srcOrd="0" destOrd="0" presId="urn:microsoft.com/office/officeart/2005/8/layout/hList1"/>
    <dgm:cxn modelId="{1527D31F-34D8-45EA-BA72-CF6A17CC99AC}" srcId="{AE22F075-B3D9-4C83-A3F2-AFB47E00A107}" destId="{48EF9F65-29B9-409E-A171-41DDF9CF3005}" srcOrd="0" destOrd="0" parTransId="{98A3A25D-E32B-42EE-9B39-606FACF6D33F}" sibTransId="{E207A03B-6B32-4244-A499-5D17AD38B271}"/>
    <dgm:cxn modelId="{7ACD5E4F-1FFD-416A-BA35-7288E40111A9}" type="presOf" srcId="{4096F5C3-9CAB-4027-8E8A-4F5ACC197265}" destId="{3FCE89C5-B7D0-41C7-AEA5-98A840AF84ED}" srcOrd="0" destOrd="3" presId="urn:microsoft.com/office/officeart/2005/8/layout/hList1"/>
    <dgm:cxn modelId="{16D9017B-A26F-4FCF-B91C-0AAFE4B0F77B}" srcId="{0D7562D4-9426-45F0-93FC-2EE98D929753}" destId="{A87600DC-7DE0-4BC3-AF16-47018A41EB85}" srcOrd="1" destOrd="0" parTransId="{B42AEE34-3E60-4514-AE2B-A0E70DCBE56C}" sibTransId="{34529356-621D-412D-B902-D1093A5C4BF7}"/>
    <dgm:cxn modelId="{30A1D21C-7D32-4BC0-AAF3-A217EEB1FAD6}" type="presOf" srcId="{0D7562D4-9426-45F0-93FC-2EE98D929753}" destId="{AE9F425F-C5FA-4757-81B2-71002099C25B}" srcOrd="0" destOrd="0" presId="urn:microsoft.com/office/officeart/2005/8/layout/hList1"/>
    <dgm:cxn modelId="{13B98FFE-CC7C-4CA9-98FD-AFA26CA30261}" srcId="{A87600DC-7DE0-4BC3-AF16-47018A41EB85}" destId="{97E5978D-791E-4C6C-8C51-2C171B97B03C}" srcOrd="1" destOrd="0" parTransId="{DD673147-2C77-44A4-BB63-C14934D131B7}" sibTransId="{8EF6029C-592B-446D-BC97-DC45D5BDD401}"/>
    <dgm:cxn modelId="{D558678E-0424-493E-8E6B-79E35E5A5244}" type="presParOf" srcId="{AE9F425F-C5FA-4757-81B2-71002099C25B}" destId="{F846298C-C8EA-49DA-AAC1-3E9880F7DDAD}" srcOrd="0" destOrd="0" presId="urn:microsoft.com/office/officeart/2005/8/layout/hList1"/>
    <dgm:cxn modelId="{89142EB9-1094-467B-A105-F902F840F604}" type="presParOf" srcId="{F846298C-C8EA-49DA-AAC1-3E9880F7DDAD}" destId="{6D550210-62D0-4330-9F63-D38024A4230D}" srcOrd="0" destOrd="0" presId="urn:microsoft.com/office/officeart/2005/8/layout/hList1"/>
    <dgm:cxn modelId="{EE1036BC-DE8D-4C9D-9D98-66107F6C8AA5}" type="presParOf" srcId="{F846298C-C8EA-49DA-AAC1-3E9880F7DDAD}" destId="{986EEBC7-C2D8-4FF1-8526-35F41D9179B3}" srcOrd="1" destOrd="0" presId="urn:microsoft.com/office/officeart/2005/8/layout/hList1"/>
    <dgm:cxn modelId="{77B37E12-C773-4E05-A85E-6DAE4DCBDFF3}" type="presParOf" srcId="{AE9F425F-C5FA-4757-81B2-71002099C25B}" destId="{3DF535ED-55F1-4114-AB18-18390725CC27}" srcOrd="1" destOrd="0" presId="urn:microsoft.com/office/officeart/2005/8/layout/hList1"/>
    <dgm:cxn modelId="{DCD15E45-62ED-40A4-991B-FFFB985144ED}" type="presParOf" srcId="{AE9F425F-C5FA-4757-81B2-71002099C25B}" destId="{CFF5C090-ADFF-4CF4-925F-18F94DACF997}" srcOrd="2" destOrd="0" presId="urn:microsoft.com/office/officeart/2005/8/layout/hList1"/>
    <dgm:cxn modelId="{8471F393-5BD3-46EA-9B34-58BFBC5C633F}" type="presParOf" srcId="{CFF5C090-ADFF-4CF4-925F-18F94DACF997}" destId="{C556A5C7-6D86-4778-AF08-A79B1351A57C}" srcOrd="0" destOrd="0" presId="urn:microsoft.com/office/officeart/2005/8/layout/hList1"/>
    <dgm:cxn modelId="{815AD1B9-5954-461B-81E4-B88A35205A41}" type="presParOf" srcId="{CFF5C090-ADFF-4CF4-925F-18F94DACF997}" destId="{3FCE89C5-B7D0-41C7-AEA5-98A840AF84E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503D5-EB53-42DA-884F-8E55AD1583E2}">
      <dsp:nvSpPr>
        <dsp:cNvPr id="0" name=""/>
        <dsp:cNvSpPr/>
      </dsp:nvSpPr>
      <dsp:spPr>
        <a:xfrm>
          <a:off x="2411" y="643227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Bank Loan</a:t>
          </a:r>
          <a:endParaRPr lang="en-GB" sz="3000" kern="1200" dirty="0"/>
        </a:p>
      </dsp:txBody>
      <dsp:txXfrm>
        <a:off x="2411" y="643227"/>
        <a:ext cx="1912739" cy="1147643"/>
      </dsp:txXfrm>
    </dsp:sp>
    <dsp:sp modelId="{F41BBA34-4081-49DB-9363-0D101589DC36}">
      <dsp:nvSpPr>
        <dsp:cNvPr id="0" name=""/>
        <dsp:cNvSpPr/>
      </dsp:nvSpPr>
      <dsp:spPr>
        <a:xfrm>
          <a:off x="2106423" y="643227"/>
          <a:ext cx="1912739" cy="114764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Family</a:t>
          </a:r>
          <a:endParaRPr lang="en-GB" sz="3000" kern="1200" dirty="0"/>
        </a:p>
      </dsp:txBody>
      <dsp:txXfrm>
        <a:off x="2106423" y="643227"/>
        <a:ext cx="1912739" cy="1147643"/>
      </dsp:txXfrm>
    </dsp:sp>
    <dsp:sp modelId="{E5EEB726-965A-4C92-8F2C-91C575E220F8}">
      <dsp:nvSpPr>
        <dsp:cNvPr id="0" name=""/>
        <dsp:cNvSpPr/>
      </dsp:nvSpPr>
      <dsp:spPr>
        <a:xfrm>
          <a:off x="4210436" y="643227"/>
          <a:ext cx="1912739" cy="114764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Savings</a:t>
          </a:r>
          <a:endParaRPr lang="en-GB" sz="3000" kern="1200" dirty="0"/>
        </a:p>
      </dsp:txBody>
      <dsp:txXfrm>
        <a:off x="4210436" y="643227"/>
        <a:ext cx="1912739" cy="1147643"/>
      </dsp:txXfrm>
    </dsp:sp>
    <dsp:sp modelId="{2215C891-000B-44E3-866F-3B31490C63D6}">
      <dsp:nvSpPr>
        <dsp:cNvPr id="0" name=""/>
        <dsp:cNvSpPr/>
      </dsp:nvSpPr>
      <dsp:spPr>
        <a:xfrm>
          <a:off x="6314449" y="643227"/>
          <a:ext cx="1912739" cy="114764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Overdrafts</a:t>
          </a:r>
          <a:endParaRPr lang="en-GB" sz="3000" kern="1200" dirty="0"/>
        </a:p>
      </dsp:txBody>
      <dsp:txXfrm>
        <a:off x="6314449" y="643227"/>
        <a:ext cx="1912739" cy="1147643"/>
      </dsp:txXfrm>
    </dsp:sp>
    <dsp:sp modelId="{DC8CA116-A1F4-4619-B82E-945595EDA98B}">
      <dsp:nvSpPr>
        <dsp:cNvPr id="0" name=""/>
        <dsp:cNvSpPr/>
      </dsp:nvSpPr>
      <dsp:spPr>
        <a:xfrm>
          <a:off x="2411" y="1982144"/>
          <a:ext cx="1912739" cy="114764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Share Capital</a:t>
          </a:r>
          <a:endParaRPr lang="en-GB" sz="3000" kern="1200" dirty="0"/>
        </a:p>
      </dsp:txBody>
      <dsp:txXfrm>
        <a:off x="2411" y="1982144"/>
        <a:ext cx="1912739" cy="1147643"/>
      </dsp:txXfrm>
    </dsp:sp>
    <dsp:sp modelId="{F0E5C1E1-2AC8-48FF-9452-423B13F1765C}">
      <dsp:nvSpPr>
        <dsp:cNvPr id="0" name=""/>
        <dsp:cNvSpPr/>
      </dsp:nvSpPr>
      <dsp:spPr>
        <a:xfrm>
          <a:off x="2106423" y="1982144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Venture Capitalist </a:t>
          </a:r>
          <a:endParaRPr lang="en-GB" sz="3000" kern="1200" dirty="0"/>
        </a:p>
      </dsp:txBody>
      <dsp:txXfrm>
        <a:off x="2106423" y="1982144"/>
        <a:ext cx="1912739" cy="1147643"/>
      </dsp:txXfrm>
    </dsp:sp>
    <dsp:sp modelId="{43A1EE1E-0770-4AE8-8C6B-796CEA853C78}">
      <dsp:nvSpPr>
        <dsp:cNvPr id="0" name=""/>
        <dsp:cNvSpPr/>
      </dsp:nvSpPr>
      <dsp:spPr>
        <a:xfrm>
          <a:off x="4210436" y="1982144"/>
          <a:ext cx="1912739" cy="114764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Retained Profit</a:t>
          </a:r>
          <a:endParaRPr lang="en-GB" sz="3000" kern="1200" dirty="0"/>
        </a:p>
      </dsp:txBody>
      <dsp:txXfrm>
        <a:off x="4210436" y="1982144"/>
        <a:ext cx="1912739" cy="1147643"/>
      </dsp:txXfrm>
    </dsp:sp>
    <dsp:sp modelId="{0C121CD5-BC70-4FDD-95FE-60EF670BBAE3}">
      <dsp:nvSpPr>
        <dsp:cNvPr id="0" name=""/>
        <dsp:cNvSpPr/>
      </dsp:nvSpPr>
      <dsp:spPr>
        <a:xfrm>
          <a:off x="6314449" y="1982144"/>
          <a:ext cx="1912739" cy="114764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Sale of Assets</a:t>
          </a:r>
          <a:endParaRPr lang="en-GB" sz="3000" kern="1200" dirty="0"/>
        </a:p>
      </dsp:txBody>
      <dsp:txXfrm>
        <a:off x="6314449" y="1982144"/>
        <a:ext cx="1912739" cy="11476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550210-62D0-4330-9F63-D38024A4230D}">
      <dsp:nvSpPr>
        <dsp:cNvPr id="0" name=""/>
        <dsp:cNvSpPr/>
      </dsp:nvSpPr>
      <dsp:spPr>
        <a:xfrm>
          <a:off x="39" y="41386"/>
          <a:ext cx="3802254" cy="9792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Internal</a:t>
          </a:r>
          <a:endParaRPr lang="en-GB" sz="3400" kern="1200" dirty="0"/>
        </a:p>
      </dsp:txBody>
      <dsp:txXfrm>
        <a:off x="39" y="41386"/>
        <a:ext cx="3802254" cy="979200"/>
      </dsp:txXfrm>
    </dsp:sp>
    <dsp:sp modelId="{986EEBC7-C2D8-4FF1-8526-35F41D9179B3}">
      <dsp:nvSpPr>
        <dsp:cNvPr id="0" name=""/>
        <dsp:cNvSpPr/>
      </dsp:nvSpPr>
      <dsp:spPr>
        <a:xfrm>
          <a:off x="39" y="1020586"/>
          <a:ext cx="3802254" cy="354654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400" kern="1200" dirty="0" smtClean="0"/>
            <a:t>Owners personal funds</a:t>
          </a:r>
          <a:endParaRPr lang="en-GB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400" kern="1200" dirty="0" smtClean="0"/>
            <a:t>Retained profit</a:t>
          </a:r>
          <a:endParaRPr lang="en-GB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400" kern="1200" dirty="0" smtClean="0"/>
            <a:t>Income from sale of business assets</a:t>
          </a:r>
          <a:endParaRPr lang="en-GB" sz="3400" kern="1200" dirty="0"/>
        </a:p>
      </dsp:txBody>
      <dsp:txXfrm>
        <a:off x="39" y="1020586"/>
        <a:ext cx="3802254" cy="3546540"/>
      </dsp:txXfrm>
    </dsp:sp>
    <dsp:sp modelId="{C556A5C7-6D86-4778-AF08-A79B1351A57C}">
      <dsp:nvSpPr>
        <dsp:cNvPr id="0" name=""/>
        <dsp:cNvSpPr/>
      </dsp:nvSpPr>
      <dsp:spPr>
        <a:xfrm>
          <a:off x="4334609" y="41386"/>
          <a:ext cx="3802254" cy="9792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External</a:t>
          </a:r>
          <a:endParaRPr lang="en-GB" sz="3400" kern="1200" dirty="0"/>
        </a:p>
      </dsp:txBody>
      <dsp:txXfrm>
        <a:off x="4334609" y="41386"/>
        <a:ext cx="3802254" cy="979200"/>
      </dsp:txXfrm>
    </dsp:sp>
    <dsp:sp modelId="{3FCE89C5-B7D0-41C7-AEA5-98A840AF84ED}">
      <dsp:nvSpPr>
        <dsp:cNvPr id="0" name=""/>
        <dsp:cNvSpPr/>
      </dsp:nvSpPr>
      <dsp:spPr>
        <a:xfrm>
          <a:off x="4334609" y="1020586"/>
          <a:ext cx="3802254" cy="354654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400" kern="1200" dirty="0" smtClean="0"/>
            <a:t>Issue of new shares</a:t>
          </a:r>
          <a:endParaRPr lang="en-GB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400" kern="1200" dirty="0" smtClean="0"/>
            <a:t>Bank loans</a:t>
          </a:r>
          <a:endParaRPr lang="en-GB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400" kern="1200" dirty="0" smtClean="0"/>
            <a:t>Overdrafts</a:t>
          </a:r>
          <a:endParaRPr lang="en-GB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400" kern="1200" dirty="0" smtClean="0"/>
            <a:t>Venture capital</a:t>
          </a:r>
          <a:endParaRPr lang="en-GB" sz="3400" kern="1200" dirty="0"/>
        </a:p>
      </dsp:txBody>
      <dsp:txXfrm>
        <a:off x="4334609" y="1020586"/>
        <a:ext cx="3802254" cy="3546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A7165-C063-4AEE-8A82-1C5DFB3DB666}" type="datetimeFigureOut">
              <a:rPr lang="fr-FR"/>
              <a:pPr>
                <a:defRPr/>
              </a:pPr>
              <a:t>23/09/2012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B069-5CCD-471F-BE6B-968534C70A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52B42-7BE0-44EC-B6CF-921904F5A1DC}" type="datetimeFigureOut">
              <a:rPr lang="fr-FR"/>
              <a:pPr>
                <a:defRPr/>
              </a:pPr>
              <a:t>23/09/2012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B069-5CCD-471F-BE6B-968534C70A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D1250-0B78-4DA0-B28F-1EE694DBC1CB}" type="datetimeFigureOut">
              <a:rPr lang="fr-FR"/>
              <a:pPr>
                <a:defRPr/>
              </a:pPr>
              <a:t>23/09/2012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B069-5CCD-471F-BE6B-968534C70A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B41F1-1947-4B24-AA77-AAB49F4FED8D}" type="datetimeFigureOut">
              <a:rPr lang="fr-FR"/>
              <a:pPr>
                <a:defRPr/>
              </a:pPr>
              <a:t>23/09/2012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B069-5CCD-471F-BE6B-968534C70A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006CF-BEEF-469D-9172-6A8C870D5322}" type="datetimeFigureOut">
              <a:rPr lang="fr-FR"/>
              <a:pPr>
                <a:defRPr/>
              </a:pPr>
              <a:t>23/09/2012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B069-5CCD-471F-BE6B-968534C70A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6BAE0-DB8F-4834-8799-16A85777CCF1}" type="datetimeFigureOut">
              <a:rPr lang="fr-FR"/>
              <a:pPr>
                <a:defRPr/>
              </a:pPr>
              <a:t>23/09/2012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B069-5CCD-471F-BE6B-968534C70A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C2BD7-1FB4-4C87-9C69-C085ACF23B62}" type="datetimeFigureOut">
              <a:rPr lang="fr-FR"/>
              <a:pPr>
                <a:defRPr/>
              </a:pPr>
              <a:t>23/09/2012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B069-5CCD-471F-BE6B-968534C70A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2D983-DE92-4277-87BC-DE76C710067F}" type="datetimeFigureOut">
              <a:rPr lang="fr-FR"/>
              <a:pPr>
                <a:defRPr/>
              </a:pPr>
              <a:t>23/09/2012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B069-5CCD-471F-BE6B-968534C70A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AEDCD-E3ED-4A69-A751-D6FFB16B1890}" type="datetimeFigureOut">
              <a:rPr lang="fr-FR"/>
              <a:pPr>
                <a:defRPr/>
              </a:pPr>
              <a:t>23/09/2012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B069-5CCD-471F-BE6B-968534C70A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02E26-08CE-41F4-A050-FCE3E661BBC3}" type="datetimeFigureOut">
              <a:rPr lang="fr-FR"/>
              <a:pPr>
                <a:defRPr/>
              </a:pPr>
              <a:t>23/09/2012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B069-5CCD-471F-BE6B-968534C70A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5EFBC-FF91-4EF3-8814-AB135CCAE543}" type="datetimeFigureOut">
              <a:rPr lang="fr-FR"/>
              <a:pPr>
                <a:defRPr/>
              </a:pPr>
              <a:t>23/09/2012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B069-5CCD-471F-BE6B-968534C70A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A18B92-F190-4AF4-8806-F539587412A0}" type="datetimeFigureOut">
              <a:rPr lang="fr-FR"/>
              <a:pPr>
                <a:defRPr/>
              </a:pPr>
              <a:t>23/09/2012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5B0B069-5CCD-471F-BE6B-968534C70AA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uX0DWjyGO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image" Target="../media/image3.png"/><Relationship Id="rId4" Type="http://schemas.openxmlformats.org/officeDocument/2006/relationships/image" Target="../media/image1.jpeg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0886"/>
            <a:ext cx="9144000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981140" y="2268132"/>
            <a:ext cx="5112568" cy="109256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619672" y="768410"/>
            <a:ext cx="5904655" cy="136815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66537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Raising Finance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4781" y="234888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AS Business Studies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31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711393"/>
              </p:ext>
            </p:extLst>
          </p:nvPr>
        </p:nvGraphicFramePr>
        <p:xfrm>
          <a:off x="179512" y="188640"/>
          <a:ext cx="8640960" cy="6120681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4210269"/>
                <a:gridCol w="4430691"/>
              </a:tblGrid>
              <a:tr h="284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Advantages of Personal Sources of Finance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2" marR="51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Disadvantages of Personal Sources of Finance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2" marR="51112" marT="0" marB="0" anchor="ctr"/>
                </a:tc>
              </a:tr>
              <a:tr h="1136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There’s no cost to using this money in terms of an interest rate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2" marR="51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It’s not strictly true there’s no cost to an owner using his/her own money. There’s the opportunity cist in terms of the alternative uses to which the money could have been put.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2" marR="51112" marT="0" marB="0" anchor="ctr"/>
                </a:tc>
              </a:tr>
              <a:tr h="1136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An entrepreneur putting his/her own money into a business start-up is a sign of confidence. If they’re willing to put their own money at risk maybe others will?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2" marR="51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Most entrepreneurs have limited finance at the start which limits what the business can purchase.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2" marR="51112" marT="0" marB="0" anchor="ctr"/>
                </a:tc>
              </a:tr>
              <a:tr h="852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The entrepreneur doesn’t have to worry about the money being withdrawn, which could happen if the money was borrowed.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2" marR="51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New business start-ups are risky, so the entrepreneur could lose everything.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2" marR="51112" marT="0" marB="0" anchor="ctr"/>
                </a:tc>
              </a:tr>
              <a:tr h="721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There’s no risk of interference in decision making by a lender.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2" marR="51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Borrowing from friends or family can cause a strain on relationships if the business does not do well.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2" marR="51112" marT="0" marB="0" anchor="ctr"/>
                </a:tc>
              </a:tr>
              <a:tr h="852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The entrepreneur does not have to pay out anything from profits if he/she does not want to; it’s all available for reinvesting.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2" marR="51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2" marR="51112" marT="0" marB="0" anchor="ctr"/>
                </a:tc>
              </a:tr>
              <a:tr h="568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Borrowing from friends or family rarely means interest has to be paid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2" marR="51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2" marR="51112" marT="0" marB="0" anchor="ctr"/>
                </a:tc>
              </a:tr>
              <a:tr h="568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Friends and family may be more willing to lend than other lenders.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2" marR="51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2" marR="5111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2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External Sources of Finance - Overdrafts 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temporary agreement which allows the business to draw out more money than is in its bank account, up to an agreed amount.</a:t>
            </a:r>
          </a:p>
          <a:p>
            <a:r>
              <a:rPr lang="en-GB" dirty="0" smtClean="0"/>
              <a:t>Bank charges fees for using, and interest.</a:t>
            </a:r>
          </a:p>
          <a:p>
            <a:r>
              <a:rPr lang="en-GB" dirty="0" smtClean="0"/>
              <a:t>Banks can withdraw at any time.</a:t>
            </a:r>
          </a:p>
          <a:p>
            <a:pPr marL="0" indent="0">
              <a:buNone/>
            </a:pPr>
            <a:r>
              <a:rPr lang="en-GB" sz="2800" b="1" i="1" dirty="0" smtClean="0"/>
              <a:t>Brainstorm in groups, the advantages/disadvantages of using an overdraft.</a:t>
            </a:r>
            <a:endParaRPr lang="en-GB" sz="2800" b="1" i="1" dirty="0"/>
          </a:p>
        </p:txBody>
      </p:sp>
    </p:spTree>
    <p:extLst>
      <p:ext uri="{BB962C8B-B14F-4D97-AF65-F5344CB8AC3E}">
        <p14:creationId xmlns:p14="http://schemas.microsoft.com/office/powerpoint/2010/main" val="325631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Overdrafts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dirty="0" smtClean="0"/>
              <a:t>Advantages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It is a flexible source of finance</a:t>
            </a:r>
          </a:p>
          <a:p>
            <a:r>
              <a:rPr lang="en-GB" dirty="0" smtClean="0"/>
              <a:t>Can be used regularly</a:t>
            </a:r>
          </a:p>
          <a:p>
            <a:r>
              <a:rPr lang="en-GB" dirty="0" smtClean="0"/>
              <a:t>It is quick and easy to arrange</a:t>
            </a:r>
          </a:p>
          <a:p>
            <a:r>
              <a:rPr lang="en-GB" dirty="0" smtClean="0"/>
              <a:t>Good for short term raising of finance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dirty="0" smtClean="0"/>
              <a:t>Disadvantages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Expensive if used for long term raising of finance – due to interest rates.</a:t>
            </a:r>
          </a:p>
          <a:p>
            <a:r>
              <a:rPr lang="en-GB" dirty="0" smtClean="0"/>
              <a:t>Fees for going over the overdraft limit are high</a:t>
            </a:r>
          </a:p>
          <a:p>
            <a:r>
              <a:rPr lang="en-GB" dirty="0" smtClean="0"/>
              <a:t>Overdraft can be removed at short notice</a:t>
            </a:r>
          </a:p>
          <a:p>
            <a:r>
              <a:rPr lang="en-GB" dirty="0" smtClean="0"/>
              <a:t>Non sustainable source of finance.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037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9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Venture Capitalists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professional investor usually another business, interested in high risk, high growth businesses, who will invest an amount into a business in return for shares, and returns.</a:t>
            </a:r>
            <a:endParaRPr lang="en-GB" dirty="0"/>
          </a:p>
        </p:txBody>
      </p:sp>
      <p:pic>
        <p:nvPicPr>
          <p:cNvPr id="5122" name="Picture 2" descr="http://static.guim.co.uk/sys-images/Media/Pix/pictures/2008/04/22/PeterJones4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" y="3639012"/>
            <a:ext cx="5364088" cy="3218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72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Venture Capitalists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www.youtube.com/watch?v=0uX0DWjyGOE</a:t>
            </a:r>
            <a:r>
              <a:rPr lang="en-GB" dirty="0" smtClean="0"/>
              <a:t> 18.23</a:t>
            </a:r>
          </a:p>
          <a:p>
            <a:r>
              <a:rPr lang="en-GB" dirty="0" smtClean="0"/>
              <a:t>Decide in your groups on the adv</a:t>
            </a:r>
            <a:r>
              <a:rPr lang="en-GB" dirty="0" smtClean="0"/>
              <a:t>antages and disadvantages of using a venture capitalist to raise finance.</a:t>
            </a:r>
            <a:endParaRPr lang="en-GB" dirty="0"/>
          </a:p>
        </p:txBody>
      </p:sp>
      <p:pic>
        <p:nvPicPr>
          <p:cNvPr id="6" name="Picture 2" descr="http://static.guim.co.uk/sys-images/Media/Pix/pictures/2008/04/22/PeterJones46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" y="3717032"/>
            <a:ext cx="5364088" cy="3140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30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Venture Capitalists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dirty="0" smtClean="0"/>
              <a:t>Advantages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Large cash sums can be raised quickly.</a:t>
            </a:r>
          </a:p>
          <a:p>
            <a:r>
              <a:rPr lang="en-GB" dirty="0" smtClean="0"/>
              <a:t>Gain expertise of the venture capitalist.</a:t>
            </a:r>
          </a:p>
          <a:p>
            <a:r>
              <a:rPr lang="en-GB" dirty="0" smtClean="0"/>
              <a:t>Venture capitalist can bring new ideas and perspectives.</a:t>
            </a:r>
          </a:p>
          <a:p>
            <a:r>
              <a:rPr lang="en-GB" dirty="0" smtClean="0"/>
              <a:t>Could lead to higher profits in the long run.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dirty="0" smtClean="0"/>
              <a:t>Disadvantages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Loss of part of the ownership of the firm.</a:t>
            </a:r>
          </a:p>
          <a:p>
            <a:r>
              <a:rPr lang="en-GB" dirty="0" smtClean="0"/>
              <a:t>Loss of full decision making.</a:t>
            </a:r>
          </a:p>
          <a:p>
            <a:r>
              <a:rPr lang="en-GB" dirty="0" smtClean="0"/>
              <a:t>Loss of profits to venture capitalist.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60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9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Plenary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difference between a loan and an overdraft?</a:t>
            </a:r>
          </a:p>
          <a:p>
            <a:r>
              <a:rPr lang="en-GB" dirty="0" smtClean="0"/>
              <a:t>Define venture capitalist.</a:t>
            </a:r>
          </a:p>
          <a:p>
            <a:r>
              <a:rPr lang="en-GB" dirty="0" smtClean="0"/>
              <a:t>Give two advantages of using a venture capitalist to raise finance.</a:t>
            </a:r>
          </a:p>
          <a:p>
            <a:r>
              <a:rPr lang="en-GB" dirty="0"/>
              <a:t>Give two </a:t>
            </a:r>
            <a:r>
              <a:rPr lang="en-GB" dirty="0" smtClean="0"/>
              <a:t>disadvantages </a:t>
            </a:r>
            <a:r>
              <a:rPr lang="en-GB" dirty="0"/>
              <a:t>of using a venture capitalist to raise finance.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9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Aims &amp; Objectives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1"/>
            <a:ext cx="8003232" cy="3845024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Aim:</a:t>
            </a:r>
          </a:p>
          <a:p>
            <a:r>
              <a:rPr lang="en-GB" sz="2800" dirty="0" smtClean="0"/>
              <a:t>Understand methods of raising finance.</a:t>
            </a:r>
          </a:p>
          <a:p>
            <a:pPr marL="0" indent="0">
              <a:buNone/>
            </a:pPr>
            <a:r>
              <a:rPr lang="en-GB" sz="2800" dirty="0" smtClean="0"/>
              <a:t>Objectives:</a:t>
            </a:r>
          </a:p>
          <a:p>
            <a:r>
              <a:rPr lang="en-GB" sz="2800" dirty="0"/>
              <a:t>D</a:t>
            </a:r>
            <a:r>
              <a:rPr lang="en-GB" sz="2800" dirty="0" smtClean="0"/>
              <a:t>efine overdrafts and venture capitalist</a:t>
            </a:r>
          </a:p>
          <a:p>
            <a:r>
              <a:rPr lang="en-GB" sz="2800" dirty="0" smtClean="0"/>
              <a:t>Explain different internal and external methods of raising finance</a:t>
            </a:r>
          </a:p>
          <a:p>
            <a:r>
              <a:rPr lang="en-GB" sz="2800" dirty="0" smtClean="0"/>
              <a:t>Analyse internal and external methods of raising finance.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3601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Starter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GB" sz="2000" dirty="0" smtClean="0"/>
              <a:t>Write a type of legal structure/business on your post it note.</a:t>
            </a:r>
          </a:p>
          <a:p>
            <a:r>
              <a:rPr lang="en-GB" sz="2000" dirty="0" smtClean="0"/>
              <a:t>Attach to your partners head, without them seeing.</a:t>
            </a:r>
          </a:p>
          <a:p>
            <a:r>
              <a:rPr lang="en-GB" sz="2000" dirty="0" smtClean="0"/>
              <a:t>Your partner has to ask questions related to different legal structures/business to find out which one they are.</a:t>
            </a:r>
          </a:p>
          <a:p>
            <a:r>
              <a:rPr lang="en-GB" sz="2000" dirty="0" smtClean="0"/>
              <a:t>You cannot ask questions using any of the legal structure key words.</a:t>
            </a:r>
            <a:endParaRPr lang="en-GB" sz="2000" dirty="0"/>
          </a:p>
        </p:txBody>
      </p:sp>
      <p:pic>
        <p:nvPicPr>
          <p:cNvPr id="1026" name="Picture 2" descr="http://cdn2.listsoplenty.com/listsoplenty-cdn/pix/uploads/2010/03/post-it-note-with-a-p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217" y="1483028"/>
            <a:ext cx="3953247" cy="394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rot="21323027">
            <a:off x="5439692" y="2671278"/>
            <a:ext cx="2664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Sole Trader</a:t>
            </a:r>
          </a:p>
          <a:p>
            <a:endParaRPr lang="en-GB" sz="2800" dirty="0"/>
          </a:p>
          <a:p>
            <a:r>
              <a:rPr lang="en-GB" sz="2800" dirty="0" smtClean="0"/>
              <a:t>Window Cleaner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1025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Raising Finance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 your white boards, list as many different sources of finance for a start up business as you can.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55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Sources of Finance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118704"/>
              </p:ext>
            </p:extLst>
          </p:nvPr>
        </p:nvGraphicFramePr>
        <p:xfrm>
          <a:off x="457200" y="1600200"/>
          <a:ext cx="8229600" cy="3773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831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D503D5-EB53-42DA-884F-8E55AD158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26D503D5-EB53-42DA-884F-8E55AD158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26D503D5-EB53-42DA-884F-8E55AD158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41BBA34-4081-49DB-9363-0D101589DC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F41BBA34-4081-49DB-9363-0D101589DC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F41BBA34-4081-49DB-9363-0D101589DC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EEB726-965A-4C92-8F2C-91C575E22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E5EEB726-965A-4C92-8F2C-91C575E22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E5EEB726-965A-4C92-8F2C-91C575E22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15C891-000B-44E3-866F-3B31490C6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2215C891-000B-44E3-866F-3B31490C6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2215C891-000B-44E3-866F-3B31490C6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8CA116-A1F4-4619-B82E-945595EDA9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DC8CA116-A1F4-4619-B82E-945595EDA9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DC8CA116-A1F4-4619-B82E-945595EDA9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0E5C1E1-2AC8-48FF-9452-423B13F17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F0E5C1E1-2AC8-48FF-9452-423B13F17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graphicEl>
                                              <a:dgm id="{F0E5C1E1-2AC8-48FF-9452-423B13F17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3A1EE1E-0770-4AE8-8C6B-796CEA853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43A1EE1E-0770-4AE8-8C6B-796CEA853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graphicEl>
                                              <a:dgm id="{43A1EE1E-0770-4AE8-8C6B-796CEA853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121CD5-BC70-4FDD-95FE-60EF670BB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graphicEl>
                                              <a:dgm id="{0C121CD5-BC70-4FDD-95FE-60EF670BB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graphicEl>
                                              <a:dgm id="{0C121CD5-BC70-4FDD-95FE-60EF670BB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Internal &amp; External Sources of Finance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Internal Sources of Finance: </a:t>
            </a:r>
          </a:p>
          <a:p>
            <a:r>
              <a:rPr lang="en-GB" dirty="0" smtClean="0"/>
              <a:t>Ones which come from the owners of the business.</a:t>
            </a:r>
          </a:p>
          <a:p>
            <a:pPr marL="0" indent="0">
              <a:buNone/>
            </a:pPr>
            <a:r>
              <a:rPr lang="en-GB" dirty="0" smtClean="0"/>
              <a:t>External Sources of Finance:</a:t>
            </a:r>
          </a:p>
          <a:p>
            <a:r>
              <a:rPr lang="en-GB" dirty="0" smtClean="0"/>
              <a:t>Ones which come from outside the business.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29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rial Rounded MT Bold" pitchFamily="34" charset="0"/>
              </a:rPr>
              <a:t>Internal &amp; External Sources of Finance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List as many internal and external sources as you can:</a:t>
            </a:r>
            <a:endParaRPr lang="en-GB" sz="28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5451091"/>
              </p:ext>
            </p:extLst>
          </p:nvPr>
        </p:nvGraphicFramePr>
        <p:xfrm>
          <a:off x="539552" y="2132856"/>
          <a:ext cx="813690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7" name="Countdown 2.wm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8138864" y="82180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00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550210-62D0-4330-9F63-D38024A42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6D550210-62D0-4330-9F63-D38024A42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6D550210-62D0-4330-9F63-D38024A42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56A5C7-6D86-4778-AF08-A79B1351A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C556A5C7-6D86-4778-AF08-A79B1351A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C556A5C7-6D86-4778-AF08-A79B1351A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6EEBC7-C2D8-4FF1-8526-35F41D917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986EEBC7-C2D8-4FF1-8526-35F41D917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986EEBC7-C2D8-4FF1-8526-35F41D917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CE89C5-B7D0-41C7-AEA5-98A840AF8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graphicEl>
                                              <a:dgm id="{3FCE89C5-B7D0-41C7-AEA5-98A840AF8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3FCE89C5-B7D0-41C7-AEA5-98A840AF8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3157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8" grpId="0" build="p"/>
      <p:bldGraphic spid="3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justdoproperty.co.uk/wp-content/uploads/2011/03/interest-ra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132856"/>
            <a:ext cx="3305175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Problem With Borrowing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Interest Rate.</a:t>
            </a:r>
          </a:p>
          <a:p>
            <a:r>
              <a:rPr lang="en-GB" dirty="0" smtClean="0"/>
              <a:t>% of total borrowed money that is paid back by the entrepreneur.</a:t>
            </a:r>
          </a:p>
          <a:p>
            <a:r>
              <a:rPr lang="en-GB" dirty="0" smtClean="0"/>
              <a:t>£10,000 loan</a:t>
            </a:r>
          </a:p>
          <a:p>
            <a:r>
              <a:rPr lang="en-GB" dirty="0" smtClean="0"/>
              <a:t>5% interest rate</a:t>
            </a:r>
          </a:p>
          <a:p>
            <a:r>
              <a:rPr lang="en-GB" dirty="0" smtClean="0"/>
              <a:t>£500 repaid in interest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02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Personal Sources of Finance 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Investment from personal sources.</a:t>
            </a:r>
          </a:p>
          <a:p>
            <a:endParaRPr lang="en-GB" dirty="0" smtClean="0"/>
          </a:p>
          <a:p>
            <a:r>
              <a:rPr lang="en-GB" dirty="0" smtClean="0"/>
              <a:t>Collective memory game.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70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Theme252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Theme2522</Template>
  <TotalTime>318</TotalTime>
  <Words>758</Words>
  <Application>Microsoft Office PowerPoint</Application>
  <PresentationFormat>On-screen Show (4:3)</PresentationFormat>
  <Paragraphs>106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Theme2522</vt:lpstr>
      <vt:lpstr>Raising Finance</vt:lpstr>
      <vt:lpstr>Aims &amp; Objectives</vt:lpstr>
      <vt:lpstr>Starter</vt:lpstr>
      <vt:lpstr>Raising Finance</vt:lpstr>
      <vt:lpstr>Sources of Finance</vt:lpstr>
      <vt:lpstr>Internal &amp; External Sources of Finance</vt:lpstr>
      <vt:lpstr>Internal &amp; External Sources of Finance</vt:lpstr>
      <vt:lpstr>Problem With Borrowing</vt:lpstr>
      <vt:lpstr>Personal Sources of Finance </vt:lpstr>
      <vt:lpstr>PowerPoint Presentation</vt:lpstr>
      <vt:lpstr>External Sources of Finance - Overdrafts </vt:lpstr>
      <vt:lpstr>Overdrafts</vt:lpstr>
      <vt:lpstr>Venture Capitalists</vt:lpstr>
      <vt:lpstr>Venture Capitalists</vt:lpstr>
      <vt:lpstr>Venture Capitalists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Budgets</dc:title>
  <dc:creator>Martin</dc:creator>
  <cp:lastModifiedBy>Martin</cp:lastModifiedBy>
  <cp:revision>34</cp:revision>
  <dcterms:created xsi:type="dcterms:W3CDTF">2012-03-27T17:22:52Z</dcterms:created>
  <dcterms:modified xsi:type="dcterms:W3CDTF">2012-09-23T09:14:24Z</dcterms:modified>
</cp:coreProperties>
</file>