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9CC2-6538-4518-9E16-4D31E3F859F5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3478-3349-4A79-86A2-73AE32536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8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9CC2-6538-4518-9E16-4D31E3F859F5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3478-3349-4A79-86A2-73AE32536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47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9CC2-6538-4518-9E16-4D31E3F859F5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3478-3349-4A79-86A2-73AE32536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99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9CC2-6538-4518-9E16-4D31E3F859F5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3478-3349-4A79-86A2-73AE32536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28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9CC2-6538-4518-9E16-4D31E3F859F5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3478-3349-4A79-86A2-73AE32536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48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9CC2-6538-4518-9E16-4D31E3F859F5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3478-3349-4A79-86A2-73AE32536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0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9CC2-6538-4518-9E16-4D31E3F859F5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3478-3349-4A79-86A2-73AE32536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50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9CC2-6538-4518-9E16-4D31E3F859F5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3478-3349-4A79-86A2-73AE32536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3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9CC2-6538-4518-9E16-4D31E3F859F5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3478-3349-4A79-86A2-73AE32536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0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9CC2-6538-4518-9E16-4D31E3F859F5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3478-3349-4A79-86A2-73AE32536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73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9CC2-6538-4518-9E16-4D31E3F859F5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3478-3349-4A79-86A2-73AE32536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88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E9CC2-6538-4518-9E16-4D31E3F859F5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3478-3349-4A79-86A2-73AE32536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49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lindermyers.co.uk/medialibrary/_Full/2011/05/03/18016e9c/Cos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359956"/>
            <a:ext cx="6300192" cy="4498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Production In The Long Run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A2 Economics Unit 3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88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indermyers.co.uk/medialibrary/_Full/2011/05/03/18016e9c/Cos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73422"/>
            <a:ext cx="3059832" cy="218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Decreasing Returns to Scale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>
                <a:latin typeface="Comic Sans MS" pitchFamily="66" charset="0"/>
              </a:rPr>
              <a:t>Where an increase in factor inputs leads to a less than proportionate increase in factor outputs.</a:t>
            </a:r>
          </a:p>
          <a:p>
            <a:endParaRPr lang="en-GB" i="1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Results in diseconomies of scale.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39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6021360" y="2955085"/>
            <a:ext cx="1656183" cy="3072244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3203847" y="2953600"/>
            <a:ext cx="2815363" cy="3072244"/>
          </a:xfrm>
          <a:prstGeom prst="rect">
            <a:avLst/>
          </a:prstGeom>
          <a:pattFill prst="dkVert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1547664" y="2952789"/>
            <a:ext cx="1656183" cy="3072244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36" y="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Constant Returns to Scale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Where an increase in factor inputs leads to a proportional increase in factor outputs.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1547664" y="2352624"/>
            <a:ext cx="0" cy="36724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536088" y="6025032"/>
            <a:ext cx="61122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9944" y="2352624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LRATC Per Unit £s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892300" y="618011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Output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892300" y="4134271"/>
            <a:ext cx="1213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LRATC</a:t>
            </a:r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13950" y="607929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071777" y="6180119"/>
            <a:ext cx="457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0</a:t>
            </a:r>
            <a:endParaRPr lang="en-GB" sz="24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214733" y="4938010"/>
            <a:ext cx="15241" cy="108702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47663" y="2286977"/>
            <a:ext cx="1682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Economies of Scale </a:t>
            </a:r>
            <a:endParaRPr lang="en-GB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287001" y="24254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Constant Returns to Scale</a:t>
            </a:r>
            <a:endParaRPr lang="en-GB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547664" y="2952788"/>
            <a:ext cx="1656184" cy="198522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03848" y="4938010"/>
            <a:ext cx="2830603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034451" y="4365104"/>
            <a:ext cx="857849" cy="57290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019210" y="4992273"/>
            <a:ext cx="15241" cy="108702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818427" y="607929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034451" y="2286976"/>
            <a:ext cx="1643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Diseconomies of Scale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6614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  <p:bldP spid="30" grpId="0" animBg="1"/>
      <p:bldP spid="24" grpId="0"/>
      <p:bldP spid="27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indermyers.co.uk/medialibrary/_Full/2011/05/03/18016e9c/Cos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73422"/>
            <a:ext cx="3059832" cy="218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Minimum Efficient Scale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>
                <a:latin typeface="Comic Sans MS" pitchFamily="66" charset="0"/>
              </a:rPr>
              <a:t>This is the lowest point on the LRATC curve and also shows productive efficiency. </a:t>
            </a:r>
          </a:p>
          <a:p>
            <a:endParaRPr lang="en-GB" i="1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Firms that cannot meet the MES are unlikely to be competitive with other firms.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99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>
                <a:latin typeface="Comic Sans MS" pitchFamily="66" charset="0"/>
              </a:rPr>
              <a:t>Why can you now buy a high-performance laptop for just a few hundred pounds when a similar computer might have cost you over £2,000 just a few years ago? </a:t>
            </a:r>
            <a:endParaRPr lang="en-GB" dirty="0" smtClean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Why is the average price of digital cameras falling all the time whilst the functions and performance level are always on the rise</a:t>
            </a:r>
            <a:r>
              <a:rPr lang="en-GB" dirty="0" smtClean="0">
                <a:latin typeface="Comic Sans MS" pitchFamily="66" charset="0"/>
              </a:rPr>
              <a:t>?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How can IKEA profitably sell flat-pack furniture at what seem impossibly low prices?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92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Answer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ECONOMIES OF SCALE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MORE FIRMS REACHING THEIR MES!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79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Short Run </a:t>
            </a:r>
            <a:r>
              <a:rPr lang="en-GB" dirty="0" err="1">
                <a:latin typeface="Comic Sans MS" pitchFamily="66" charset="0"/>
              </a:rPr>
              <a:t>V</a:t>
            </a:r>
            <a:r>
              <a:rPr lang="en-GB" dirty="0" err="1" smtClean="0">
                <a:latin typeface="Comic Sans MS" pitchFamily="66" charset="0"/>
              </a:rPr>
              <a:t>s</a:t>
            </a:r>
            <a:r>
              <a:rPr lang="en-GB" dirty="0" smtClean="0">
                <a:latin typeface="Comic Sans MS" pitchFamily="66" charset="0"/>
              </a:rPr>
              <a:t> Long Run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1516159" y="1758485"/>
            <a:ext cx="0" cy="36724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504583" y="5430893"/>
            <a:ext cx="61122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8439" y="175848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Unit Cost £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860795" y="558598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Output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306868" y="1835992"/>
            <a:ext cx="1094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SRATC</a:t>
            </a:r>
            <a:endParaRPr lang="en-GB" sz="2400" dirty="0"/>
          </a:p>
        </p:txBody>
      </p:sp>
      <p:sp>
        <p:nvSpPr>
          <p:cNvPr id="10" name="Freeform 9"/>
          <p:cNvSpPr/>
          <p:nvPr/>
        </p:nvSpPr>
        <p:spPr>
          <a:xfrm rot="1900599">
            <a:off x="1195363" y="3208274"/>
            <a:ext cx="6223011" cy="1136236"/>
          </a:xfrm>
          <a:custGeom>
            <a:avLst/>
            <a:gdLst>
              <a:gd name="connsiteX0" fmla="*/ 0 w 5158854"/>
              <a:gd name="connsiteY0" fmla="*/ 95534 h 1160403"/>
              <a:gd name="connsiteX1" fmla="*/ 2429301 w 5158854"/>
              <a:gd name="connsiteY1" fmla="*/ 1160060 h 1160403"/>
              <a:gd name="connsiteX2" fmla="*/ 5158854 w 5158854"/>
              <a:gd name="connsiteY2" fmla="*/ 0 h 116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8854" h="1160403">
                <a:moveTo>
                  <a:pt x="0" y="95534"/>
                </a:moveTo>
                <a:cubicBezTo>
                  <a:pt x="784746" y="635758"/>
                  <a:pt x="1569492" y="1175982"/>
                  <a:pt x="2429301" y="1160060"/>
                </a:cubicBezTo>
                <a:cubicBezTo>
                  <a:pt x="3289110" y="1144138"/>
                  <a:pt x="4223982" y="572069"/>
                  <a:pt x="5158854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243393" y="1966689"/>
            <a:ext cx="1241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SRATC1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253171" y="4710813"/>
            <a:ext cx="1020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LRATC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040272" y="5585980"/>
            <a:ext cx="457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0</a:t>
            </a:r>
            <a:endParaRPr lang="en-GB" sz="2400" dirty="0"/>
          </a:p>
        </p:txBody>
      </p:sp>
      <p:sp>
        <p:nvSpPr>
          <p:cNvPr id="17" name="Freeform 16"/>
          <p:cNvSpPr/>
          <p:nvPr/>
        </p:nvSpPr>
        <p:spPr>
          <a:xfrm rot="2682733">
            <a:off x="2511160" y="1481525"/>
            <a:ext cx="1629091" cy="1734109"/>
          </a:xfrm>
          <a:custGeom>
            <a:avLst/>
            <a:gdLst>
              <a:gd name="connsiteX0" fmla="*/ 0 w 5158854"/>
              <a:gd name="connsiteY0" fmla="*/ 95534 h 1160403"/>
              <a:gd name="connsiteX1" fmla="*/ 2429301 w 5158854"/>
              <a:gd name="connsiteY1" fmla="*/ 1160060 h 1160403"/>
              <a:gd name="connsiteX2" fmla="*/ 5158854 w 5158854"/>
              <a:gd name="connsiteY2" fmla="*/ 0 h 116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8854" h="1160403">
                <a:moveTo>
                  <a:pt x="0" y="95534"/>
                </a:moveTo>
                <a:cubicBezTo>
                  <a:pt x="784746" y="635758"/>
                  <a:pt x="1569492" y="1175982"/>
                  <a:pt x="2429301" y="1160060"/>
                </a:cubicBezTo>
                <a:cubicBezTo>
                  <a:pt x="3289110" y="1144138"/>
                  <a:pt x="4223982" y="572069"/>
                  <a:pt x="5158854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>
            <a:off x="2627784" y="2924944"/>
            <a:ext cx="0" cy="2505949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1"/>
          </p:cNvCxnSpPr>
          <p:nvPr/>
        </p:nvCxnSpPr>
        <p:spPr>
          <a:xfrm flipH="1">
            <a:off x="3851920" y="4164492"/>
            <a:ext cx="2677" cy="1326539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26223" y="5511397"/>
            <a:ext cx="403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650358" y="5491031"/>
            <a:ext cx="403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</a:t>
            </a:r>
          </a:p>
        </p:txBody>
      </p:sp>
      <p:sp>
        <p:nvSpPr>
          <p:cNvPr id="28" name="Freeform 27"/>
          <p:cNvSpPr/>
          <p:nvPr/>
        </p:nvSpPr>
        <p:spPr>
          <a:xfrm>
            <a:off x="3446636" y="2414065"/>
            <a:ext cx="3909012" cy="1750427"/>
          </a:xfrm>
          <a:custGeom>
            <a:avLst/>
            <a:gdLst>
              <a:gd name="connsiteX0" fmla="*/ 3218 w 3909012"/>
              <a:gd name="connsiteY0" fmla="*/ 0 h 1750427"/>
              <a:gd name="connsiteX1" fmla="*/ 630235 w 3909012"/>
              <a:gd name="connsiteY1" fmla="*/ 1750423 h 1750427"/>
              <a:gd name="connsiteX2" fmla="*/ 3909012 w 3909012"/>
              <a:gd name="connsiteY2" fmla="*/ 13063 h 175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9012" h="1750427">
                <a:moveTo>
                  <a:pt x="3218" y="0"/>
                </a:moveTo>
                <a:cubicBezTo>
                  <a:pt x="-8757" y="874123"/>
                  <a:pt x="-20731" y="1748246"/>
                  <a:pt x="630235" y="1750423"/>
                </a:cubicBezTo>
                <a:cubicBezTo>
                  <a:pt x="1281201" y="1752600"/>
                  <a:pt x="2595106" y="882831"/>
                  <a:pt x="3909012" y="13063"/>
                </a:cubicBezTo>
              </a:path>
            </a:pathLst>
          </a:cu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21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Diagram Explained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Firm producing at 0A lowest point on SRATC curve.</a:t>
            </a:r>
            <a:br>
              <a:rPr lang="en-GB" dirty="0" smtClean="0">
                <a:latin typeface="Comic Sans MS" pitchFamily="66" charset="0"/>
              </a:rPr>
            </a:br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Firm increases output to 0B perhaps due to an unexpected rise in demand.</a:t>
            </a:r>
            <a:br>
              <a:rPr lang="en-GB" dirty="0" smtClean="0">
                <a:latin typeface="Comic Sans MS" pitchFamily="66" charset="0"/>
              </a:rPr>
            </a:br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Costs increase up the SRATC curve due to ‘overloading’.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92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Diagram Explained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Firm decides to increase its fixed factors.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Firm moves to SRATC1, until it reaches LRATC at point 0B.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Productive Efficiency.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60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Plenary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GB" dirty="0" smtClean="0">
                <a:latin typeface="Comic Sans MS" pitchFamily="66" charset="0"/>
              </a:rPr>
              <a:t>Construct a diagram to explain how a firm might react to a substantial increase in the demand for its product.</a:t>
            </a:r>
          </a:p>
          <a:p>
            <a:pPr marL="514350" indent="-514350">
              <a:buAutoNum type="arabicParenR"/>
            </a:pPr>
            <a:endParaRPr lang="en-GB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dirty="0" smtClean="0">
                <a:latin typeface="Comic Sans MS" pitchFamily="66" charset="0"/>
              </a:rPr>
              <a:t>Explain in terms of the diagram how the firm could overcome the problems it now faces.</a:t>
            </a:r>
          </a:p>
          <a:p>
            <a:pPr marL="514350" indent="-514350">
              <a:buAutoNum type="arabicParenR"/>
            </a:pPr>
            <a:endParaRPr lang="en-GB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Comic Sans MS" pitchFamily="66" charset="0"/>
              </a:rPr>
              <a:t>Why might a firm take no action?</a:t>
            </a:r>
          </a:p>
          <a:p>
            <a:pPr marL="514350" indent="-514350">
              <a:buAutoNum type="arabicParenR"/>
            </a:pPr>
            <a:endParaRPr lang="en-GB" dirty="0" smtClean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60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indermyers.co.uk/medialibrary/_Full/2011/05/03/18016e9c/Cos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73422"/>
            <a:ext cx="3059832" cy="218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Aims and Objectives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Aim: </a:t>
            </a:r>
          </a:p>
          <a:p>
            <a:r>
              <a:rPr lang="en-GB" dirty="0" smtClean="0">
                <a:latin typeface="Comic Sans MS" pitchFamily="66" charset="0"/>
              </a:rPr>
              <a:t>Understand long run production.</a:t>
            </a:r>
          </a:p>
          <a:p>
            <a:endParaRPr lang="en-GB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Objectives:</a:t>
            </a:r>
          </a:p>
          <a:p>
            <a:r>
              <a:rPr lang="en-GB" dirty="0" smtClean="0">
                <a:latin typeface="Comic Sans MS" pitchFamily="66" charset="0"/>
              </a:rPr>
              <a:t>Define increasing and decreasing returns to scale.</a:t>
            </a:r>
          </a:p>
          <a:p>
            <a:r>
              <a:rPr lang="en-GB" dirty="0" smtClean="0">
                <a:latin typeface="Comic Sans MS" pitchFamily="66" charset="0"/>
              </a:rPr>
              <a:t>Explain how optimal output can change.</a:t>
            </a:r>
          </a:p>
          <a:p>
            <a:r>
              <a:rPr lang="en-GB" dirty="0" smtClean="0">
                <a:latin typeface="Comic Sans MS" pitchFamily="66" charset="0"/>
              </a:rPr>
              <a:t>Analyse the effects of economies of scale.</a:t>
            </a:r>
          </a:p>
          <a:p>
            <a:r>
              <a:rPr lang="en-GB" dirty="0" smtClean="0">
                <a:latin typeface="Comic Sans MS" pitchFamily="66" charset="0"/>
              </a:rPr>
              <a:t>Evaluate short run costs and long run costs.</a:t>
            </a:r>
          </a:p>
          <a:p>
            <a:endParaRPr lang="en-GB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86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indermyers.co.uk/medialibrary/_Full/2011/05/03/18016e9c/Cos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73422"/>
            <a:ext cx="3059832" cy="218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Starter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Define marginal cost.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Define average total cost.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Explain how the law of diminishing returns works.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34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indermyers.co.uk/medialibrary/_Full/2011/05/03/18016e9c/Cos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73422"/>
            <a:ext cx="3059832" cy="218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Production in Long Run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In the long run a firm can temporarily overcome </a:t>
            </a:r>
            <a:r>
              <a:rPr lang="en-GB" dirty="0" err="1" smtClean="0">
                <a:latin typeface="Comic Sans MS" pitchFamily="66" charset="0"/>
              </a:rPr>
              <a:t>dim.ret</a:t>
            </a:r>
            <a:r>
              <a:rPr lang="en-GB" dirty="0" smtClean="0">
                <a:latin typeface="Comic Sans MS" pitchFamily="66" charset="0"/>
              </a:rPr>
              <a:t>. as it can vary its fixed factors.</a:t>
            </a:r>
          </a:p>
          <a:p>
            <a:r>
              <a:rPr lang="en-GB" dirty="0" smtClean="0">
                <a:latin typeface="Comic Sans MS" pitchFamily="66" charset="0"/>
              </a:rPr>
              <a:t>E.g. it could move to a larger premises.</a:t>
            </a:r>
          </a:p>
          <a:p>
            <a:r>
              <a:rPr lang="en-GB" dirty="0" smtClean="0">
                <a:latin typeface="Comic Sans MS" pitchFamily="66" charset="0"/>
              </a:rPr>
              <a:t>But </a:t>
            </a:r>
            <a:r>
              <a:rPr lang="en-GB" dirty="0" err="1" smtClean="0">
                <a:latin typeface="Comic Sans MS" pitchFamily="66" charset="0"/>
              </a:rPr>
              <a:t>dim.ret</a:t>
            </a:r>
            <a:r>
              <a:rPr lang="en-GB" dirty="0" smtClean="0">
                <a:latin typeface="Comic Sans MS" pitchFamily="66" charset="0"/>
              </a:rPr>
              <a:t>. sets in again when the premises get too small –overloaded.</a:t>
            </a:r>
          </a:p>
          <a:p>
            <a:r>
              <a:rPr lang="en-GB" dirty="0" smtClean="0">
                <a:latin typeface="Comic Sans MS" pitchFamily="66" charset="0"/>
              </a:rPr>
              <a:t>Occurs beyond optimal output.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84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Optimal Output Changing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1415224" y="1628800"/>
            <a:ext cx="0" cy="36724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403648" y="5301208"/>
            <a:ext cx="61122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5536" y="1628800"/>
            <a:ext cx="864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ATC Per Unit £s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759860" y="5456295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Output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365923" y="1816875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ATC</a:t>
            </a:r>
            <a:endParaRPr lang="en-GB" sz="2400" dirty="0"/>
          </a:p>
        </p:txBody>
      </p:sp>
      <p:sp>
        <p:nvSpPr>
          <p:cNvPr id="23" name="Freeform 22"/>
          <p:cNvSpPr/>
          <p:nvPr/>
        </p:nvSpPr>
        <p:spPr>
          <a:xfrm rot="278546">
            <a:off x="1689625" y="2168912"/>
            <a:ext cx="3027283" cy="791298"/>
          </a:xfrm>
          <a:custGeom>
            <a:avLst/>
            <a:gdLst>
              <a:gd name="connsiteX0" fmla="*/ 0 w 5158854"/>
              <a:gd name="connsiteY0" fmla="*/ 95534 h 1160403"/>
              <a:gd name="connsiteX1" fmla="*/ 2429301 w 5158854"/>
              <a:gd name="connsiteY1" fmla="*/ 1160060 h 1160403"/>
              <a:gd name="connsiteX2" fmla="*/ 5158854 w 5158854"/>
              <a:gd name="connsiteY2" fmla="*/ 0 h 116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8854" h="1160403">
                <a:moveTo>
                  <a:pt x="0" y="95534"/>
                </a:moveTo>
                <a:cubicBezTo>
                  <a:pt x="784746" y="635758"/>
                  <a:pt x="1569492" y="1175982"/>
                  <a:pt x="2429301" y="1160060"/>
                </a:cubicBezTo>
                <a:cubicBezTo>
                  <a:pt x="3289110" y="1144138"/>
                  <a:pt x="4223982" y="572069"/>
                  <a:pt x="5158854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 rot="278546">
            <a:off x="2294800" y="2320175"/>
            <a:ext cx="3027283" cy="791298"/>
          </a:xfrm>
          <a:custGeom>
            <a:avLst/>
            <a:gdLst>
              <a:gd name="connsiteX0" fmla="*/ 0 w 5158854"/>
              <a:gd name="connsiteY0" fmla="*/ 95534 h 1160403"/>
              <a:gd name="connsiteX1" fmla="*/ 2429301 w 5158854"/>
              <a:gd name="connsiteY1" fmla="*/ 1160060 h 1160403"/>
              <a:gd name="connsiteX2" fmla="*/ 5158854 w 5158854"/>
              <a:gd name="connsiteY2" fmla="*/ 0 h 116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8854" h="1160403">
                <a:moveTo>
                  <a:pt x="0" y="95534"/>
                </a:moveTo>
                <a:cubicBezTo>
                  <a:pt x="784746" y="635758"/>
                  <a:pt x="1569492" y="1175982"/>
                  <a:pt x="2429301" y="1160060"/>
                </a:cubicBezTo>
                <a:cubicBezTo>
                  <a:pt x="3289110" y="1144138"/>
                  <a:pt x="4223982" y="572069"/>
                  <a:pt x="5158854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 rot="278546">
            <a:off x="3309737" y="2378586"/>
            <a:ext cx="3027283" cy="791298"/>
          </a:xfrm>
          <a:custGeom>
            <a:avLst/>
            <a:gdLst>
              <a:gd name="connsiteX0" fmla="*/ 0 w 5158854"/>
              <a:gd name="connsiteY0" fmla="*/ 95534 h 1160403"/>
              <a:gd name="connsiteX1" fmla="*/ 2429301 w 5158854"/>
              <a:gd name="connsiteY1" fmla="*/ 1160060 h 1160403"/>
              <a:gd name="connsiteX2" fmla="*/ 5158854 w 5158854"/>
              <a:gd name="connsiteY2" fmla="*/ 0 h 116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8854" h="1160403">
                <a:moveTo>
                  <a:pt x="0" y="95534"/>
                </a:moveTo>
                <a:cubicBezTo>
                  <a:pt x="784746" y="635758"/>
                  <a:pt x="1569492" y="1175982"/>
                  <a:pt x="2429301" y="1160060"/>
                </a:cubicBezTo>
                <a:cubicBezTo>
                  <a:pt x="3289110" y="1144138"/>
                  <a:pt x="4223982" y="572069"/>
                  <a:pt x="5158854" y="0"/>
                </a:cubicBezTo>
              </a:path>
            </a:pathLst>
          </a:cu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 rot="278546">
            <a:off x="4475939" y="2549279"/>
            <a:ext cx="3027283" cy="791298"/>
          </a:xfrm>
          <a:custGeom>
            <a:avLst/>
            <a:gdLst>
              <a:gd name="connsiteX0" fmla="*/ 0 w 5158854"/>
              <a:gd name="connsiteY0" fmla="*/ 95534 h 1160403"/>
              <a:gd name="connsiteX1" fmla="*/ 2429301 w 5158854"/>
              <a:gd name="connsiteY1" fmla="*/ 1160060 h 1160403"/>
              <a:gd name="connsiteX2" fmla="*/ 5158854 w 5158854"/>
              <a:gd name="connsiteY2" fmla="*/ 0 h 116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8854" h="1160403">
                <a:moveTo>
                  <a:pt x="0" y="95534"/>
                </a:moveTo>
                <a:cubicBezTo>
                  <a:pt x="784746" y="635758"/>
                  <a:pt x="1569492" y="1175982"/>
                  <a:pt x="2429301" y="1160060"/>
                </a:cubicBezTo>
                <a:cubicBezTo>
                  <a:pt x="3289110" y="1144138"/>
                  <a:pt x="4223982" y="572069"/>
                  <a:pt x="5158854" y="0"/>
                </a:cubicBez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>
            <a:stCxn id="26" idx="1"/>
          </p:cNvCxnSpPr>
          <p:nvPr/>
        </p:nvCxnSpPr>
        <p:spPr>
          <a:xfrm flipH="1">
            <a:off x="5868144" y="3331916"/>
            <a:ext cx="1626" cy="1969292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03266" y="2986294"/>
            <a:ext cx="0" cy="2314914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12060" y="1816875"/>
            <a:ext cx="87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ATC1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989580" y="182085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ATC2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52236" y="1832293"/>
            <a:ext cx="1020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ATC3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053952" y="5456293"/>
            <a:ext cx="457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</a:t>
            </a:r>
            <a:endParaRPr lang="en-GB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5641042" y="5456295"/>
            <a:ext cx="457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39337" y="5456295"/>
            <a:ext cx="457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795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indermyers.co.uk/medialibrary/_Full/2011/05/03/18016e9c/Cos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73422"/>
            <a:ext cx="3059832" cy="218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Diagram Explained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Different combination of fixed and variable factors.</a:t>
            </a:r>
          </a:p>
          <a:p>
            <a:r>
              <a:rPr lang="en-GB" dirty="0" smtClean="0">
                <a:latin typeface="Comic Sans MS" pitchFamily="66" charset="0"/>
              </a:rPr>
              <a:t>Separate SR ATC curve for every level of output.</a:t>
            </a:r>
          </a:p>
          <a:p>
            <a:r>
              <a:rPr lang="en-GB" dirty="0" smtClean="0">
                <a:latin typeface="Comic Sans MS" pitchFamily="66" charset="0"/>
              </a:rPr>
              <a:t>Firm producing at output 0A is producing at lowest point on ATC.</a:t>
            </a:r>
          </a:p>
          <a:p>
            <a:r>
              <a:rPr lang="en-GB" dirty="0" smtClean="0">
                <a:latin typeface="Comic Sans MS" pitchFamily="66" charset="0"/>
              </a:rPr>
              <a:t>0B high level of output with </a:t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>lower costs.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93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indermyers.co.uk/medialibrary/_Full/2011/05/03/18016e9c/Cos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73422"/>
            <a:ext cx="3059832" cy="218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Increasing Returns to Scale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Comic Sans MS" pitchFamily="66" charset="0"/>
              </a:rPr>
              <a:t>At each SR ATC curve increasing returns to scale are occurring. </a:t>
            </a:r>
          </a:p>
          <a:p>
            <a:r>
              <a:rPr lang="en-GB" dirty="0" smtClean="0">
                <a:latin typeface="Comic Sans MS" pitchFamily="66" charset="0"/>
              </a:rPr>
              <a:t>Due to the ability of firms to increase all factors of production.</a:t>
            </a:r>
          </a:p>
          <a:p>
            <a:r>
              <a:rPr lang="en-GB" dirty="0" smtClean="0">
                <a:latin typeface="Comic Sans MS" pitchFamily="66" charset="0"/>
              </a:rPr>
              <a:t>Therefore in the LR there are no fixed factors!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i="1" dirty="0" smtClean="0">
                <a:latin typeface="Comic Sans MS" pitchFamily="66" charset="0"/>
              </a:rPr>
              <a:t>Where an increase in factor inputs leads to a more than proportionate increase in outputs.</a:t>
            </a:r>
            <a:endParaRPr lang="en-GB" i="1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59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LRATC Curve – Falling LR Costs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1415224" y="1628800"/>
            <a:ext cx="0" cy="36724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403648" y="5301208"/>
            <a:ext cx="61122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504" y="1628800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LRATC Per Unit £s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759860" y="5456295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Output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008639" y="1355210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ATC</a:t>
            </a:r>
            <a:endParaRPr lang="en-GB" sz="2400" dirty="0"/>
          </a:p>
        </p:txBody>
      </p:sp>
      <p:sp>
        <p:nvSpPr>
          <p:cNvPr id="11" name="Freeform 10"/>
          <p:cNvSpPr/>
          <p:nvPr/>
        </p:nvSpPr>
        <p:spPr>
          <a:xfrm rot="1900599">
            <a:off x="1094428" y="3078589"/>
            <a:ext cx="6223011" cy="1136236"/>
          </a:xfrm>
          <a:custGeom>
            <a:avLst/>
            <a:gdLst>
              <a:gd name="connsiteX0" fmla="*/ 0 w 5158854"/>
              <a:gd name="connsiteY0" fmla="*/ 95534 h 1160403"/>
              <a:gd name="connsiteX1" fmla="*/ 2429301 w 5158854"/>
              <a:gd name="connsiteY1" fmla="*/ 1160060 h 1160403"/>
              <a:gd name="connsiteX2" fmla="*/ 5158854 w 5158854"/>
              <a:gd name="connsiteY2" fmla="*/ 0 h 116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8854" h="1160403">
                <a:moveTo>
                  <a:pt x="0" y="95534"/>
                </a:moveTo>
                <a:cubicBezTo>
                  <a:pt x="784746" y="635758"/>
                  <a:pt x="1569492" y="1175982"/>
                  <a:pt x="2429301" y="1160060"/>
                </a:cubicBezTo>
                <a:cubicBezTo>
                  <a:pt x="3289110" y="1144138"/>
                  <a:pt x="4223982" y="572069"/>
                  <a:pt x="5158854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 rot="2682733">
            <a:off x="2881008" y="3440922"/>
            <a:ext cx="1842313" cy="575372"/>
          </a:xfrm>
          <a:custGeom>
            <a:avLst/>
            <a:gdLst>
              <a:gd name="connsiteX0" fmla="*/ 0 w 5158854"/>
              <a:gd name="connsiteY0" fmla="*/ 95534 h 1160403"/>
              <a:gd name="connsiteX1" fmla="*/ 2429301 w 5158854"/>
              <a:gd name="connsiteY1" fmla="*/ 1160060 h 1160403"/>
              <a:gd name="connsiteX2" fmla="*/ 5158854 w 5158854"/>
              <a:gd name="connsiteY2" fmla="*/ 0 h 116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8854" h="1160403">
                <a:moveTo>
                  <a:pt x="0" y="95534"/>
                </a:moveTo>
                <a:cubicBezTo>
                  <a:pt x="784746" y="635758"/>
                  <a:pt x="1569492" y="1175982"/>
                  <a:pt x="2429301" y="1160060"/>
                </a:cubicBezTo>
                <a:cubicBezTo>
                  <a:pt x="3289110" y="1144138"/>
                  <a:pt x="4223982" y="572069"/>
                  <a:pt x="5158854" y="0"/>
                </a:cubicBezTo>
              </a:path>
            </a:pathLst>
          </a:cu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506384" y="1820855"/>
            <a:ext cx="87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ATC1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383904" y="254369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ATC2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152236" y="4581128"/>
            <a:ext cx="1020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LRATC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939337" y="5456295"/>
            <a:ext cx="457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0</a:t>
            </a:r>
            <a:endParaRPr lang="en-GB" sz="2400" dirty="0"/>
          </a:p>
        </p:txBody>
      </p:sp>
      <p:sp>
        <p:nvSpPr>
          <p:cNvPr id="23" name="Freeform 22"/>
          <p:cNvSpPr/>
          <p:nvPr/>
        </p:nvSpPr>
        <p:spPr>
          <a:xfrm rot="2682733">
            <a:off x="2203607" y="2792661"/>
            <a:ext cx="1842313" cy="575372"/>
          </a:xfrm>
          <a:custGeom>
            <a:avLst/>
            <a:gdLst>
              <a:gd name="connsiteX0" fmla="*/ 0 w 5158854"/>
              <a:gd name="connsiteY0" fmla="*/ 95534 h 1160403"/>
              <a:gd name="connsiteX1" fmla="*/ 2429301 w 5158854"/>
              <a:gd name="connsiteY1" fmla="*/ 1160060 h 1160403"/>
              <a:gd name="connsiteX2" fmla="*/ 5158854 w 5158854"/>
              <a:gd name="connsiteY2" fmla="*/ 0 h 116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8854" h="1160403">
                <a:moveTo>
                  <a:pt x="0" y="95534"/>
                </a:moveTo>
                <a:cubicBezTo>
                  <a:pt x="784746" y="635758"/>
                  <a:pt x="1569492" y="1175982"/>
                  <a:pt x="2429301" y="1160060"/>
                </a:cubicBezTo>
                <a:cubicBezTo>
                  <a:pt x="3289110" y="1144138"/>
                  <a:pt x="4223982" y="572069"/>
                  <a:pt x="5158854" y="0"/>
                </a:cubicBezTo>
              </a:path>
            </a:pathLst>
          </a:cu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 rot="2682733">
            <a:off x="1843567" y="2256004"/>
            <a:ext cx="1842313" cy="575372"/>
          </a:xfrm>
          <a:custGeom>
            <a:avLst/>
            <a:gdLst>
              <a:gd name="connsiteX0" fmla="*/ 0 w 5158854"/>
              <a:gd name="connsiteY0" fmla="*/ 95534 h 1160403"/>
              <a:gd name="connsiteX1" fmla="*/ 2429301 w 5158854"/>
              <a:gd name="connsiteY1" fmla="*/ 1160060 h 1160403"/>
              <a:gd name="connsiteX2" fmla="*/ 5158854 w 5158854"/>
              <a:gd name="connsiteY2" fmla="*/ 0 h 116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8854" h="1160403">
                <a:moveTo>
                  <a:pt x="0" y="95534"/>
                </a:moveTo>
                <a:cubicBezTo>
                  <a:pt x="784746" y="635758"/>
                  <a:pt x="1569492" y="1175982"/>
                  <a:pt x="2429301" y="1160060"/>
                </a:cubicBezTo>
                <a:cubicBezTo>
                  <a:pt x="3289110" y="1144138"/>
                  <a:pt x="4223982" y="572069"/>
                  <a:pt x="5158854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 rot="2682733">
            <a:off x="3890428" y="3851284"/>
            <a:ext cx="1842313" cy="575372"/>
          </a:xfrm>
          <a:custGeom>
            <a:avLst/>
            <a:gdLst>
              <a:gd name="connsiteX0" fmla="*/ 0 w 5158854"/>
              <a:gd name="connsiteY0" fmla="*/ 95534 h 1160403"/>
              <a:gd name="connsiteX1" fmla="*/ 2429301 w 5158854"/>
              <a:gd name="connsiteY1" fmla="*/ 1160060 h 1160403"/>
              <a:gd name="connsiteX2" fmla="*/ 5158854 w 5158854"/>
              <a:gd name="connsiteY2" fmla="*/ 0 h 116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8854" h="1160403">
                <a:moveTo>
                  <a:pt x="0" y="95534"/>
                </a:moveTo>
                <a:cubicBezTo>
                  <a:pt x="784746" y="635758"/>
                  <a:pt x="1569492" y="1175982"/>
                  <a:pt x="2429301" y="1160060"/>
                </a:cubicBezTo>
                <a:cubicBezTo>
                  <a:pt x="3289110" y="1144138"/>
                  <a:pt x="4223982" y="572069"/>
                  <a:pt x="5158854" y="0"/>
                </a:cubicBezTo>
              </a:path>
            </a:pathLst>
          </a:cu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4379536" y="293454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ATC3</a:t>
            </a:r>
            <a:endParaRPr lang="en-GB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5508104" y="1586042"/>
            <a:ext cx="3096344" cy="1878962"/>
          </a:xfrm>
          <a:prstGeom prst="round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Increasing returns to scale.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LRATC slopes downwards due to economies of scale.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4959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556759" y="2352624"/>
            <a:ext cx="3009095" cy="3672408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1547664" y="2352624"/>
            <a:ext cx="3009095" cy="3672408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36" y="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Economies of Scale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Returns to scale only occurs up to a point.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1547664" y="2352624"/>
            <a:ext cx="0" cy="36724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536088" y="6025032"/>
            <a:ext cx="61122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9944" y="2352624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LRATC Per Unit £s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892300" y="618011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Output</a:t>
            </a:r>
            <a:endParaRPr lang="en-GB" sz="2400" dirty="0"/>
          </a:p>
        </p:txBody>
      </p:sp>
      <p:sp>
        <p:nvSpPr>
          <p:cNvPr id="11" name="Freeform 10"/>
          <p:cNvSpPr/>
          <p:nvPr/>
        </p:nvSpPr>
        <p:spPr>
          <a:xfrm>
            <a:off x="1979712" y="2775511"/>
            <a:ext cx="5472607" cy="2163138"/>
          </a:xfrm>
          <a:custGeom>
            <a:avLst/>
            <a:gdLst>
              <a:gd name="connsiteX0" fmla="*/ 0 w 5158854"/>
              <a:gd name="connsiteY0" fmla="*/ 95534 h 1160403"/>
              <a:gd name="connsiteX1" fmla="*/ 2429301 w 5158854"/>
              <a:gd name="connsiteY1" fmla="*/ 1160060 h 1160403"/>
              <a:gd name="connsiteX2" fmla="*/ 5158854 w 5158854"/>
              <a:gd name="connsiteY2" fmla="*/ 0 h 116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8854" h="1160403">
                <a:moveTo>
                  <a:pt x="0" y="95534"/>
                </a:moveTo>
                <a:cubicBezTo>
                  <a:pt x="784746" y="635758"/>
                  <a:pt x="1569492" y="1175982"/>
                  <a:pt x="2429301" y="1160060"/>
                </a:cubicBezTo>
                <a:cubicBezTo>
                  <a:pt x="3289110" y="1144138"/>
                  <a:pt x="4223982" y="572069"/>
                  <a:pt x="5158854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041836" y="2341448"/>
            <a:ext cx="1213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LRATC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139952" y="602503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MES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284676" y="5304952"/>
            <a:ext cx="1020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LRATC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071777" y="6180119"/>
            <a:ext cx="457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0</a:t>
            </a:r>
            <a:endParaRPr lang="en-GB" sz="2400" dirty="0"/>
          </a:p>
        </p:txBody>
      </p:sp>
      <p:cxnSp>
        <p:nvCxnSpPr>
          <p:cNvPr id="22" name="Straight Connector 21"/>
          <p:cNvCxnSpPr>
            <a:stCxn id="11" idx="1"/>
          </p:cNvCxnSpPr>
          <p:nvPr/>
        </p:nvCxnSpPr>
        <p:spPr>
          <a:xfrm>
            <a:off x="4556759" y="4938010"/>
            <a:ext cx="15241" cy="108702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63688" y="206084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Economies of Scale </a:t>
            </a:r>
            <a:endParaRPr lang="en-GB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702303" y="206084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Diseconomies of Scale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8953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 animBg="1"/>
      <p:bldP spid="24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575</Words>
  <Application>Microsoft Office PowerPoint</Application>
  <PresentationFormat>On-screen Show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Production In The Long Run</vt:lpstr>
      <vt:lpstr>Aims and Objectives</vt:lpstr>
      <vt:lpstr>Starter</vt:lpstr>
      <vt:lpstr>Production in Long Run </vt:lpstr>
      <vt:lpstr>Optimal Output Changing </vt:lpstr>
      <vt:lpstr>Diagram Explained</vt:lpstr>
      <vt:lpstr>Increasing Returns to Scale</vt:lpstr>
      <vt:lpstr>LRATC Curve – Falling LR Costs</vt:lpstr>
      <vt:lpstr>Economies of Scale</vt:lpstr>
      <vt:lpstr>Decreasing Returns to Scale</vt:lpstr>
      <vt:lpstr>Constant Returns to Scale</vt:lpstr>
      <vt:lpstr>Minimum Efficient Scale</vt:lpstr>
      <vt:lpstr>Questions</vt:lpstr>
      <vt:lpstr>Answer</vt:lpstr>
      <vt:lpstr>Short Run Vs Long Run</vt:lpstr>
      <vt:lpstr>Diagram Explained</vt:lpstr>
      <vt:lpstr>Diagram Explained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In The Long Run</dc:title>
  <dc:creator>M Young</dc:creator>
  <cp:lastModifiedBy>M Young</cp:lastModifiedBy>
  <cp:revision>14</cp:revision>
  <dcterms:created xsi:type="dcterms:W3CDTF">2012-06-12T07:53:45Z</dcterms:created>
  <dcterms:modified xsi:type="dcterms:W3CDTF">2012-06-15T07:03:21Z</dcterms:modified>
</cp:coreProperties>
</file>