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04B1F-F366-4305-A23F-38D29AC67579}" type="datetimeFigureOut">
              <a:rPr lang="en-GB" smtClean="0"/>
              <a:t>26/11/2010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0226C-E463-4D85-B635-E847164C9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294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73BDE1E-A1D5-449F-A716-C30364D62D18}" type="datetimeFigureOut">
              <a:rPr lang="en-GB" smtClean="0"/>
              <a:t>26/11/2010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65773CB-CDDB-4FB0-B795-15AF9F3497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DE1E-A1D5-449F-A716-C30364D62D18}" type="datetimeFigureOut">
              <a:rPr lang="en-GB" smtClean="0"/>
              <a:t>26/11/2010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73CB-CDDB-4FB0-B795-15AF9F3497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DE1E-A1D5-449F-A716-C30364D62D18}" type="datetimeFigureOut">
              <a:rPr lang="en-GB" smtClean="0"/>
              <a:t>26/11/2010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73CB-CDDB-4FB0-B795-15AF9F3497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DE1E-A1D5-449F-A716-C30364D62D18}" type="datetimeFigureOut">
              <a:rPr lang="en-GB" smtClean="0"/>
              <a:t>26/11/2010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73CB-CDDB-4FB0-B795-15AF9F3497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DE1E-A1D5-449F-A716-C30364D62D18}" type="datetimeFigureOut">
              <a:rPr lang="en-GB" smtClean="0"/>
              <a:t>26/11/2010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73CB-CDDB-4FB0-B795-15AF9F3497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DE1E-A1D5-449F-A716-C30364D62D18}" type="datetimeFigureOut">
              <a:rPr lang="en-GB" smtClean="0"/>
              <a:t>26/11/2010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73CB-CDDB-4FB0-B795-15AF9F3497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3BDE1E-A1D5-449F-A716-C30364D62D18}" type="datetimeFigureOut">
              <a:rPr lang="en-GB" smtClean="0"/>
              <a:t>26/11/2010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5773CB-CDDB-4FB0-B795-15AF9F349743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73BDE1E-A1D5-449F-A716-C30364D62D18}" type="datetimeFigureOut">
              <a:rPr lang="en-GB" smtClean="0"/>
              <a:t>26/11/2010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5773CB-CDDB-4FB0-B795-15AF9F3497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DE1E-A1D5-449F-A716-C30364D62D18}" type="datetimeFigureOut">
              <a:rPr lang="en-GB" smtClean="0"/>
              <a:t>26/11/2010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73CB-CDDB-4FB0-B795-15AF9F3497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DE1E-A1D5-449F-A716-C30364D62D18}" type="datetimeFigureOut">
              <a:rPr lang="en-GB" smtClean="0"/>
              <a:t>26/11/2010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73CB-CDDB-4FB0-B795-15AF9F3497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DE1E-A1D5-449F-A716-C30364D62D18}" type="datetimeFigureOut">
              <a:rPr lang="en-GB" smtClean="0"/>
              <a:t>26/11/2010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73CB-CDDB-4FB0-B795-15AF9F3497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73BDE1E-A1D5-449F-A716-C30364D62D18}" type="datetimeFigureOut">
              <a:rPr lang="en-GB" smtClean="0"/>
              <a:t>26/11/2010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5773CB-CDDB-4FB0-B795-15AF9F34974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dirty="0" smtClean="0"/>
              <a:t>Oligopolies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A2 Economics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23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Prisoner’s </a:t>
            </a:r>
            <a:r>
              <a:rPr lang="en-GB" dirty="0" smtClean="0"/>
              <a:t>Dilemma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690864" cy="43251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Both are accused of committing a joint </a:t>
            </a:r>
            <a:r>
              <a:rPr lang="en-GB" dirty="0" smtClean="0"/>
              <a:t>crime</a:t>
            </a:r>
            <a:r>
              <a:rPr lang="en-GB" dirty="0"/>
              <a:t>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But kept apart in different cells to prevent collusion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They are informed that if they both plead innocent, they will receive a light sentence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2050" name="Picture 2" descr="http://api.ning.com/files/TC5zg8xqcgETp5GvDyXvOp3PcOXkmj*nlDTDRs76jBPpjT0so2rWSJjDqH0Oe31Y5LvRo9WLn6mJpgDbv0Thd2iQAwMVeqFy/Azkaban.jpg?crop=1%3A1&amp;width=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780927"/>
            <a:ext cx="3644999" cy="3645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92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n-GB" dirty="0" smtClean="0"/>
              <a:t>Prisoner’s Dilemma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5122912" cy="472971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GB" sz="3600" dirty="0"/>
              <a:t>But…if one pleads innocent and the other owns up to being guilty, the one pleading innocent will receive a long sentence, and the one admitting guilt will be let off.</a:t>
            </a:r>
          </a:p>
          <a:p>
            <a:pPr marL="109728" indent="0">
              <a:lnSpc>
                <a:spcPct val="170000"/>
              </a:lnSpc>
              <a:buNone/>
            </a:pPr>
            <a:endParaRPr lang="en-GB" sz="3600" dirty="0" smtClean="0"/>
          </a:p>
          <a:p>
            <a:pPr>
              <a:lnSpc>
                <a:spcPct val="170000"/>
              </a:lnSpc>
            </a:pPr>
            <a:r>
              <a:rPr lang="en-GB" sz="3600" dirty="0" smtClean="0"/>
              <a:t>If </a:t>
            </a:r>
            <a:r>
              <a:rPr lang="en-GB" sz="3600" dirty="0" smtClean="0"/>
              <a:t>they both plead guilty they get a medium sentence.</a:t>
            </a:r>
            <a:endParaRPr lang="en-GB" sz="3600" dirty="0"/>
          </a:p>
        </p:txBody>
      </p:sp>
      <p:pic>
        <p:nvPicPr>
          <p:cNvPr id="3074" name="Picture 2" descr="http://www.christopherfowler.co.uk/blog/wp-content/uploads/2009/05/c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60848"/>
            <a:ext cx="3324225" cy="42576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80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093624"/>
              </p:ext>
            </p:extLst>
          </p:nvPr>
        </p:nvGraphicFramePr>
        <p:xfrm>
          <a:off x="1187624" y="1844824"/>
          <a:ext cx="7488831" cy="461080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96277"/>
                <a:gridCol w="2496277"/>
                <a:gridCol w="2496277"/>
              </a:tblGrid>
              <a:tr h="1527944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Innocent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Guilty</a:t>
                      </a:r>
                      <a:endParaRPr lang="en-GB" sz="2800" dirty="0"/>
                    </a:p>
                  </a:txBody>
                  <a:tcPr/>
                </a:tc>
              </a:tr>
              <a:tr h="1541429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Innocent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Mr A: Light sentence</a:t>
                      </a:r>
                    </a:p>
                    <a:p>
                      <a:endParaRPr lang="en-GB" sz="1800" dirty="0" smtClean="0"/>
                    </a:p>
                    <a:p>
                      <a:r>
                        <a:rPr lang="en-GB" sz="1800" dirty="0" smtClean="0"/>
                        <a:t>Mr B: Light sentence.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Mr A: No</a:t>
                      </a:r>
                      <a:r>
                        <a:rPr lang="en-GB" sz="1800" baseline="0" dirty="0" smtClean="0"/>
                        <a:t> sentence</a:t>
                      </a:r>
                    </a:p>
                    <a:p>
                      <a:endParaRPr lang="en-GB" sz="1800" baseline="0" dirty="0" smtClean="0"/>
                    </a:p>
                    <a:p>
                      <a:r>
                        <a:rPr lang="en-GB" sz="1800" baseline="0" dirty="0" smtClean="0"/>
                        <a:t>Mr B: Long sentence</a:t>
                      </a:r>
                      <a:endParaRPr lang="en-GB" sz="1800" dirty="0"/>
                    </a:p>
                  </a:txBody>
                  <a:tcPr/>
                </a:tc>
              </a:tr>
              <a:tr h="1541429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Guilty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Mr A: Long sentence</a:t>
                      </a:r>
                    </a:p>
                    <a:p>
                      <a:endParaRPr lang="en-GB" sz="1800" dirty="0" smtClean="0"/>
                    </a:p>
                    <a:p>
                      <a:r>
                        <a:rPr lang="en-GB" sz="1800" dirty="0" smtClean="0"/>
                        <a:t>Mr</a:t>
                      </a:r>
                      <a:r>
                        <a:rPr lang="en-GB" sz="1800" baseline="0" dirty="0" smtClean="0"/>
                        <a:t> B: No sentence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Mr A: medium</a:t>
                      </a:r>
                      <a:r>
                        <a:rPr lang="en-GB" sz="1800" baseline="0" dirty="0" smtClean="0"/>
                        <a:t> sentence</a:t>
                      </a:r>
                    </a:p>
                    <a:p>
                      <a:endParaRPr lang="en-GB" sz="1800" baseline="0" dirty="0" smtClean="0"/>
                    </a:p>
                    <a:p>
                      <a:r>
                        <a:rPr lang="en-GB" sz="1800" baseline="0" dirty="0" smtClean="0"/>
                        <a:t>Mr B: medium sentence</a:t>
                      </a: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77355" y="1073293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PRISONER A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630852" y="3943223"/>
            <a:ext cx="4493538" cy="4407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GB" sz="2800" dirty="0" smtClean="0"/>
              <a:t>PR I SONER   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 smtClean="0"/>
              <a:t> B</a:t>
            </a:r>
            <a:endParaRPr lang="en-GB" sz="2800" dirty="0"/>
          </a:p>
        </p:txBody>
      </p:sp>
      <p:pic>
        <p:nvPicPr>
          <p:cNvPr id="7" name="Picture 2" descr="http://image.guardian.co.uk/sys-images/Film/Pix/gallery/2002/10/23/Hagri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610" y="294929"/>
            <a:ext cx="1334338" cy="15567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floonetwork.co.uk/Pictures/Sirius%20black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15" y="547351"/>
            <a:ext cx="940003" cy="13305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39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en-GB" dirty="0" smtClean="0"/>
              <a:t>Prisoner’s Dilemma. You Decide.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	</a:t>
            </a:r>
            <a:r>
              <a:rPr lang="en-GB" b="1" u="sng" dirty="0" smtClean="0"/>
              <a:t>Group 1</a:t>
            </a:r>
            <a:r>
              <a:rPr lang="en-GB" dirty="0" smtClean="0"/>
              <a:t>				</a:t>
            </a:r>
            <a:r>
              <a:rPr lang="en-GB" b="1" u="sng" dirty="0" smtClean="0"/>
              <a:t>Group 2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	</a:t>
            </a:r>
            <a:r>
              <a:rPr lang="en-GB" dirty="0" err="1" smtClean="0"/>
              <a:t>Hagrid</a:t>
            </a:r>
            <a:r>
              <a:rPr lang="en-GB" dirty="0" smtClean="0"/>
              <a:t>				Sirius Black</a:t>
            </a:r>
            <a:endParaRPr lang="en-GB" dirty="0"/>
          </a:p>
        </p:txBody>
      </p:sp>
      <p:pic>
        <p:nvPicPr>
          <p:cNvPr id="4" name="Picture 2" descr="http://image.guardian.co.uk/sys-images/Film/Pix/gallery/2002/10/23/Hagri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789040"/>
            <a:ext cx="2271503" cy="26500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loonetwork.co.uk/Pictures/Sirius%20black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45024"/>
            <a:ext cx="1973914" cy="27941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01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Both Prisoners Plead </a:t>
            </a:r>
            <a:r>
              <a:rPr lang="en-GB" dirty="0" smtClean="0"/>
              <a:t>Guilty. </a:t>
            </a:r>
            <a:br>
              <a:rPr lang="en-GB" dirty="0" smtClean="0"/>
            </a:br>
            <a:r>
              <a:rPr lang="en-GB" dirty="0" smtClean="0"/>
              <a:t>Pareto Efficiency </a:t>
            </a:r>
            <a:r>
              <a:rPr lang="en-GB" sz="2700" dirty="0" smtClean="0"/>
              <a:t>(the most efficient outcome)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If they could collude, and both agree to plead innocent, they would get a light sentence.</a:t>
            </a:r>
            <a:br>
              <a:rPr lang="en-GB" dirty="0" smtClean="0"/>
            </a:b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However they are unable to collude.</a:t>
            </a:r>
            <a:br>
              <a:rPr lang="en-GB" dirty="0" smtClean="0"/>
            </a:b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They cannot trust each other, and both plead guilty.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28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n-GB" dirty="0" smtClean="0"/>
              <a:t>Why do both plead guilty?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GB" b="1" dirty="0" smtClean="0"/>
              <a:t>Mr </a:t>
            </a:r>
            <a:r>
              <a:rPr lang="en-GB" b="1" dirty="0" smtClean="0"/>
              <a:t>A (</a:t>
            </a:r>
            <a:r>
              <a:rPr lang="en-GB" b="1" dirty="0" err="1" smtClean="0"/>
              <a:t>Hagrid</a:t>
            </a:r>
            <a:r>
              <a:rPr lang="en-GB" b="1" dirty="0" smtClean="0"/>
              <a:t>) </a:t>
            </a:r>
            <a:r>
              <a:rPr lang="en-GB" b="1" dirty="0" smtClean="0"/>
              <a:t>reasons as follows: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Mr B </a:t>
            </a:r>
            <a:r>
              <a:rPr lang="en-GB" dirty="0" smtClean="0"/>
              <a:t>(Sirius Black) will </a:t>
            </a:r>
            <a:r>
              <a:rPr lang="en-GB" dirty="0" smtClean="0"/>
              <a:t>either plead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guilty </a:t>
            </a:r>
            <a:r>
              <a:rPr lang="en-GB" dirty="0" smtClean="0"/>
              <a:t>or innocent.</a:t>
            </a:r>
          </a:p>
          <a:p>
            <a:endParaRPr lang="en-GB" dirty="0"/>
          </a:p>
          <a:p>
            <a:r>
              <a:rPr lang="en-GB" dirty="0" smtClean="0"/>
              <a:t>If Mr </a:t>
            </a:r>
            <a:r>
              <a:rPr lang="en-GB" dirty="0"/>
              <a:t>B (Sirius Black) </a:t>
            </a:r>
            <a:r>
              <a:rPr lang="en-GB" dirty="0" smtClean="0"/>
              <a:t>pleads innocent: Mr </a:t>
            </a:r>
            <a:r>
              <a:rPr lang="en-GB" dirty="0" smtClean="0"/>
              <a:t>A (</a:t>
            </a:r>
            <a:r>
              <a:rPr lang="en-GB" dirty="0" err="1" smtClean="0"/>
              <a:t>Hagrid</a:t>
            </a:r>
            <a:r>
              <a:rPr lang="en-GB" dirty="0" smtClean="0"/>
              <a:t>) </a:t>
            </a:r>
            <a:r>
              <a:rPr lang="en-GB" dirty="0" smtClean="0"/>
              <a:t>gets a light sentence if  </a:t>
            </a:r>
            <a:r>
              <a:rPr lang="en-GB" dirty="0" smtClean="0"/>
              <a:t>he also </a:t>
            </a:r>
            <a:r>
              <a:rPr lang="en-GB" dirty="0" smtClean="0"/>
              <a:t>pleads innocent.</a:t>
            </a:r>
          </a:p>
          <a:p>
            <a:endParaRPr lang="en-GB" dirty="0"/>
          </a:p>
          <a:p>
            <a:r>
              <a:rPr lang="en-GB" dirty="0" smtClean="0"/>
              <a:t>But Mr </a:t>
            </a:r>
            <a:r>
              <a:rPr lang="en-GB" dirty="0" smtClean="0"/>
              <a:t>A (</a:t>
            </a:r>
            <a:r>
              <a:rPr lang="en-GB" dirty="0" err="1" smtClean="0"/>
              <a:t>Hagrid</a:t>
            </a:r>
            <a:r>
              <a:rPr lang="en-GB" dirty="0" smtClean="0"/>
              <a:t>) </a:t>
            </a:r>
            <a:r>
              <a:rPr lang="en-GB" dirty="0" smtClean="0"/>
              <a:t>receives no sentence at all if </a:t>
            </a:r>
            <a:r>
              <a:rPr lang="en-GB" dirty="0" smtClean="0"/>
              <a:t>he</a:t>
            </a:r>
            <a:r>
              <a:rPr lang="en-GB" dirty="0" smtClean="0"/>
              <a:t> </a:t>
            </a:r>
            <a:r>
              <a:rPr lang="en-GB" dirty="0" smtClean="0"/>
              <a:t>pleads guilty. So….Guilty is Mr A’s preferred plea.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 descr="http://image.guardian.co.uk/sys-images/Film/Pix/gallery/2002/10/23/Hagri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836712"/>
            <a:ext cx="2271503" cy="26500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79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en-GB" dirty="0" smtClean="0"/>
              <a:t>Why do both plead guilty?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If Mr A (</a:t>
            </a:r>
            <a:r>
              <a:rPr lang="en-GB" dirty="0" err="1" smtClean="0"/>
              <a:t>Hagrid</a:t>
            </a:r>
            <a:r>
              <a:rPr lang="en-GB" dirty="0" smtClean="0"/>
              <a:t>) assumes Mr B (Sirius Black) pleads guilty, Mr A (</a:t>
            </a:r>
            <a:r>
              <a:rPr lang="en-GB" dirty="0" err="1" smtClean="0"/>
              <a:t>Hagrid</a:t>
            </a:r>
            <a:r>
              <a:rPr lang="en-GB" dirty="0" smtClean="0"/>
              <a:t>) gets a severe sentence if he pleads innocent, and a medium sentence if he pleads guilty.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Therefore guilty is Mr A (</a:t>
            </a:r>
            <a:r>
              <a:rPr lang="en-GB" dirty="0" err="1" smtClean="0"/>
              <a:t>Hagrids</a:t>
            </a:r>
            <a:r>
              <a:rPr lang="en-GB" dirty="0" smtClean="0"/>
              <a:t>’) preferred plea. </a:t>
            </a:r>
          </a:p>
          <a:p>
            <a:endParaRPr lang="en-GB" dirty="0"/>
          </a:p>
          <a:p>
            <a:r>
              <a:rPr lang="en-GB" dirty="0" smtClean="0"/>
              <a:t>Mr B (Sirius Black) thinks in the same way, and as a result they both plead guilty and get a medium sentence in Azkaban.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91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Prisoners Collude Over Lunch in Azkaban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32888"/>
            <a:ext cx="8229600" cy="4325112"/>
          </a:xfrm>
        </p:spPr>
        <p:txBody>
          <a:bodyPr/>
          <a:lstStyle/>
          <a:p>
            <a:r>
              <a:rPr lang="en-GB" dirty="0" err="1" smtClean="0"/>
              <a:t>Hagrid</a:t>
            </a:r>
            <a:r>
              <a:rPr lang="en-GB" dirty="0" smtClean="0"/>
              <a:t> and Sirius Black, decide on a strategy together.</a:t>
            </a:r>
          </a:p>
          <a:p>
            <a:endParaRPr lang="en-GB" dirty="0"/>
          </a:p>
          <a:p>
            <a:r>
              <a:rPr lang="en-GB" dirty="0" smtClean="0"/>
              <a:t>You decide which the best outcomes for both are…..</a:t>
            </a:r>
          </a:p>
          <a:p>
            <a:endParaRPr lang="en-GB" dirty="0"/>
          </a:p>
          <a:p>
            <a:r>
              <a:rPr lang="en-GB" dirty="0" smtClean="0"/>
              <a:t>If both prisoners can collude, they can both plead innocent and get a light sentence.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8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Plenary: Banking Sector</a:t>
            </a:r>
            <a:endParaRPr lang="en-GB" dirty="0"/>
          </a:p>
        </p:txBody>
      </p:sp>
      <p:pic>
        <p:nvPicPr>
          <p:cNvPr id="4" name="Picture 2" descr="http://churchwhisperer.files.wordpress.com/2008/09/after-much-discus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6696075" cy="41529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80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3200" dirty="0" smtClean="0"/>
              <a:t>Draw the two Oligopoly diagrams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Critique the theory, with 2 criticisms.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9203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Common </a:t>
            </a:r>
            <a:r>
              <a:rPr lang="en-GB" sz="3200" dirty="0" smtClean="0"/>
              <a:t>mistakes: definitions, application (refer to facts and figures in text to back your point up).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 smtClean="0"/>
          </a:p>
          <a:p>
            <a:r>
              <a:rPr lang="en-GB" sz="3200" dirty="0" smtClean="0"/>
              <a:t>Things to work </a:t>
            </a:r>
            <a:r>
              <a:rPr lang="en-GB" sz="3200" dirty="0" smtClean="0"/>
              <a:t>on.</a:t>
            </a:r>
            <a:endParaRPr lang="en-GB" sz="3200" dirty="0"/>
          </a:p>
          <a:p>
            <a:endParaRPr lang="en-GB" sz="3200" dirty="0" smtClean="0"/>
          </a:p>
          <a:p>
            <a:r>
              <a:rPr lang="en-GB" sz="3200" dirty="0" smtClean="0"/>
              <a:t>Overall, they were </a:t>
            </a:r>
            <a:r>
              <a:rPr lang="en-GB" sz="3200" dirty="0" smtClean="0"/>
              <a:t>good.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2843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Supermarkets-Oligopoly Discussion</a:t>
            </a:r>
            <a:endParaRPr lang="en-GB" dirty="0"/>
          </a:p>
        </p:txBody>
      </p:sp>
      <p:pic>
        <p:nvPicPr>
          <p:cNvPr id="4" name="Picture 2" descr="http://churchwhisperer.files.wordpress.com/2008/09/after-much-discus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6696075" cy="41529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64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and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lnSpc>
                <a:spcPct val="160000"/>
              </a:lnSpc>
              <a:buNone/>
            </a:pPr>
            <a:r>
              <a:rPr lang="en-GB" dirty="0" smtClean="0"/>
              <a:t>Aim: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To understand the Prisoner’s Dilemma.</a:t>
            </a:r>
            <a:br>
              <a:rPr lang="en-GB" dirty="0" smtClean="0"/>
            </a:br>
            <a:endParaRPr lang="en-GB" dirty="0" smtClean="0"/>
          </a:p>
          <a:p>
            <a:pPr marL="109728" indent="0">
              <a:lnSpc>
                <a:spcPct val="160000"/>
              </a:lnSpc>
              <a:buNone/>
            </a:pPr>
            <a:r>
              <a:rPr lang="en-GB" dirty="0" smtClean="0"/>
              <a:t>Objectives: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Analyse the Supermarket Oligopoly.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Define Game Theory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Describe the Prisoner’s Dilemma.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Simulate the Prisoner’s Dilemma.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Analyse Prisoner Dilemma outcomes.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Evaluate the banking sector as an oligopoly.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92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Game Theory - Oligopolies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325112"/>
          </a:xfrm>
        </p:spPr>
        <p:txBody>
          <a:bodyPr/>
          <a:lstStyle/>
          <a:p>
            <a:r>
              <a:rPr lang="en-GB" dirty="0" smtClean="0"/>
              <a:t>Interdependent firms have to be able to predict what changes their rivals are likely to make.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Firms must have strategies in place to respond to competitors actions.</a:t>
            </a:r>
          </a:p>
          <a:p>
            <a:endParaRPr lang="en-GB" dirty="0"/>
          </a:p>
          <a:p>
            <a:r>
              <a:rPr lang="en-GB" dirty="0" smtClean="0"/>
              <a:t>Interdependent firms also must consider how rivals will react to their actions and strategies.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4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Game Theory - Oligopolies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The reactions of one player in the market, to changes in strategy by another.</a:t>
            </a:r>
          </a:p>
          <a:p>
            <a:endParaRPr lang="en-GB" dirty="0"/>
          </a:p>
          <a:p>
            <a:r>
              <a:rPr lang="en-GB" dirty="0" smtClean="0"/>
              <a:t>Game Theory: is a zero sum game. (where a gain by one player is matched by a loss by another player).</a:t>
            </a:r>
          </a:p>
          <a:p>
            <a:endParaRPr lang="en-GB" dirty="0"/>
          </a:p>
          <a:p>
            <a:r>
              <a:rPr lang="en-GB" dirty="0" smtClean="0"/>
              <a:t>Firms are risk averse. (They avoid risk).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75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Prisoner’s Dillema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/>
              <a:t>Game Theory supports collusion, through a model known as the Prisoner’s Dilemma.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9456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Prisoner’s Dillema.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prisoners, Mr A and Mr B</a:t>
            </a:r>
          </a:p>
          <a:p>
            <a:endParaRPr lang="en-GB" dirty="0"/>
          </a:p>
          <a:p>
            <a:endParaRPr lang="en-GB" dirty="0" smtClean="0"/>
          </a:p>
          <a:p>
            <a:pPr marL="109728" indent="0">
              <a:buNone/>
            </a:pPr>
            <a:r>
              <a:rPr lang="en-GB" dirty="0"/>
              <a:t>	</a:t>
            </a:r>
            <a:r>
              <a:rPr lang="en-GB" dirty="0" smtClean="0"/>
              <a:t>Mr A					Mr B</a:t>
            </a:r>
            <a:endParaRPr lang="en-GB" dirty="0"/>
          </a:p>
        </p:txBody>
      </p:sp>
      <p:pic>
        <p:nvPicPr>
          <p:cNvPr id="1026" name="Picture 2" descr="http://image.guardian.co.uk/sys-images/Film/Pix/gallery/2002/10/23/Hagri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21088"/>
            <a:ext cx="2016224" cy="23522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loonetwork.co.uk/Pictures/Sirius%20black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21087"/>
            <a:ext cx="1710333" cy="24209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30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205</TotalTime>
  <Words>471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Oligopolies</vt:lpstr>
      <vt:lpstr>Starter:</vt:lpstr>
      <vt:lpstr>Homework Back</vt:lpstr>
      <vt:lpstr>Supermarkets-Oligopoly Discussion</vt:lpstr>
      <vt:lpstr>Aims and Objectives</vt:lpstr>
      <vt:lpstr>Game Theory - Oligopolies</vt:lpstr>
      <vt:lpstr>Game Theory - Oligopolies</vt:lpstr>
      <vt:lpstr>The Prisoner’s Dillema</vt:lpstr>
      <vt:lpstr>Prisoner’s Dillema.</vt:lpstr>
      <vt:lpstr>Prisoner’s Dilemma </vt:lpstr>
      <vt:lpstr>Prisoner’s Dilemma</vt:lpstr>
      <vt:lpstr>PowerPoint Presentation</vt:lpstr>
      <vt:lpstr>Prisoner’s Dilemma. You Decide.</vt:lpstr>
      <vt:lpstr>Both Prisoners Plead Guilty.  Pareto Efficiency (the most efficient outcome)</vt:lpstr>
      <vt:lpstr>Why do both plead guilty?</vt:lpstr>
      <vt:lpstr>Why do both plead guilty?</vt:lpstr>
      <vt:lpstr>Prisoners Collude Over Lunch in Azkaban</vt:lpstr>
      <vt:lpstr>Plenary: Banking Sector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Oligopolies</dc:title>
  <dc:creator>TPuser 9</dc:creator>
  <cp:lastModifiedBy>TPuser 9</cp:lastModifiedBy>
  <cp:revision>15</cp:revision>
  <cp:lastPrinted>2010-11-26T09:47:33Z</cp:lastPrinted>
  <dcterms:created xsi:type="dcterms:W3CDTF">2010-11-25T22:43:28Z</dcterms:created>
  <dcterms:modified xsi:type="dcterms:W3CDTF">2010-11-26T11:04:16Z</dcterms:modified>
</cp:coreProperties>
</file>