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0"/>
  </p:handout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603C3-5744-492F-9D60-8BC38FF89643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B6584-9DFB-4B95-93E8-EFBA7D3440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823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F5FA704-8F0E-4F07-BA2F-936AF5613D0E}" type="datetimeFigureOut">
              <a:rPr lang="en-GB" smtClean="0"/>
              <a:t>03/12/2010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DDF7DEF-104D-4C46-B7CE-A604496E40C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3n3LL338aGA?fs=1&amp;hl=en_GB&amp;re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1" y="2348880"/>
            <a:ext cx="3600400" cy="2061756"/>
          </a:xfrm>
        </p:spPr>
        <p:txBody>
          <a:bodyPr>
            <a:noAutofit/>
          </a:bodyPr>
          <a:lstStyle/>
          <a:p>
            <a:r>
              <a:rPr lang="en-GB" sz="4000" dirty="0" smtClean="0"/>
              <a:t>Price</a:t>
            </a:r>
            <a:br>
              <a:rPr lang="en-GB" sz="4000" dirty="0" smtClean="0"/>
            </a:br>
            <a:r>
              <a:rPr lang="en-GB" sz="4000" dirty="0" smtClean="0"/>
              <a:t>Discrimination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A2 Economics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852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7776864" cy="901904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Gatecrasher</a:t>
            </a:r>
            <a:r>
              <a:rPr lang="en-GB" dirty="0" smtClean="0"/>
              <a:t> Traffic Light Party: Price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209249" cy="4320480"/>
          </a:xfrm>
        </p:spPr>
        <p:txBody>
          <a:bodyPr/>
          <a:lstStyle/>
          <a:p>
            <a:r>
              <a:rPr lang="en-GB" dirty="0" smtClean="0"/>
              <a:t>Nightclub divides it’s market into male and female customers.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Each with a different elasticity of demand at each price of admission.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Diagram. </a:t>
            </a:r>
            <a:r>
              <a:rPr lang="en-GB" b="1" i="1" dirty="0" smtClean="0"/>
              <a:t>(Price discrimination when a firm charges different prices to two groups of customers).</a:t>
            </a:r>
          </a:p>
          <a:p>
            <a:endParaRPr lang="en-GB" b="1" i="1" dirty="0"/>
          </a:p>
        </p:txBody>
      </p:sp>
      <p:pic>
        <p:nvPicPr>
          <p:cNvPr id="2050" name="Picture 2" descr="http://bandweblogs.com/blog/wp-content/uploads/2009/06/gatecrasher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4744"/>
            <a:ext cx="1266825" cy="1757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25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Econ price 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96972"/>
            <a:ext cx="8508572" cy="373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38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Gatecrasher</a:t>
            </a:r>
            <a:r>
              <a:rPr lang="en-GB" dirty="0"/>
              <a:t> Traffic Light Party: Price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03425"/>
            <a:ext cx="6993225" cy="437790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At all the </a:t>
            </a:r>
            <a:r>
              <a:rPr lang="en-GB" dirty="0" smtClean="0"/>
              <a:t>prices </a:t>
            </a:r>
            <a:r>
              <a:rPr lang="en-GB" dirty="0" smtClean="0"/>
              <a:t>that could be charged for entry to the club, female demand is more elastic than male demand.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Females, are less enthusiastic about going to the club.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Female demand is more elastic than male.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D=MR is twice as steep as D=AR.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MC when an extra person enters the club is the same. (Vertical MC Curve).</a:t>
            </a:r>
            <a:endParaRPr lang="en-GB" dirty="0"/>
          </a:p>
        </p:txBody>
      </p:sp>
      <p:pic>
        <p:nvPicPr>
          <p:cNvPr id="4" name="Picture 2" descr="http://bandweblogs.com/blog/wp-content/uploads/2009/06/gatecrasher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4744"/>
            <a:ext cx="1266825" cy="1757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9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Gatecrasher</a:t>
            </a:r>
            <a:r>
              <a:rPr lang="en-GB" dirty="0"/>
              <a:t> Traffic Light Party: Price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132856"/>
            <a:ext cx="7065233" cy="4248472"/>
          </a:xfrm>
        </p:spPr>
        <p:txBody>
          <a:bodyPr>
            <a:normAutofit/>
          </a:bodyPr>
          <a:lstStyle/>
          <a:p>
            <a:r>
              <a:rPr lang="en-GB" dirty="0" smtClean="0"/>
              <a:t>Profit Maximise: MC=MR in both male and female markets.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Men pay a higher price of P</a:t>
            </a:r>
            <a:r>
              <a:rPr lang="en-GB" sz="2000" dirty="0" smtClean="0"/>
              <a:t>M</a:t>
            </a:r>
            <a:r>
              <a:rPr lang="en-GB" sz="1600" dirty="0" smtClean="0"/>
              <a:t>.</a:t>
            </a:r>
            <a:br>
              <a:rPr lang="en-GB" sz="1600" dirty="0" smtClean="0"/>
            </a:br>
            <a:endParaRPr lang="en-GB" dirty="0" smtClean="0"/>
          </a:p>
          <a:p>
            <a:r>
              <a:rPr lang="en-GB" dirty="0" smtClean="0"/>
              <a:t>Women pay a lower price of P</a:t>
            </a:r>
            <a:r>
              <a:rPr lang="en-GB" sz="2000" dirty="0" smtClean="0"/>
              <a:t>F</a:t>
            </a:r>
            <a:r>
              <a:rPr lang="en-GB" dirty="0" smtClean="0"/>
              <a:t>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Q</a:t>
            </a:r>
            <a:r>
              <a:rPr lang="en-GB" sz="2000" dirty="0" smtClean="0"/>
              <a:t>M</a:t>
            </a:r>
            <a:r>
              <a:rPr lang="en-GB" dirty="0" smtClean="0"/>
              <a:t> males are allowed into the club.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Q</a:t>
            </a:r>
            <a:r>
              <a:rPr lang="en-GB" sz="2000" dirty="0" smtClean="0"/>
              <a:t>F</a:t>
            </a:r>
            <a:r>
              <a:rPr lang="en-GB" dirty="0" smtClean="0"/>
              <a:t> females are allowed into the club.</a:t>
            </a:r>
          </a:p>
        </p:txBody>
      </p:sp>
      <p:pic>
        <p:nvPicPr>
          <p:cNvPr id="4" name="Picture 2" descr="http://bandweblogs.com/blog/wp-content/uploads/2009/06/gatecrasher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124743"/>
            <a:ext cx="1266825" cy="1757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3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Gatecrasher</a:t>
            </a:r>
            <a:r>
              <a:rPr lang="en-GB" dirty="0"/>
              <a:t> Traffic Light Party: Price Discrimination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917277"/>
            <a:ext cx="7065233" cy="4032448"/>
          </a:xfrm>
        </p:spPr>
        <p:txBody>
          <a:bodyPr/>
          <a:lstStyle/>
          <a:p>
            <a:r>
              <a:rPr lang="en-GB" dirty="0"/>
              <a:t>Different prices charged result from the different male and female price elasticities of demand</a:t>
            </a:r>
            <a:r>
              <a:rPr lang="en-GB" dirty="0" smtClean="0"/>
              <a:t>.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Note that the last MR received from the last man and woman admitted are the same.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2" descr="http://bandweblogs.com/blog/wp-content/uploads/2009/06/gatecrasher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7" y="1124743"/>
            <a:ext cx="1266825" cy="1757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04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11521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Conditions For Price Discrimination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632848" cy="432048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Must be possible to identify different groups of customers. Possible when customers differ in their knowledge of the market.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At any particular price, the different groups must have different elasticities of demand.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Markets must be separated to prevent seepage. Seepage takes place when customers buying in one market at a lower price resell in another market at a price which undercuts the oligopolists own selling price.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do firms price discriminate?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272808" cy="4536504"/>
          </a:xfrm>
        </p:spPr>
        <p:txBody>
          <a:bodyPr/>
          <a:lstStyle/>
          <a:p>
            <a:r>
              <a:rPr lang="en-GB" dirty="0" smtClean="0"/>
              <a:t>Diagram </a:t>
            </a:r>
            <a:r>
              <a:rPr lang="en-GB" dirty="0" smtClean="0"/>
              <a:t>(Price Discrimination and the transfer of consumer surplus).</a:t>
            </a:r>
          </a:p>
          <a:p>
            <a:r>
              <a:rPr lang="en-GB" dirty="0" smtClean="0"/>
              <a:t>Price discrimination allows firms to increase profit by taking consumer surplus away from consumers and converting it into supernormal profit.</a:t>
            </a:r>
          </a:p>
          <a:p>
            <a:r>
              <a:rPr lang="en-GB" dirty="0" smtClean="0"/>
              <a:t>Shows combined market with the male and female D=AR curves added together.</a:t>
            </a:r>
          </a:p>
          <a:p>
            <a:r>
              <a:rPr lang="en-GB" dirty="0" smtClean="0"/>
              <a:t>D=MR added together.</a:t>
            </a:r>
          </a:p>
          <a:p>
            <a:r>
              <a:rPr lang="en-GB" dirty="0" smtClean="0"/>
              <a:t>MC curve slopes upwards to reflect law of diminishing returns.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85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384666" cy="745152"/>
          </a:xfrm>
        </p:spPr>
        <p:txBody>
          <a:bodyPr>
            <a:normAutofit fontScale="90000"/>
          </a:bodyPr>
          <a:lstStyle/>
          <a:p>
            <a:r>
              <a:rPr lang="en-GB" dirty="0"/>
              <a:t>Why do firms price discriminate?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488832" cy="4320480"/>
          </a:xfrm>
        </p:spPr>
        <p:txBody>
          <a:bodyPr/>
          <a:lstStyle/>
          <a:p>
            <a:r>
              <a:rPr lang="en-GB" dirty="0" smtClean="0"/>
              <a:t>In the absence of price discrimination all consumers pay the same price (P</a:t>
            </a:r>
            <a:r>
              <a:rPr lang="en-GB" sz="1800" dirty="0" smtClean="0"/>
              <a:t>CM</a:t>
            </a:r>
            <a:r>
              <a:rPr lang="en-GB" dirty="0" smtClean="0"/>
              <a:t>).</a:t>
            </a:r>
          </a:p>
          <a:p>
            <a:r>
              <a:rPr lang="en-GB" dirty="0" smtClean="0"/>
              <a:t>Without price discrimination consumer surplus is shown by the shaded area labelled (1).</a:t>
            </a:r>
          </a:p>
          <a:p>
            <a:r>
              <a:rPr lang="en-GB" dirty="0" smtClean="0"/>
              <a:t>But with price discrimination when males are charged P</a:t>
            </a:r>
            <a:r>
              <a:rPr lang="en-GB" sz="1800" dirty="0" smtClean="0"/>
              <a:t>M</a:t>
            </a:r>
            <a:r>
              <a:rPr lang="en-GB" dirty="0" smtClean="0"/>
              <a:t> and females are charged P</a:t>
            </a:r>
            <a:r>
              <a:rPr lang="en-GB" sz="1800" dirty="0" smtClean="0"/>
              <a:t>F</a:t>
            </a:r>
            <a:r>
              <a:rPr lang="en-GB" dirty="0" smtClean="0"/>
              <a:t>, consumer surplus falls to the areas marked (2) and (3</a:t>
            </a:r>
            <a:r>
              <a:rPr lang="en-GB" dirty="0" smtClean="0"/>
              <a:t>).</a:t>
            </a:r>
            <a:endParaRPr lang="en-GB" dirty="0" smtClean="0"/>
          </a:p>
          <a:p>
            <a:r>
              <a:rPr lang="en-GB" dirty="0" smtClean="0"/>
              <a:t>Firms’ profit has increased by transferring consumer surplus from consumer to producer.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43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24944"/>
            <a:ext cx="6777317" cy="2907685"/>
          </a:xfrm>
        </p:spPr>
        <p:txBody>
          <a:bodyPr/>
          <a:lstStyle/>
          <a:p>
            <a:r>
              <a:rPr lang="en-GB" dirty="0" smtClean="0"/>
              <a:t>Define price discrimination.</a:t>
            </a:r>
          </a:p>
          <a:p>
            <a:pPr marL="68580" indent="0">
              <a:buNone/>
            </a:pPr>
            <a:endParaRPr lang="en-GB" dirty="0" smtClean="0"/>
          </a:p>
          <a:p>
            <a:r>
              <a:rPr lang="en-GB" dirty="0" smtClean="0"/>
              <a:t>Team teach each other the diagrams and explanations of the diagrams.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6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844824"/>
            <a:ext cx="7560840" cy="4464496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GB" dirty="0" smtClean="0"/>
              <a:t>Aim:</a:t>
            </a:r>
          </a:p>
          <a:p>
            <a:r>
              <a:rPr lang="en-GB" dirty="0" smtClean="0"/>
              <a:t>To understand price discrimination.</a:t>
            </a:r>
            <a:br>
              <a:rPr lang="en-GB" dirty="0" smtClean="0"/>
            </a:br>
            <a:endParaRPr lang="en-GB" dirty="0" smtClean="0"/>
          </a:p>
          <a:p>
            <a:pPr marL="6858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Analyse a cartel.</a:t>
            </a:r>
          </a:p>
          <a:p>
            <a:r>
              <a:rPr lang="en-GB" dirty="0" smtClean="0"/>
              <a:t>Describe the advantages and disadvantages of cartels.</a:t>
            </a:r>
          </a:p>
          <a:p>
            <a:r>
              <a:rPr lang="en-GB" dirty="0" smtClean="0"/>
              <a:t>Examine price discrimination in practice.</a:t>
            </a:r>
          </a:p>
          <a:p>
            <a:r>
              <a:rPr lang="en-GB" dirty="0" smtClean="0"/>
              <a:t>Analyse price discrimination using economic models.</a:t>
            </a:r>
          </a:p>
          <a:p>
            <a:r>
              <a:rPr lang="en-GB" dirty="0" smtClean="0"/>
              <a:t>Evaluate the reasons why firms price discriminate.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9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2619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Independent Schools </a:t>
            </a:r>
            <a:br>
              <a:rPr lang="en-GB" dirty="0" smtClean="0"/>
            </a:br>
            <a:r>
              <a:rPr lang="en-GB" dirty="0" smtClean="0"/>
              <a:t>Running a Cartel.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Guardian Article</a:t>
            </a:r>
            <a:endParaRPr lang="en-GB" dirty="0"/>
          </a:p>
        </p:txBody>
      </p:sp>
      <p:pic>
        <p:nvPicPr>
          <p:cNvPr id="4" name="Picture 3" descr="http://www.computerarts.co.uk/__data/assets/image/366440/art116guardian45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53058"/>
            <a:ext cx="5220940" cy="3046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561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027664"/>
            <a:ext cx="7488832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B0F0"/>
                </a:solidFill>
              </a:rPr>
              <a:t>Starter:</a:t>
            </a:r>
            <a:r>
              <a:rPr lang="en-GB" dirty="0" smtClean="0">
                <a:solidFill>
                  <a:srgbClr val="00B0F0"/>
                </a:solidFill>
              </a:rPr>
              <a:t> Cartels, For and Against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744416"/>
          </a:xfrm>
        </p:spPr>
        <p:txBody>
          <a:bodyPr/>
          <a:lstStyle/>
          <a:p>
            <a:r>
              <a:rPr lang="en-GB" dirty="0" smtClean="0"/>
              <a:t>Case for and against cartels </a:t>
            </a:r>
          </a:p>
          <a:p>
            <a:endParaRPr lang="en-GB" dirty="0"/>
          </a:p>
          <a:p>
            <a:r>
              <a:rPr lang="en-GB" dirty="0" smtClean="0"/>
              <a:t>Two teams</a:t>
            </a:r>
          </a:p>
          <a:p>
            <a:endParaRPr lang="en-GB" dirty="0"/>
          </a:p>
          <a:p>
            <a:r>
              <a:rPr lang="en-GB" dirty="0" smtClean="0"/>
              <a:t>5 </a:t>
            </a:r>
            <a:r>
              <a:rPr lang="en-GB" dirty="0" err="1" smtClean="0"/>
              <a:t>mins</a:t>
            </a:r>
            <a:r>
              <a:rPr lang="en-GB" dirty="0" smtClean="0"/>
              <a:t> prepare</a:t>
            </a:r>
          </a:p>
          <a:p>
            <a:endParaRPr lang="en-GB" dirty="0"/>
          </a:p>
          <a:p>
            <a:r>
              <a:rPr lang="en-GB" dirty="0" smtClean="0"/>
              <a:t>5 </a:t>
            </a:r>
            <a:r>
              <a:rPr lang="en-GB" dirty="0" err="1" smtClean="0"/>
              <a:t>mins</a:t>
            </a:r>
            <a:r>
              <a:rPr lang="en-GB" dirty="0" smtClean="0"/>
              <a:t> argue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1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Wal-Mart and Price Discrimination in the USA</a:t>
            </a:r>
            <a:endParaRPr lang="en-GB" dirty="0"/>
          </a:p>
        </p:txBody>
      </p:sp>
      <p:pic>
        <p:nvPicPr>
          <p:cNvPr id="1026" name="Picture 2" descr="http://scrapetv.com/News/Images/walmart%20home%20offi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29250"/>
            <a:ext cx="5544616" cy="39804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84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Price Discrimination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80928"/>
            <a:ext cx="6777317" cy="3600400"/>
          </a:xfrm>
        </p:spPr>
        <p:txBody>
          <a:bodyPr/>
          <a:lstStyle/>
          <a:p>
            <a:r>
              <a:rPr lang="en-GB" dirty="0" smtClean="0"/>
              <a:t>Price Discrimination: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‘</a:t>
            </a:r>
            <a:r>
              <a:rPr lang="en-GB" i="1" dirty="0" smtClean="0"/>
              <a:t>Firms charging different prices to different customers based on differences in the customers ability and willingness to pay.’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7168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Price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636912"/>
            <a:ext cx="6777317" cy="3195717"/>
          </a:xfrm>
        </p:spPr>
        <p:txBody>
          <a:bodyPr/>
          <a:lstStyle/>
          <a:p>
            <a:r>
              <a:rPr lang="en-GB" dirty="0" smtClean="0"/>
              <a:t>Customers who are prepared to pay more are charged a higher price than those only willing to pay a lower price.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87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1143000"/>
          </a:xfrm>
        </p:spPr>
        <p:txBody>
          <a:bodyPr/>
          <a:lstStyle/>
          <a:p>
            <a:r>
              <a:rPr lang="en-GB" dirty="0" smtClean="0"/>
              <a:t>Perfect Price 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060848"/>
            <a:ext cx="7704856" cy="4680520"/>
          </a:xfrm>
        </p:spPr>
        <p:txBody>
          <a:bodyPr>
            <a:normAutofit/>
          </a:bodyPr>
          <a:lstStyle/>
          <a:p>
            <a:r>
              <a:rPr lang="en-GB" dirty="0" smtClean="0"/>
              <a:t>Occurs when a firm charges each customer the maximum price the customer is prepared to pay.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Customers end up with zero consumer surplus.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All transferred to seller of good as extra profit.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Outcome close to perfect price discrimination occurs with customers and street sellers.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84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1405960"/>
          </a:xfrm>
        </p:spPr>
        <p:txBody>
          <a:bodyPr>
            <a:normAutofit/>
          </a:bodyPr>
          <a:lstStyle/>
          <a:p>
            <a:r>
              <a:rPr lang="en-GB" dirty="0" smtClean="0"/>
              <a:t>Monty Python Perfect Price Discrimination</a:t>
            </a:r>
            <a:endParaRPr lang="en-GB" dirty="0"/>
          </a:p>
        </p:txBody>
      </p:sp>
      <p:pic>
        <p:nvPicPr>
          <p:cNvPr id="5" name="3n3LL338aGA?fs=1&amp;hl=en_GB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979712" y="2238847"/>
            <a:ext cx="5544616" cy="41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87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417</TotalTime>
  <Words>390</Words>
  <Application>Microsoft Office PowerPoint</Application>
  <PresentationFormat>On-screen Show (4:3)</PresentationFormat>
  <Paragraphs>71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Price Discrimination</vt:lpstr>
      <vt:lpstr>Aims and Objectives</vt:lpstr>
      <vt:lpstr>Independent Schools  Running a Cartel.</vt:lpstr>
      <vt:lpstr>Starter: Cartels, For and Against</vt:lpstr>
      <vt:lpstr>Wal-Mart and Price Discrimination in the USA</vt:lpstr>
      <vt:lpstr>Price Discrimination </vt:lpstr>
      <vt:lpstr>Price Discrimination</vt:lpstr>
      <vt:lpstr>Perfect Price Discrimination</vt:lpstr>
      <vt:lpstr>Monty Python Perfect Price Discrimination</vt:lpstr>
      <vt:lpstr>Gatecrasher Traffic Light Party: Price Discrimination</vt:lpstr>
      <vt:lpstr>PowerPoint Presentation</vt:lpstr>
      <vt:lpstr>Gatecrasher Traffic Light Party: Price Discrimination</vt:lpstr>
      <vt:lpstr>Gatecrasher Traffic Light Party: Price Discrimination</vt:lpstr>
      <vt:lpstr>Gatecrasher Traffic Light Party: Price Discrimination</vt:lpstr>
      <vt:lpstr>Conditions For Price Discrimination </vt:lpstr>
      <vt:lpstr>Why do firms price discriminate?</vt:lpstr>
      <vt:lpstr>Why do firms price discriminate?</vt:lpstr>
      <vt:lpstr>Plenary: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Price Discrimination</dc:title>
  <dc:creator>TPuser 9</dc:creator>
  <cp:lastModifiedBy>TPuser 9</cp:lastModifiedBy>
  <cp:revision>19</cp:revision>
  <cp:lastPrinted>2010-12-01T08:59:28Z</cp:lastPrinted>
  <dcterms:created xsi:type="dcterms:W3CDTF">2010-11-28T15:08:21Z</dcterms:created>
  <dcterms:modified xsi:type="dcterms:W3CDTF">2010-12-03T10:11:52Z</dcterms:modified>
</cp:coreProperties>
</file>