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  <p:sldMasterId id="2147483693" r:id="rId2"/>
    <p:sldMasterId id="2147483848" r:id="rId3"/>
  </p:sldMasterIdLst>
  <p:notesMasterIdLst>
    <p:notesMasterId r:id="rId23"/>
  </p:notesMasterIdLst>
  <p:sldIdLst>
    <p:sldId id="256" r:id="rId4"/>
    <p:sldId id="259" r:id="rId5"/>
    <p:sldId id="260" r:id="rId6"/>
    <p:sldId id="261" r:id="rId7"/>
    <p:sldId id="262" r:id="rId8"/>
    <p:sldId id="264" r:id="rId9"/>
    <p:sldId id="265" r:id="rId10"/>
    <p:sldId id="263" r:id="rId11"/>
    <p:sldId id="266" r:id="rId12"/>
    <p:sldId id="268" r:id="rId13"/>
    <p:sldId id="269" r:id="rId14"/>
    <p:sldId id="267" r:id="rId15"/>
    <p:sldId id="272" r:id="rId16"/>
    <p:sldId id="273" r:id="rId17"/>
    <p:sldId id="274" r:id="rId18"/>
    <p:sldId id="275" r:id="rId19"/>
    <p:sldId id="276" r:id="rId20"/>
    <p:sldId id="270" r:id="rId21"/>
    <p:sldId id="271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AC00A8-2EC8-4E3D-92F7-863FC9AF488B}" type="doc">
      <dgm:prSet loTypeId="urn:microsoft.com/office/officeart/2005/8/layout/vList5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199AE2CB-9D22-44FB-AF43-C76940DF5601}">
      <dgm:prSet phldrT="[Text]"/>
      <dgm:spPr/>
      <dgm:t>
        <a:bodyPr/>
        <a:lstStyle/>
        <a:p>
          <a:r>
            <a:rPr lang="en-GB" dirty="0" smtClean="0"/>
            <a:t>Increase in Land</a:t>
          </a:r>
          <a:endParaRPr lang="en-GB" dirty="0"/>
        </a:p>
      </dgm:t>
    </dgm:pt>
    <dgm:pt modelId="{9A95480F-3656-451F-B856-6068DFA3CC36}" type="parTrans" cxnId="{E0961B94-B26C-4A41-BD26-4046C55FB954}">
      <dgm:prSet/>
      <dgm:spPr/>
      <dgm:t>
        <a:bodyPr/>
        <a:lstStyle/>
        <a:p>
          <a:endParaRPr lang="en-GB"/>
        </a:p>
      </dgm:t>
    </dgm:pt>
    <dgm:pt modelId="{8C7099A5-5496-412E-998B-929914714107}" type="sibTrans" cxnId="{E0961B94-B26C-4A41-BD26-4046C55FB954}">
      <dgm:prSet/>
      <dgm:spPr/>
      <dgm:t>
        <a:bodyPr/>
        <a:lstStyle/>
        <a:p>
          <a:endParaRPr lang="en-GB"/>
        </a:p>
      </dgm:t>
    </dgm:pt>
    <dgm:pt modelId="{4445DAA5-5038-49FB-BFFE-115CE3F11E31}">
      <dgm:prSet phldrT="[Text]"/>
      <dgm:spPr/>
      <dgm:t>
        <a:bodyPr/>
        <a:lstStyle/>
        <a:p>
          <a:r>
            <a:rPr lang="en-GB" dirty="0" smtClean="0"/>
            <a:t>Allows new production possibilities</a:t>
          </a:r>
          <a:endParaRPr lang="en-GB" dirty="0"/>
        </a:p>
      </dgm:t>
    </dgm:pt>
    <dgm:pt modelId="{B7D4F5A1-2541-459C-82D8-FBE69603A563}" type="parTrans" cxnId="{C53A63DE-7EFF-4A51-ACA2-1569B5B3DF50}">
      <dgm:prSet/>
      <dgm:spPr/>
      <dgm:t>
        <a:bodyPr/>
        <a:lstStyle/>
        <a:p>
          <a:endParaRPr lang="en-GB"/>
        </a:p>
      </dgm:t>
    </dgm:pt>
    <dgm:pt modelId="{13A3F17E-4035-40DC-A5F3-14ED6B17B797}" type="sibTrans" cxnId="{C53A63DE-7EFF-4A51-ACA2-1569B5B3DF50}">
      <dgm:prSet/>
      <dgm:spPr/>
      <dgm:t>
        <a:bodyPr/>
        <a:lstStyle/>
        <a:p>
          <a:endParaRPr lang="en-GB"/>
        </a:p>
      </dgm:t>
    </dgm:pt>
    <dgm:pt modelId="{636FC0F7-D2B8-49F5-858E-2B448315B78E}">
      <dgm:prSet phldrT="[Text]"/>
      <dgm:spPr/>
      <dgm:t>
        <a:bodyPr/>
        <a:lstStyle/>
        <a:p>
          <a:r>
            <a:rPr lang="en-GB" dirty="0" smtClean="0"/>
            <a:t>Increase in Labour</a:t>
          </a:r>
          <a:endParaRPr lang="en-GB" dirty="0"/>
        </a:p>
      </dgm:t>
    </dgm:pt>
    <dgm:pt modelId="{9CD3431C-039E-4BA3-B9E6-C6E599041387}" type="parTrans" cxnId="{08BE9804-5B3B-4E92-9404-C04FED8C4D74}">
      <dgm:prSet/>
      <dgm:spPr/>
      <dgm:t>
        <a:bodyPr/>
        <a:lstStyle/>
        <a:p>
          <a:endParaRPr lang="en-GB"/>
        </a:p>
      </dgm:t>
    </dgm:pt>
    <dgm:pt modelId="{8A98772A-E967-4535-8794-54A46B353606}" type="sibTrans" cxnId="{08BE9804-5B3B-4E92-9404-C04FED8C4D74}">
      <dgm:prSet/>
      <dgm:spPr/>
      <dgm:t>
        <a:bodyPr/>
        <a:lstStyle/>
        <a:p>
          <a:endParaRPr lang="en-GB"/>
        </a:p>
      </dgm:t>
    </dgm:pt>
    <dgm:pt modelId="{2AEE4CBB-F9E7-4587-82EB-D82D9743E474}">
      <dgm:prSet phldrT="[Text]"/>
      <dgm:spPr/>
      <dgm:t>
        <a:bodyPr/>
        <a:lstStyle/>
        <a:p>
          <a:r>
            <a:rPr lang="en-GB" dirty="0" smtClean="0"/>
            <a:t>Increase in immigration potentially allows us to produce more.</a:t>
          </a:r>
          <a:endParaRPr lang="en-GB" dirty="0"/>
        </a:p>
      </dgm:t>
    </dgm:pt>
    <dgm:pt modelId="{29B73335-AE92-4A7B-90A5-DD0AA1F42B14}" type="parTrans" cxnId="{08D601D6-8AAE-4DF4-8CAA-D009385A9BB1}">
      <dgm:prSet/>
      <dgm:spPr/>
      <dgm:t>
        <a:bodyPr/>
        <a:lstStyle/>
        <a:p>
          <a:endParaRPr lang="en-GB"/>
        </a:p>
      </dgm:t>
    </dgm:pt>
    <dgm:pt modelId="{32BFD8A7-F7A8-4D4E-A612-A0D77CF154FB}" type="sibTrans" cxnId="{08D601D6-8AAE-4DF4-8CAA-D009385A9BB1}">
      <dgm:prSet/>
      <dgm:spPr/>
      <dgm:t>
        <a:bodyPr/>
        <a:lstStyle/>
        <a:p>
          <a:endParaRPr lang="en-GB"/>
        </a:p>
      </dgm:t>
    </dgm:pt>
    <dgm:pt modelId="{BD4DE871-C3FD-42A6-B2F1-CF183DD87607}">
      <dgm:prSet phldrT="[Text]"/>
      <dgm:spPr/>
      <dgm:t>
        <a:bodyPr/>
        <a:lstStyle/>
        <a:p>
          <a:r>
            <a:rPr lang="en-GB" dirty="0" smtClean="0"/>
            <a:t>Improving Technology</a:t>
          </a:r>
          <a:endParaRPr lang="en-GB" dirty="0"/>
        </a:p>
      </dgm:t>
    </dgm:pt>
    <dgm:pt modelId="{F19DDCA7-95C3-46FF-A6DB-CE252EA823D5}" type="parTrans" cxnId="{FDDE00EE-F061-49D8-BF75-BACA4EC473C9}">
      <dgm:prSet/>
      <dgm:spPr/>
      <dgm:t>
        <a:bodyPr/>
        <a:lstStyle/>
        <a:p>
          <a:endParaRPr lang="en-GB"/>
        </a:p>
      </dgm:t>
    </dgm:pt>
    <dgm:pt modelId="{99DA7702-41B8-415D-A449-CA517D4ECDA8}" type="sibTrans" cxnId="{FDDE00EE-F061-49D8-BF75-BACA4EC473C9}">
      <dgm:prSet/>
      <dgm:spPr/>
      <dgm:t>
        <a:bodyPr/>
        <a:lstStyle/>
        <a:p>
          <a:endParaRPr lang="en-GB"/>
        </a:p>
      </dgm:t>
    </dgm:pt>
    <dgm:pt modelId="{EA75D8E2-D2CD-4A86-B4AB-9639AA243123}">
      <dgm:prSet phldrT="[Text]"/>
      <dgm:spPr/>
      <dgm:t>
        <a:bodyPr/>
        <a:lstStyle/>
        <a:p>
          <a:r>
            <a:rPr lang="en-GB" dirty="0" smtClean="0"/>
            <a:t>New technologies help to produce more efficiently and raise productivity.</a:t>
          </a:r>
          <a:endParaRPr lang="en-GB" dirty="0"/>
        </a:p>
      </dgm:t>
    </dgm:pt>
    <dgm:pt modelId="{9D25B322-40D5-4352-8E04-80C9AF87DEB6}" type="parTrans" cxnId="{E3BEBC95-716F-48FB-AEAC-C0A4CA4B53C4}">
      <dgm:prSet/>
      <dgm:spPr/>
      <dgm:t>
        <a:bodyPr/>
        <a:lstStyle/>
        <a:p>
          <a:endParaRPr lang="en-GB"/>
        </a:p>
      </dgm:t>
    </dgm:pt>
    <dgm:pt modelId="{69DBBC3E-B086-4A50-9CB7-6789E27D4326}" type="sibTrans" cxnId="{E3BEBC95-716F-48FB-AEAC-C0A4CA4B53C4}">
      <dgm:prSet/>
      <dgm:spPr/>
      <dgm:t>
        <a:bodyPr/>
        <a:lstStyle/>
        <a:p>
          <a:endParaRPr lang="en-GB"/>
        </a:p>
      </dgm:t>
    </dgm:pt>
    <dgm:pt modelId="{CF260375-2AA5-4A04-BAFB-66022A398648}">
      <dgm:prSet phldrT="[Text]"/>
      <dgm:spPr/>
      <dgm:t>
        <a:bodyPr/>
        <a:lstStyle/>
        <a:p>
          <a:r>
            <a:rPr lang="en-GB" dirty="0" smtClean="0"/>
            <a:t>Allowing more goods/services to be produced. </a:t>
          </a:r>
          <a:endParaRPr lang="en-GB" dirty="0"/>
        </a:p>
      </dgm:t>
    </dgm:pt>
    <dgm:pt modelId="{0E9BC3B2-AC90-4B54-ABBC-93355C0F981F}" type="parTrans" cxnId="{C5461E70-134A-4B35-A37D-655D3F38D075}">
      <dgm:prSet/>
      <dgm:spPr/>
      <dgm:t>
        <a:bodyPr/>
        <a:lstStyle/>
        <a:p>
          <a:endParaRPr lang="en-GB"/>
        </a:p>
      </dgm:t>
    </dgm:pt>
    <dgm:pt modelId="{58CFC344-4A40-4113-BEF6-14F192071173}" type="sibTrans" cxnId="{C5461E70-134A-4B35-A37D-655D3F38D075}">
      <dgm:prSet/>
      <dgm:spPr/>
      <dgm:t>
        <a:bodyPr/>
        <a:lstStyle/>
        <a:p>
          <a:endParaRPr lang="en-GB"/>
        </a:p>
      </dgm:t>
    </dgm:pt>
    <dgm:pt modelId="{CA5BB9D6-13E9-44C5-8718-74A7DCE5F17F}">
      <dgm:prSet phldrT="[Text]"/>
      <dgm:spPr/>
      <dgm:t>
        <a:bodyPr/>
        <a:lstStyle/>
        <a:p>
          <a:r>
            <a:rPr lang="en-GB" dirty="0" smtClean="0"/>
            <a:t>Encouraging Enterprise</a:t>
          </a:r>
          <a:endParaRPr lang="en-GB" dirty="0"/>
        </a:p>
      </dgm:t>
    </dgm:pt>
    <dgm:pt modelId="{16A9FE4B-54F1-4607-995C-B89FE8FD7161}" type="parTrans" cxnId="{73CD44E9-E245-415C-BBA0-6487CE3F6EB8}">
      <dgm:prSet/>
      <dgm:spPr/>
      <dgm:t>
        <a:bodyPr/>
        <a:lstStyle/>
        <a:p>
          <a:endParaRPr lang="en-GB"/>
        </a:p>
      </dgm:t>
    </dgm:pt>
    <dgm:pt modelId="{4789F4C6-8905-498A-9325-CDFFCDCBDF21}" type="sibTrans" cxnId="{73CD44E9-E245-415C-BBA0-6487CE3F6EB8}">
      <dgm:prSet/>
      <dgm:spPr/>
      <dgm:t>
        <a:bodyPr/>
        <a:lstStyle/>
        <a:p>
          <a:endParaRPr lang="en-GB"/>
        </a:p>
      </dgm:t>
    </dgm:pt>
    <dgm:pt modelId="{879B7667-0F03-447F-8E51-7D08EF962E25}">
      <dgm:prSet phldrT="[Text]"/>
      <dgm:spPr/>
      <dgm:t>
        <a:bodyPr/>
        <a:lstStyle/>
        <a:p>
          <a:r>
            <a:rPr lang="en-GB" dirty="0" smtClean="0"/>
            <a:t>Providing grants and finance to start up businesses.</a:t>
          </a:r>
          <a:endParaRPr lang="en-GB" dirty="0"/>
        </a:p>
      </dgm:t>
    </dgm:pt>
    <dgm:pt modelId="{FD12BB3C-F4E1-4E01-AA0B-7AD090D3415A}" type="parTrans" cxnId="{B84F1BB1-A072-42FD-B149-30A83CB87DC9}">
      <dgm:prSet/>
      <dgm:spPr/>
      <dgm:t>
        <a:bodyPr/>
        <a:lstStyle/>
        <a:p>
          <a:endParaRPr lang="en-GB"/>
        </a:p>
      </dgm:t>
    </dgm:pt>
    <dgm:pt modelId="{9DCA1046-0057-4EC2-9916-938F3E8735B8}" type="sibTrans" cxnId="{B84F1BB1-A072-42FD-B149-30A83CB87DC9}">
      <dgm:prSet/>
      <dgm:spPr/>
      <dgm:t>
        <a:bodyPr/>
        <a:lstStyle/>
        <a:p>
          <a:endParaRPr lang="en-GB"/>
        </a:p>
      </dgm:t>
    </dgm:pt>
    <dgm:pt modelId="{AEF55172-1FE9-4C72-9BA8-F91B593A52AE}" type="pres">
      <dgm:prSet presAssocID="{1DAC00A8-2EC8-4E3D-92F7-863FC9AF488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2D52A7DF-AAC4-46D6-B5A6-457ED282B8EE}" type="pres">
      <dgm:prSet presAssocID="{199AE2CB-9D22-44FB-AF43-C76940DF5601}" presName="linNode" presStyleCnt="0"/>
      <dgm:spPr/>
    </dgm:pt>
    <dgm:pt modelId="{57F8E320-1699-4C14-BB36-08B53F132F7C}" type="pres">
      <dgm:prSet presAssocID="{199AE2CB-9D22-44FB-AF43-C76940DF5601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84EBE9-4BF1-466B-89B3-3DE5317F5665}" type="pres">
      <dgm:prSet presAssocID="{199AE2CB-9D22-44FB-AF43-C76940DF5601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8A08843-8D6A-43DF-8CBD-D40FD27CB0AA}" type="pres">
      <dgm:prSet presAssocID="{8C7099A5-5496-412E-998B-929914714107}" presName="sp" presStyleCnt="0"/>
      <dgm:spPr/>
    </dgm:pt>
    <dgm:pt modelId="{376D30C0-1765-4FA8-9CA1-24FECBAA56D2}" type="pres">
      <dgm:prSet presAssocID="{636FC0F7-D2B8-49F5-858E-2B448315B78E}" presName="linNode" presStyleCnt="0"/>
      <dgm:spPr/>
    </dgm:pt>
    <dgm:pt modelId="{49982C0B-D678-470C-9B67-D0765E8B0D1A}" type="pres">
      <dgm:prSet presAssocID="{636FC0F7-D2B8-49F5-858E-2B448315B78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447D8CA-607D-470F-A70A-E80D5C04F393}" type="pres">
      <dgm:prSet presAssocID="{636FC0F7-D2B8-49F5-858E-2B448315B78E}" presName="descendantText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81984331-D772-4FE1-A545-D4570B2CF50C}" type="pres">
      <dgm:prSet presAssocID="{8A98772A-E967-4535-8794-54A46B353606}" presName="sp" presStyleCnt="0"/>
      <dgm:spPr/>
    </dgm:pt>
    <dgm:pt modelId="{CEDDD276-0FBC-4E9B-B372-E227A9D9CB4E}" type="pres">
      <dgm:prSet presAssocID="{BD4DE871-C3FD-42A6-B2F1-CF183DD87607}" presName="linNode" presStyleCnt="0"/>
      <dgm:spPr/>
    </dgm:pt>
    <dgm:pt modelId="{9912315D-AC30-457F-800D-34AE6E2429D3}" type="pres">
      <dgm:prSet presAssocID="{BD4DE871-C3FD-42A6-B2F1-CF183DD87607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97BB8ED-F5DE-4A7E-B05C-664E899C6C80}" type="pres">
      <dgm:prSet presAssocID="{BD4DE871-C3FD-42A6-B2F1-CF183DD87607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9BD1E69-54E6-45C7-895F-3AB2C444FEF7}" type="pres">
      <dgm:prSet presAssocID="{99DA7702-41B8-415D-A449-CA517D4ECDA8}" presName="sp" presStyleCnt="0"/>
      <dgm:spPr/>
    </dgm:pt>
    <dgm:pt modelId="{6F644271-8DEA-4196-950E-FE73C8315F12}" type="pres">
      <dgm:prSet presAssocID="{CA5BB9D6-13E9-44C5-8718-74A7DCE5F17F}" presName="linNode" presStyleCnt="0"/>
      <dgm:spPr/>
    </dgm:pt>
    <dgm:pt modelId="{D191A7AC-F1D5-4952-AFBA-256773778AE0}" type="pres">
      <dgm:prSet presAssocID="{CA5BB9D6-13E9-44C5-8718-74A7DCE5F17F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4457816-75CD-4B0B-9212-50F1712B2AF8}" type="pres">
      <dgm:prSet presAssocID="{CA5BB9D6-13E9-44C5-8718-74A7DCE5F17F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DBD5CF2-45AD-4432-8F69-EAB9C0D04598}" type="presOf" srcId="{CA5BB9D6-13E9-44C5-8718-74A7DCE5F17F}" destId="{D191A7AC-F1D5-4952-AFBA-256773778AE0}" srcOrd="0" destOrd="0" presId="urn:microsoft.com/office/officeart/2005/8/layout/vList5"/>
    <dgm:cxn modelId="{1715174E-AFD8-435E-A65C-D9F712BB001B}" type="presOf" srcId="{636FC0F7-D2B8-49F5-858E-2B448315B78E}" destId="{49982C0B-D678-470C-9B67-D0765E8B0D1A}" srcOrd="0" destOrd="0" presId="urn:microsoft.com/office/officeart/2005/8/layout/vList5"/>
    <dgm:cxn modelId="{C5461E70-134A-4B35-A37D-655D3F38D075}" srcId="{BD4DE871-C3FD-42A6-B2F1-CF183DD87607}" destId="{CF260375-2AA5-4A04-BAFB-66022A398648}" srcOrd="1" destOrd="0" parTransId="{0E9BC3B2-AC90-4B54-ABBC-93355C0F981F}" sibTransId="{58CFC344-4A40-4113-BEF6-14F192071173}"/>
    <dgm:cxn modelId="{C53A63DE-7EFF-4A51-ACA2-1569B5B3DF50}" srcId="{199AE2CB-9D22-44FB-AF43-C76940DF5601}" destId="{4445DAA5-5038-49FB-BFFE-115CE3F11E31}" srcOrd="0" destOrd="0" parTransId="{B7D4F5A1-2541-459C-82D8-FBE69603A563}" sibTransId="{13A3F17E-4035-40DC-A5F3-14ED6B17B797}"/>
    <dgm:cxn modelId="{D24F69D1-484E-4355-8A5C-112EC08C21A1}" type="presOf" srcId="{BD4DE871-C3FD-42A6-B2F1-CF183DD87607}" destId="{9912315D-AC30-457F-800D-34AE6E2429D3}" srcOrd="0" destOrd="0" presId="urn:microsoft.com/office/officeart/2005/8/layout/vList5"/>
    <dgm:cxn modelId="{BB1E59C7-5650-40D7-B520-83B185A8AB6C}" type="presOf" srcId="{CF260375-2AA5-4A04-BAFB-66022A398648}" destId="{497BB8ED-F5DE-4A7E-B05C-664E899C6C80}" srcOrd="0" destOrd="1" presId="urn:microsoft.com/office/officeart/2005/8/layout/vList5"/>
    <dgm:cxn modelId="{73CD44E9-E245-415C-BBA0-6487CE3F6EB8}" srcId="{1DAC00A8-2EC8-4E3D-92F7-863FC9AF488B}" destId="{CA5BB9D6-13E9-44C5-8718-74A7DCE5F17F}" srcOrd="3" destOrd="0" parTransId="{16A9FE4B-54F1-4607-995C-B89FE8FD7161}" sibTransId="{4789F4C6-8905-498A-9325-CDFFCDCBDF21}"/>
    <dgm:cxn modelId="{E0961B94-B26C-4A41-BD26-4046C55FB954}" srcId="{1DAC00A8-2EC8-4E3D-92F7-863FC9AF488B}" destId="{199AE2CB-9D22-44FB-AF43-C76940DF5601}" srcOrd="0" destOrd="0" parTransId="{9A95480F-3656-451F-B856-6068DFA3CC36}" sibTransId="{8C7099A5-5496-412E-998B-929914714107}"/>
    <dgm:cxn modelId="{B638951A-FD45-4D17-9BFD-FB30AA3F4440}" type="presOf" srcId="{879B7667-0F03-447F-8E51-7D08EF962E25}" destId="{C4457816-75CD-4B0B-9212-50F1712B2AF8}" srcOrd="0" destOrd="0" presId="urn:microsoft.com/office/officeart/2005/8/layout/vList5"/>
    <dgm:cxn modelId="{08BE9804-5B3B-4E92-9404-C04FED8C4D74}" srcId="{1DAC00A8-2EC8-4E3D-92F7-863FC9AF488B}" destId="{636FC0F7-D2B8-49F5-858E-2B448315B78E}" srcOrd="1" destOrd="0" parTransId="{9CD3431C-039E-4BA3-B9E6-C6E599041387}" sibTransId="{8A98772A-E967-4535-8794-54A46B353606}"/>
    <dgm:cxn modelId="{B84F1BB1-A072-42FD-B149-30A83CB87DC9}" srcId="{CA5BB9D6-13E9-44C5-8718-74A7DCE5F17F}" destId="{879B7667-0F03-447F-8E51-7D08EF962E25}" srcOrd="0" destOrd="0" parTransId="{FD12BB3C-F4E1-4E01-AA0B-7AD090D3415A}" sibTransId="{9DCA1046-0057-4EC2-9916-938F3E8735B8}"/>
    <dgm:cxn modelId="{0D1CD847-C877-40BF-9904-7D507E4C802E}" type="presOf" srcId="{1DAC00A8-2EC8-4E3D-92F7-863FC9AF488B}" destId="{AEF55172-1FE9-4C72-9BA8-F91B593A52AE}" srcOrd="0" destOrd="0" presId="urn:microsoft.com/office/officeart/2005/8/layout/vList5"/>
    <dgm:cxn modelId="{04EF2486-B231-4EC2-8F2B-06546297EAD0}" type="presOf" srcId="{4445DAA5-5038-49FB-BFFE-115CE3F11E31}" destId="{9C84EBE9-4BF1-466B-89B3-3DE5317F5665}" srcOrd="0" destOrd="0" presId="urn:microsoft.com/office/officeart/2005/8/layout/vList5"/>
    <dgm:cxn modelId="{FDDE00EE-F061-49D8-BF75-BACA4EC473C9}" srcId="{1DAC00A8-2EC8-4E3D-92F7-863FC9AF488B}" destId="{BD4DE871-C3FD-42A6-B2F1-CF183DD87607}" srcOrd="2" destOrd="0" parTransId="{F19DDCA7-95C3-46FF-A6DB-CE252EA823D5}" sibTransId="{99DA7702-41B8-415D-A449-CA517D4ECDA8}"/>
    <dgm:cxn modelId="{5682222D-C73B-4F10-9570-3DE97F3F8776}" type="presOf" srcId="{EA75D8E2-D2CD-4A86-B4AB-9639AA243123}" destId="{497BB8ED-F5DE-4A7E-B05C-664E899C6C80}" srcOrd="0" destOrd="0" presId="urn:microsoft.com/office/officeart/2005/8/layout/vList5"/>
    <dgm:cxn modelId="{B8F17E2A-202D-4B36-87EC-DA0C3D9895B0}" type="presOf" srcId="{199AE2CB-9D22-44FB-AF43-C76940DF5601}" destId="{57F8E320-1699-4C14-BB36-08B53F132F7C}" srcOrd="0" destOrd="0" presId="urn:microsoft.com/office/officeart/2005/8/layout/vList5"/>
    <dgm:cxn modelId="{08D601D6-8AAE-4DF4-8CAA-D009385A9BB1}" srcId="{636FC0F7-D2B8-49F5-858E-2B448315B78E}" destId="{2AEE4CBB-F9E7-4587-82EB-D82D9743E474}" srcOrd="0" destOrd="0" parTransId="{29B73335-AE92-4A7B-90A5-DD0AA1F42B14}" sibTransId="{32BFD8A7-F7A8-4D4E-A612-A0D77CF154FB}"/>
    <dgm:cxn modelId="{E3BEBC95-716F-48FB-AEAC-C0A4CA4B53C4}" srcId="{BD4DE871-C3FD-42A6-B2F1-CF183DD87607}" destId="{EA75D8E2-D2CD-4A86-B4AB-9639AA243123}" srcOrd="0" destOrd="0" parTransId="{9D25B322-40D5-4352-8E04-80C9AF87DEB6}" sibTransId="{69DBBC3E-B086-4A50-9CB7-6789E27D4326}"/>
    <dgm:cxn modelId="{5CDE1914-3E26-4B91-9155-05188309BB14}" type="presOf" srcId="{2AEE4CBB-F9E7-4587-82EB-D82D9743E474}" destId="{2447D8CA-607D-470F-A70A-E80D5C04F393}" srcOrd="0" destOrd="0" presId="urn:microsoft.com/office/officeart/2005/8/layout/vList5"/>
    <dgm:cxn modelId="{E2524D10-F50C-486B-9953-67D421712D6C}" type="presParOf" srcId="{AEF55172-1FE9-4C72-9BA8-F91B593A52AE}" destId="{2D52A7DF-AAC4-46D6-B5A6-457ED282B8EE}" srcOrd="0" destOrd="0" presId="urn:microsoft.com/office/officeart/2005/8/layout/vList5"/>
    <dgm:cxn modelId="{D864F63E-0159-4104-91A0-B46F98ECD1E3}" type="presParOf" srcId="{2D52A7DF-AAC4-46D6-B5A6-457ED282B8EE}" destId="{57F8E320-1699-4C14-BB36-08B53F132F7C}" srcOrd="0" destOrd="0" presId="urn:microsoft.com/office/officeart/2005/8/layout/vList5"/>
    <dgm:cxn modelId="{F34A4612-E8D2-4EE5-AC4B-E5271AEA012F}" type="presParOf" srcId="{2D52A7DF-AAC4-46D6-B5A6-457ED282B8EE}" destId="{9C84EBE9-4BF1-466B-89B3-3DE5317F5665}" srcOrd="1" destOrd="0" presId="urn:microsoft.com/office/officeart/2005/8/layout/vList5"/>
    <dgm:cxn modelId="{3179126B-D966-4995-9764-896D01E3E348}" type="presParOf" srcId="{AEF55172-1FE9-4C72-9BA8-F91B593A52AE}" destId="{08A08843-8D6A-43DF-8CBD-D40FD27CB0AA}" srcOrd="1" destOrd="0" presId="urn:microsoft.com/office/officeart/2005/8/layout/vList5"/>
    <dgm:cxn modelId="{F030301F-8271-4E2B-99F8-B4BB0102F9C5}" type="presParOf" srcId="{AEF55172-1FE9-4C72-9BA8-F91B593A52AE}" destId="{376D30C0-1765-4FA8-9CA1-24FECBAA56D2}" srcOrd="2" destOrd="0" presId="urn:microsoft.com/office/officeart/2005/8/layout/vList5"/>
    <dgm:cxn modelId="{E412F309-B2A9-4319-84DE-D94735E4D695}" type="presParOf" srcId="{376D30C0-1765-4FA8-9CA1-24FECBAA56D2}" destId="{49982C0B-D678-470C-9B67-D0765E8B0D1A}" srcOrd="0" destOrd="0" presId="urn:microsoft.com/office/officeart/2005/8/layout/vList5"/>
    <dgm:cxn modelId="{763E22A2-FC40-4CB9-9082-4185690818E7}" type="presParOf" srcId="{376D30C0-1765-4FA8-9CA1-24FECBAA56D2}" destId="{2447D8CA-607D-470F-A70A-E80D5C04F393}" srcOrd="1" destOrd="0" presId="urn:microsoft.com/office/officeart/2005/8/layout/vList5"/>
    <dgm:cxn modelId="{82EBE8C1-C87B-41CB-AE78-F4C75CEA8469}" type="presParOf" srcId="{AEF55172-1FE9-4C72-9BA8-F91B593A52AE}" destId="{81984331-D772-4FE1-A545-D4570B2CF50C}" srcOrd="3" destOrd="0" presId="urn:microsoft.com/office/officeart/2005/8/layout/vList5"/>
    <dgm:cxn modelId="{5F03E908-C6E9-49E2-98E5-E687835935B4}" type="presParOf" srcId="{AEF55172-1FE9-4C72-9BA8-F91B593A52AE}" destId="{CEDDD276-0FBC-4E9B-B372-E227A9D9CB4E}" srcOrd="4" destOrd="0" presId="urn:microsoft.com/office/officeart/2005/8/layout/vList5"/>
    <dgm:cxn modelId="{1BB25335-8235-44D3-8A02-3C3CAAEAEFCB}" type="presParOf" srcId="{CEDDD276-0FBC-4E9B-B372-E227A9D9CB4E}" destId="{9912315D-AC30-457F-800D-34AE6E2429D3}" srcOrd="0" destOrd="0" presId="urn:microsoft.com/office/officeart/2005/8/layout/vList5"/>
    <dgm:cxn modelId="{867A974E-2EE1-4266-A4FA-893DDF7DB588}" type="presParOf" srcId="{CEDDD276-0FBC-4E9B-B372-E227A9D9CB4E}" destId="{497BB8ED-F5DE-4A7E-B05C-664E899C6C80}" srcOrd="1" destOrd="0" presId="urn:microsoft.com/office/officeart/2005/8/layout/vList5"/>
    <dgm:cxn modelId="{0DF3810F-6C1B-4716-A793-74FC1D3F0CCC}" type="presParOf" srcId="{AEF55172-1FE9-4C72-9BA8-F91B593A52AE}" destId="{69BD1E69-54E6-45C7-895F-3AB2C444FEF7}" srcOrd="5" destOrd="0" presId="urn:microsoft.com/office/officeart/2005/8/layout/vList5"/>
    <dgm:cxn modelId="{7C8BF514-70E5-417B-A20B-63B0F717CEB7}" type="presParOf" srcId="{AEF55172-1FE9-4C72-9BA8-F91B593A52AE}" destId="{6F644271-8DEA-4196-950E-FE73C8315F12}" srcOrd="6" destOrd="0" presId="urn:microsoft.com/office/officeart/2005/8/layout/vList5"/>
    <dgm:cxn modelId="{09007736-6949-4D67-BA4A-6645252B1164}" type="presParOf" srcId="{6F644271-8DEA-4196-950E-FE73C8315F12}" destId="{D191A7AC-F1D5-4952-AFBA-256773778AE0}" srcOrd="0" destOrd="0" presId="urn:microsoft.com/office/officeart/2005/8/layout/vList5"/>
    <dgm:cxn modelId="{4FFC9761-219E-483D-B292-37F0F3386EF1}" type="presParOf" srcId="{6F644271-8DEA-4196-950E-FE73C8315F12}" destId="{C4457816-75CD-4B0B-9212-50F1712B2AF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4EBE9-4BF1-466B-89B3-3DE5317F5665}">
      <dsp:nvSpPr>
        <dsp:cNvPr id="0" name=""/>
        <dsp:cNvSpPr/>
      </dsp:nvSpPr>
      <dsp:spPr>
        <a:xfrm rot="5400000">
          <a:off x="5089775" y="-2008937"/>
          <a:ext cx="984568" cy="525370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Allows new production possibilities</a:t>
          </a:r>
          <a:endParaRPr lang="en-GB" sz="1800" kern="1200" dirty="0"/>
        </a:p>
      </dsp:txBody>
      <dsp:txXfrm rot="-5400000">
        <a:off x="2955208" y="173693"/>
        <a:ext cx="5205640" cy="888442"/>
      </dsp:txXfrm>
    </dsp:sp>
    <dsp:sp modelId="{57F8E320-1699-4C14-BB36-08B53F132F7C}">
      <dsp:nvSpPr>
        <dsp:cNvPr id="0" name=""/>
        <dsp:cNvSpPr/>
      </dsp:nvSpPr>
      <dsp:spPr>
        <a:xfrm>
          <a:off x="0" y="2558"/>
          <a:ext cx="2955208" cy="123071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Increase in Land</a:t>
          </a:r>
          <a:endParaRPr lang="en-GB" sz="3500" kern="1200" dirty="0"/>
        </a:p>
      </dsp:txBody>
      <dsp:txXfrm>
        <a:off x="60078" y="62636"/>
        <a:ext cx="2835052" cy="1110554"/>
      </dsp:txXfrm>
    </dsp:sp>
    <dsp:sp modelId="{2447D8CA-607D-470F-A70A-E80D5C04F393}">
      <dsp:nvSpPr>
        <dsp:cNvPr id="0" name=""/>
        <dsp:cNvSpPr/>
      </dsp:nvSpPr>
      <dsp:spPr>
        <a:xfrm rot="5400000">
          <a:off x="5089775" y="-716691"/>
          <a:ext cx="984568" cy="525370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Increase in immigration potentially allows us to produce more.</a:t>
          </a:r>
          <a:endParaRPr lang="en-GB" sz="1800" kern="1200" dirty="0"/>
        </a:p>
      </dsp:txBody>
      <dsp:txXfrm rot="-5400000">
        <a:off x="2955208" y="1465939"/>
        <a:ext cx="5205640" cy="888442"/>
      </dsp:txXfrm>
    </dsp:sp>
    <dsp:sp modelId="{49982C0B-D678-470C-9B67-D0765E8B0D1A}">
      <dsp:nvSpPr>
        <dsp:cNvPr id="0" name=""/>
        <dsp:cNvSpPr/>
      </dsp:nvSpPr>
      <dsp:spPr>
        <a:xfrm>
          <a:off x="0" y="1294805"/>
          <a:ext cx="2955208" cy="123071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Increase in Labour</a:t>
          </a:r>
          <a:endParaRPr lang="en-GB" sz="3500" kern="1200" dirty="0"/>
        </a:p>
      </dsp:txBody>
      <dsp:txXfrm>
        <a:off x="60078" y="1354883"/>
        <a:ext cx="2835052" cy="1110554"/>
      </dsp:txXfrm>
    </dsp:sp>
    <dsp:sp modelId="{497BB8ED-F5DE-4A7E-B05C-664E899C6C80}">
      <dsp:nvSpPr>
        <dsp:cNvPr id="0" name=""/>
        <dsp:cNvSpPr/>
      </dsp:nvSpPr>
      <dsp:spPr>
        <a:xfrm rot="5400000">
          <a:off x="5089775" y="575555"/>
          <a:ext cx="984568" cy="525370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New technologies help to produce more efficiently and raise productivity.</a:t>
          </a:r>
          <a:endParaRPr lang="en-GB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Allowing more goods/services to be produced. </a:t>
          </a:r>
          <a:endParaRPr lang="en-GB" sz="1800" kern="1200" dirty="0"/>
        </a:p>
      </dsp:txBody>
      <dsp:txXfrm rot="-5400000">
        <a:off x="2955208" y="2758186"/>
        <a:ext cx="5205640" cy="888442"/>
      </dsp:txXfrm>
    </dsp:sp>
    <dsp:sp modelId="{9912315D-AC30-457F-800D-34AE6E2429D3}">
      <dsp:nvSpPr>
        <dsp:cNvPr id="0" name=""/>
        <dsp:cNvSpPr/>
      </dsp:nvSpPr>
      <dsp:spPr>
        <a:xfrm>
          <a:off x="0" y="2587051"/>
          <a:ext cx="2955208" cy="123071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Improving Technology</a:t>
          </a:r>
          <a:endParaRPr lang="en-GB" sz="3500" kern="1200" dirty="0"/>
        </a:p>
      </dsp:txBody>
      <dsp:txXfrm>
        <a:off x="60078" y="2647129"/>
        <a:ext cx="2835052" cy="1110554"/>
      </dsp:txXfrm>
    </dsp:sp>
    <dsp:sp modelId="{C4457816-75CD-4B0B-9212-50F1712B2AF8}">
      <dsp:nvSpPr>
        <dsp:cNvPr id="0" name=""/>
        <dsp:cNvSpPr/>
      </dsp:nvSpPr>
      <dsp:spPr>
        <a:xfrm rot="5400000">
          <a:off x="5089775" y="1867801"/>
          <a:ext cx="984568" cy="525370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1800" kern="1200" dirty="0" smtClean="0"/>
            <a:t>Providing grants and finance to start up businesses.</a:t>
          </a:r>
          <a:endParaRPr lang="en-GB" sz="1800" kern="1200" dirty="0"/>
        </a:p>
      </dsp:txBody>
      <dsp:txXfrm rot="-5400000">
        <a:off x="2955208" y="4050432"/>
        <a:ext cx="5205640" cy="888442"/>
      </dsp:txXfrm>
    </dsp:sp>
    <dsp:sp modelId="{D191A7AC-F1D5-4952-AFBA-256773778AE0}">
      <dsp:nvSpPr>
        <dsp:cNvPr id="0" name=""/>
        <dsp:cNvSpPr/>
      </dsp:nvSpPr>
      <dsp:spPr>
        <a:xfrm>
          <a:off x="0" y="3879298"/>
          <a:ext cx="2955208" cy="1230710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66675" rIns="133350" bIns="66675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500" kern="1200" dirty="0" smtClean="0"/>
            <a:t>Encouraging Enterprise</a:t>
          </a:r>
          <a:endParaRPr lang="en-GB" sz="3500" kern="1200" dirty="0"/>
        </a:p>
      </dsp:txBody>
      <dsp:txXfrm>
        <a:off x="60078" y="3939376"/>
        <a:ext cx="2835052" cy="1110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BB6A1E-04F6-4AFE-9091-5D77544D9FAD}" type="datetimeFigureOut">
              <a:rPr lang="en-GB" smtClean="0"/>
              <a:t>02/10/2012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29567-3D97-491B-B362-B9FE3B126CB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480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video" Target="../media/media1.wmv"/><Relationship Id="rId16" Type="http://schemas.openxmlformats.org/officeDocument/2006/relationships/image" Target="../media/image13.png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2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5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image" Target="../media/image14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8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12" Type="http://schemas.openxmlformats.org/officeDocument/2006/relationships/image" Target="../media/image1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6.png"/><Relationship Id="rId10" Type="http://schemas.openxmlformats.org/officeDocument/2006/relationships/image" Target="../media/image6.png"/><Relationship Id="rId4" Type="http://schemas.openxmlformats.org/officeDocument/2006/relationships/image" Target="../media/image11.png"/><Relationship Id="rId9" Type="http://schemas.openxmlformats.org/officeDocument/2006/relationships/image" Target="../media/image5.png"/><Relationship Id="rId14" Type="http://schemas.openxmlformats.org/officeDocument/2006/relationships/image" Target="../media/image15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7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e_graph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8000" contrast="8000"/>
          </a:blip>
          <a:stretch>
            <a:fillRect/>
          </a:stretch>
        </p:blipFill>
        <p:spPr>
          <a:xfrm>
            <a:off x="1613323" y="1917192"/>
            <a:ext cx="5917354" cy="4407408"/>
          </a:xfrm>
          <a:prstGeom prst="rect">
            <a:avLst/>
          </a:prstGeom>
        </p:spPr>
      </p:pic>
      <p:pic>
        <p:nvPicPr>
          <p:cNvPr id="26" name="top_blk_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/>
          </p:nvPr>
        </p:nvSpPr>
        <p:spPr>
          <a:xfrm>
            <a:off x="0" y="22479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1425575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25" name="bottom_blk_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18" name="top_blu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top_dotted_line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pic>
        <p:nvPicPr>
          <p:cNvPr id="28" name="small_boxe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  <p:pic>
        <p:nvPicPr>
          <p:cNvPr id="6" name="bigtextbox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60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44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estions contac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F31902-27CF-41A5-AA97-B736EE7C907B}" type="datetimeFigureOut">
              <a:rPr lang="en-GB" smtClean="0"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_Static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atic_pie_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725" y="2070305"/>
            <a:ext cx="5915025" cy="4406694"/>
          </a:xfrm>
          <a:prstGeom prst="rect">
            <a:avLst/>
          </a:prstGeom>
        </p:spPr>
      </p:pic>
      <p:pic>
        <p:nvPicPr>
          <p:cNvPr id="26" name="top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18" name="top_blue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top_dotted_line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pic>
        <p:nvPicPr>
          <p:cNvPr id="27" name="small_boxe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  <p:pic>
        <p:nvPicPr>
          <p:cNvPr id="31" name="bigtextbox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2422"/>
            <a:ext cx="9144000" cy="6858000"/>
          </a:xfrm>
          <a:prstGeom prst="rect">
            <a:avLst/>
          </a:prstGeom>
        </p:spPr>
      </p:pic>
      <p:sp>
        <p:nvSpPr>
          <p:cNvPr id="32" name="subtitle"/>
          <p:cNvSpPr>
            <a:spLocks noGrp="1"/>
          </p:cNvSpPr>
          <p:nvPr>
            <p:ph type="subTitle" idx="1"/>
          </p:nvPr>
        </p:nvSpPr>
        <p:spPr>
          <a:xfrm>
            <a:off x="0" y="2247900"/>
            <a:ext cx="9144000" cy="8001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33" name="Title"/>
          <p:cNvSpPr>
            <a:spLocks noGrp="1"/>
          </p:cNvSpPr>
          <p:nvPr>
            <p:ph type="ctrTitle"/>
          </p:nvPr>
        </p:nvSpPr>
        <p:spPr>
          <a:xfrm>
            <a:off x="0" y="1425575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929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static_pie_imag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1" y="3810000"/>
            <a:ext cx="3600194" cy="2682145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8" name="blue_boxes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7" name="content_big_box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5"/>
            <a:ext cx="9144000" cy="68580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66800" y="914400"/>
            <a:ext cx="7010400" cy="441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921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534400" cy="49831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egraphic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15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nimated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e_graph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lum bright="8000" contrast="8000"/>
          </a:blip>
          <a:stretch>
            <a:fillRect/>
          </a:stretch>
        </p:blipFill>
        <p:spPr>
          <a:xfrm>
            <a:off x="28575" y="3810000"/>
            <a:ext cx="3584787" cy="2670048"/>
          </a:xfrm>
          <a:prstGeom prst="rect">
            <a:avLst/>
          </a:prstGeom>
        </p:spPr>
      </p:pic>
      <p:pic>
        <p:nvPicPr>
          <p:cNvPr id="25" name="bottom_blk_line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8" name="blue_boxes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7" name="content_big_box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5"/>
            <a:ext cx="9144000" cy="6858000"/>
          </a:xfrm>
          <a:prstGeom prst="rect">
            <a:avLst/>
          </a:prstGeom>
        </p:spPr>
      </p:pic>
      <p:sp>
        <p:nvSpPr>
          <p:cNvPr id="3" name="subtitle"/>
          <p:cNvSpPr>
            <a:spLocks noGrp="1"/>
          </p:cNvSpPr>
          <p:nvPr>
            <p:ph type="subTitle" idx="1" hasCustomPrompt="1"/>
          </p:nvPr>
        </p:nvSpPr>
        <p:spPr>
          <a:xfrm>
            <a:off x="1066800" y="914400"/>
            <a:ext cx="7010400" cy="4419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Second level</a:t>
            </a:r>
            <a:br>
              <a:rPr lang="en-US" dirty="0" smtClean="0"/>
            </a:br>
            <a:r>
              <a:rPr lang="en-US" dirty="0" smtClean="0"/>
              <a:t>Third level</a:t>
            </a:r>
            <a:br>
              <a:rPr lang="en-US" dirty="0" smtClean="0"/>
            </a:br>
            <a:r>
              <a:rPr lang="en-US" dirty="0" smtClean="0"/>
              <a:t>Fourth level</a:t>
            </a:r>
            <a:br>
              <a:rPr lang="en-US" dirty="0" smtClean="0"/>
            </a:br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860425"/>
          </a:xfrm>
        </p:spPr>
        <p:txBody>
          <a:bodyPr anchor="b" anchorCtr="0"/>
          <a:lstStyle>
            <a:lvl1pPr algn="ct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09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36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3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2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grpId="0" nodeType="withEffect">
                                  <p:stCondLst>
                                    <p:cond delay="4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59" repeatCount="indefinite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  <p:bldLst>
      <p:bldP spid="3" grpId="0" build="p">
        <p:tmplLst>
          <p:tmpl lvl="1">
            <p:tnLst>
              <p:par>
                <p:cTn presetID="52" presetClass="entr" presetSubtype="0" fill="hold" nodeType="withEffect">
                  <p:stCondLst>
                    <p:cond delay="4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Scale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</p:cBhvr>
                      <p:from x="250000" y="250000"/>
                      <p:to x="100000" y="100000"/>
                    </p:animScale>
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<p:cBhvr>
                        <p:cTn dur="1000" decel="50000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</p:animMotion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282575"/>
            <a:ext cx="9144000" cy="936625"/>
          </a:xfrm>
        </p:spPr>
        <p:txBody>
          <a:bodyPr anchor="b" anchorCtr="0"/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878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3" name="piegraphic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0668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2600325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492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400" y="410837"/>
            <a:ext cx="81462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2268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5814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581400" cy="4525964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0600" y="410837"/>
            <a:ext cx="80700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001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77646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17526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286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362200" y="37338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762750" y="1524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57747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2478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1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4040188" cy="40687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lnSpc>
                <a:spcPct val="100000"/>
              </a:lnSpc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057401"/>
            <a:ext cx="4041775" cy="4068763"/>
          </a:xfrm>
        </p:spPr>
        <p:txBody>
          <a:bodyPr>
            <a:normAutofit/>
          </a:bodyPr>
          <a:lstStyle>
            <a:lvl1pPr>
              <a:buClr>
                <a:schemeClr val="accent1">
                  <a:lumMod val="20000"/>
                  <a:lumOff val="80000"/>
                </a:schemeClr>
              </a:buClr>
              <a:defRPr sz="1800"/>
            </a:lvl1pPr>
            <a:lvl2pPr>
              <a:buClr>
                <a:schemeClr val="accent1">
                  <a:lumMod val="20000"/>
                  <a:lumOff val="80000"/>
                </a:schemeClr>
              </a:buClr>
              <a:defRPr sz="2000"/>
            </a:lvl2pPr>
            <a:lvl3pPr>
              <a:buClr>
                <a:schemeClr val="accent1">
                  <a:lumMod val="20000"/>
                  <a:lumOff val="80000"/>
                </a:schemeClr>
              </a:buClr>
              <a:defRPr sz="1800"/>
            </a:lvl3pPr>
            <a:lvl4pPr>
              <a:buClr>
                <a:schemeClr val="accent1">
                  <a:lumMod val="20000"/>
                  <a:lumOff val="80000"/>
                </a:schemeClr>
              </a:buClr>
              <a:defRPr sz="1600"/>
            </a:lvl4pPr>
            <a:lvl5pPr>
              <a:buClr>
                <a:schemeClr val="accent1">
                  <a:lumMod val="20000"/>
                  <a:lumOff val="80000"/>
                </a:schemeClr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2"/>
          </p:nvPr>
        </p:nvSpPr>
        <p:spPr>
          <a:xfrm>
            <a:off x="4648200" y="1752602"/>
            <a:ext cx="4040188" cy="304801"/>
          </a:xfrm>
          <a:solidFill>
            <a:schemeClr val="accent5">
              <a:lumMod val="20000"/>
              <a:lumOff val="80000"/>
              <a:alpha val="39000"/>
            </a:schemeClr>
          </a:solidFill>
        </p:spPr>
        <p:txBody>
          <a:bodyPr tIns="27432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461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133121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747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47800"/>
            <a:ext cx="5111750" cy="4678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98637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598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Stat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1"/>
            <a:ext cx="8534400" cy="4983164"/>
          </a:xfrm>
        </p:spPr>
        <p:txBody>
          <a:bodyPr/>
          <a:lstStyle>
            <a:lvl1pPr marL="173038" indent="-173038">
              <a:lnSpc>
                <a:spcPts val="2600"/>
              </a:lnSpc>
              <a:buFont typeface="Arial" pitchFamily="34" charset="0"/>
              <a:buChar char="•"/>
              <a:defRPr sz="2400" b="0"/>
            </a:lvl1pPr>
            <a:lvl2pPr marL="684213" indent="-227013">
              <a:lnSpc>
                <a:spcPts val="2600"/>
              </a:lnSpc>
              <a:defRPr sz="2000"/>
            </a:lvl2pPr>
            <a:lvl3pPr marL="1087438" indent="-173038">
              <a:lnSpc>
                <a:spcPts val="2600"/>
              </a:lnSpc>
              <a:defRPr sz="1800"/>
            </a:lvl3pPr>
            <a:lvl4pPr marL="1541463" indent="-169863">
              <a:lnSpc>
                <a:spcPts val="2600"/>
              </a:lnSpc>
              <a:defRPr sz="1600"/>
            </a:lvl4pPr>
            <a:lvl5pPr marL="2001838" indent="-173038">
              <a:lnSpc>
                <a:spcPts val="2600"/>
              </a:lnSpc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itle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egraphic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contact"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5111750" cy="4678363"/>
          </a:xfrm>
        </p:spPr>
        <p:txBody>
          <a:bodyPr/>
          <a:lstStyle>
            <a:lvl1pPr>
              <a:defRPr sz="3200">
                <a:solidFill>
                  <a:schemeClr val="tx2"/>
                </a:solidFill>
              </a:defRPr>
            </a:lvl1pPr>
            <a:lvl2pPr>
              <a:defRPr sz="2800">
                <a:solidFill>
                  <a:schemeClr val="tx2"/>
                </a:solidFill>
              </a:defRPr>
            </a:lvl2pPr>
            <a:lvl3pPr>
              <a:defRPr sz="2400">
                <a:solidFill>
                  <a:schemeClr val="tx2"/>
                </a:solidFill>
              </a:defRPr>
            </a:lvl3pPr>
            <a:lvl4pPr>
              <a:defRPr sz="2000">
                <a:solidFill>
                  <a:schemeClr val="tx2"/>
                </a:solidFill>
              </a:defRPr>
            </a:lvl4pPr>
            <a:lvl5pPr>
              <a:defRPr sz="20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43600" y="1524000"/>
            <a:ext cx="2855913" cy="4373563"/>
          </a:xfrm>
        </p:spPr>
        <p:txBody>
          <a:bodyPr/>
          <a:lstStyle>
            <a:lvl1pPr marL="0" indent="0">
              <a:lnSpc>
                <a:spcPts val="1600"/>
              </a:lnSpc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4467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81600"/>
            <a:ext cx="3962400" cy="338139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381000"/>
            <a:ext cx="9144000" cy="4724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486401"/>
            <a:ext cx="3962400" cy="804863"/>
          </a:xfrm>
        </p:spPr>
        <p:txBody>
          <a:bodyPr>
            <a:normAutofit/>
          </a:bodyPr>
          <a:lstStyle>
            <a:lvl1pPr marL="0" indent="0">
              <a:lnSpc>
                <a:spcPts val="1400"/>
              </a:lnSpc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2898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C8AA99-7238-42D3-B68A-A4E1B56FEE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6883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4351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127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0159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59984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4093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6273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3709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Static_Content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sp>
        <p:nvSpPr>
          <p:cNvPr id="2" name="Title"/>
          <p:cNvSpPr>
            <a:spLocks noGrp="1"/>
          </p:cNvSpPr>
          <p:nvPr>
            <p:ph type="ctrTitle"/>
          </p:nvPr>
        </p:nvSpPr>
        <p:spPr>
          <a:xfrm>
            <a:off x="0" y="282575"/>
            <a:ext cx="9144000" cy="936625"/>
          </a:xfrm>
        </p:spPr>
        <p:txBody>
          <a:bodyPr anchor="b" anchorCtr="0"/>
          <a:lstStyle>
            <a:lvl1pPr algn="ctr">
              <a:defRPr sz="3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2869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633947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6710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68D13-5EF5-42B0-A8BE-ADA17887028F}" type="datetimeFigureOut">
              <a:rPr lang="en-US" smtClean="0"/>
              <a:t>10/2/2012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405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ottom_blk_li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29" name="grey_boxe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4" name="side_blue_gradient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3" name="bottom_grey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1" name="side_grey_gradient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20" name="top_grey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610"/>
            <a:ext cx="9144000" cy="6858000"/>
          </a:xfrm>
          <a:prstGeom prst="rect">
            <a:avLst/>
          </a:prstGeom>
        </p:spPr>
      </p:pic>
      <p:pic>
        <p:nvPicPr>
          <p:cNvPr id="5" name="top_dotted_line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050"/>
            <a:ext cx="9144000" cy="161925"/>
          </a:xfrm>
          <a:prstGeom prst="rect">
            <a:avLst/>
          </a:prstGeom>
        </p:spPr>
      </p:pic>
      <p:pic>
        <p:nvPicPr>
          <p:cNvPr id="19" name="bottom_dotted_line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3" name="piegraphic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838200"/>
            <a:ext cx="8578850" cy="6434137"/>
          </a:xfrm>
          <a:prstGeom prst="rect">
            <a:avLst/>
          </a:prstGeom>
        </p:spPr>
      </p:pic>
      <p:sp>
        <p:nvSpPr>
          <p:cNvPr id="16" name="Text Placeholder 2"/>
          <p:cNvSpPr>
            <a:spLocks noGrp="1"/>
          </p:cNvSpPr>
          <p:nvPr>
            <p:ph type="body" idx="10"/>
          </p:nvPr>
        </p:nvSpPr>
        <p:spPr>
          <a:xfrm>
            <a:off x="685800" y="1066800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0" y="2600325"/>
            <a:ext cx="7772400" cy="1362075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238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/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2438400" y="30540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64400" y="410837"/>
            <a:ext cx="81462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2438400" y="1635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7"/>
          </p:nvPr>
        </p:nvSpPr>
        <p:spPr>
          <a:xfrm>
            <a:off x="2438400" y="23448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2438400" y="37632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9"/>
          </p:nvPr>
        </p:nvSpPr>
        <p:spPr>
          <a:xfrm>
            <a:off x="2438400" y="44724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ext Placeholder 8"/>
          <p:cNvSpPr>
            <a:spLocks noGrp="1"/>
          </p:cNvSpPr>
          <p:nvPr>
            <p:ph type="body" sz="quarter" idx="20"/>
          </p:nvPr>
        </p:nvSpPr>
        <p:spPr>
          <a:xfrm>
            <a:off x="2438400" y="5181600"/>
            <a:ext cx="6400800" cy="838200"/>
          </a:xfrm>
        </p:spPr>
        <p:txBody>
          <a:bodyPr>
            <a:normAutofit/>
          </a:bodyPr>
          <a:lstStyle>
            <a:lvl1pPr marL="57150" indent="0">
              <a:buFontTx/>
              <a:buNone/>
              <a:defRPr sz="1600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1"/>
            <a:ext cx="3581400" cy="45259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1"/>
            <a:ext cx="3581400" cy="4525964"/>
          </a:xfr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540600" y="410837"/>
            <a:ext cx="8070000" cy="6397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0010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17526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4"/>
          </p:nvPr>
        </p:nvSpPr>
        <p:spPr>
          <a:xfrm>
            <a:off x="228600" y="35814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5" hasCustomPrompt="1"/>
          </p:nvPr>
        </p:nvSpPr>
        <p:spPr>
          <a:xfrm>
            <a:off x="2362200" y="3733800"/>
            <a:ext cx="5715000" cy="1524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  <a:br>
              <a:rPr lang="en-US" dirty="0" smtClean="0"/>
            </a:br>
            <a:r>
              <a:rPr lang="en-US" dirty="0" smtClean="0"/>
              <a:t>Level 2</a:t>
            </a:r>
            <a:br>
              <a:rPr lang="en-US" dirty="0" smtClean="0"/>
            </a:br>
            <a:r>
              <a:rPr lang="en-US" dirty="0" smtClean="0"/>
              <a:t>Level 3</a:t>
            </a:r>
            <a:br>
              <a:rPr lang="en-US" dirty="0" smtClean="0"/>
            </a:br>
            <a:r>
              <a:rPr lang="en-US" dirty="0" smtClean="0"/>
              <a:t>Level 4</a:t>
            </a:r>
            <a:br>
              <a:rPr lang="en-US" dirty="0" smtClean="0"/>
            </a:br>
            <a:r>
              <a:rPr lang="en-US" dirty="0" smtClean="0"/>
              <a:t>Level 5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6762750" y="1524000"/>
            <a:ext cx="2362200" cy="152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2"/>
          </p:nvPr>
        </p:nvSpPr>
        <p:spPr>
          <a:xfrm>
            <a:off x="32385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6019800" y="3581401"/>
            <a:ext cx="2743200" cy="2544763"/>
          </a:xfrm>
        </p:spPr>
        <p:txBody>
          <a:bodyPr lIns="274320" tIns="0" rIns="182880">
            <a:normAutofit/>
          </a:bodyPr>
          <a:lstStyle>
            <a:lvl1pPr>
              <a:lnSpc>
                <a:spcPts val="2000"/>
              </a:lnSpc>
              <a:defRPr sz="1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sz="half" idx="15"/>
          </p:nvPr>
        </p:nvSpPr>
        <p:spPr>
          <a:xfrm>
            <a:off x="4572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3"/>
          <p:cNvSpPr>
            <a:spLocks noGrp="1"/>
          </p:cNvSpPr>
          <p:nvPr>
            <p:ph sz="half" idx="16"/>
          </p:nvPr>
        </p:nvSpPr>
        <p:spPr>
          <a:xfrm>
            <a:off x="32385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3"/>
          <p:cNvSpPr>
            <a:spLocks noGrp="1"/>
          </p:cNvSpPr>
          <p:nvPr>
            <p:ph sz="half" idx="17"/>
          </p:nvPr>
        </p:nvSpPr>
        <p:spPr>
          <a:xfrm>
            <a:off x="6019800" y="1524000"/>
            <a:ext cx="2743200" cy="1706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33400" y="974400"/>
            <a:ext cx="8251200" cy="457200"/>
          </a:xfrm>
        </p:spPr>
        <p:txBody>
          <a:bodyPr>
            <a:normAutofit/>
          </a:bodyPr>
          <a:lstStyle>
            <a:lvl1pPr algn="ctr">
              <a:buFontTx/>
              <a:buNone/>
              <a:defRPr sz="2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26" Type="http://schemas.openxmlformats.org/officeDocument/2006/relationships/image" Target="../media/image9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5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7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2.png"/><Relationship Id="rId26" Type="http://schemas.openxmlformats.org/officeDocument/2006/relationships/image" Target="../media/image10.png"/><Relationship Id="rId3" Type="http://schemas.openxmlformats.org/officeDocument/2006/relationships/slideLayout" Target="../slideLayouts/slideLayout19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Relationship Id="rId22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_blk_lin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pic>
        <p:nvPicPr>
          <p:cNvPr id="23" name="bottom_blk_line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7" name="grey_boxes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ide_blue_gradient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ottom_grey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side_grey_gradient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GB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  <p:pic>
        <p:nvPicPr>
          <p:cNvPr id="20" name="top_grey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ottom_dotted_lin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21" name="top_blu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top_dotted_line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top_blk_lin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385"/>
            <a:ext cx="9144000" cy="123825"/>
          </a:xfrm>
          <a:prstGeom prst="rect">
            <a:avLst/>
          </a:prstGeom>
        </p:spPr>
      </p:pic>
      <p:pic>
        <p:nvPicPr>
          <p:cNvPr id="23" name="bottom_blk_line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96030"/>
            <a:ext cx="9144000" cy="123825"/>
          </a:xfrm>
          <a:prstGeom prst="rect">
            <a:avLst/>
          </a:prstGeom>
        </p:spPr>
      </p:pic>
      <p:pic>
        <p:nvPicPr>
          <p:cNvPr id="7" name="grey_boxes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side_blue_gradient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bottom_grey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bottom_blue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side_grey_gradient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48400" y="6653837"/>
            <a:ext cx="2895600" cy="365125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63807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200" b="1">
                <a:solidFill>
                  <a:schemeClr val="tx2"/>
                </a:solidFill>
                <a:latin typeface="Segoe UI" pitchFamily="34" charset="0"/>
                <a:cs typeface="Segoe UI" pitchFamily="34" charset="0"/>
              </a:defRPr>
            </a:lvl1pPr>
          </a:lstStyle>
          <a:p>
            <a:fld id="{81582BD6-FC20-4557-852B-8433F8572D3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top_grey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bottom_dotted_line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37"/>
            <a:ext cx="9144000" cy="161925"/>
          </a:xfrm>
          <a:prstGeom prst="rect">
            <a:avLst/>
          </a:prstGeom>
        </p:spPr>
      </p:pic>
      <p:pic>
        <p:nvPicPr>
          <p:cNvPr id="21" name="top_blue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5" name="top_dotted_line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4786"/>
            <a:ext cx="9144000" cy="1619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1"/>
            <a:ext cx="8229600" cy="5059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4400" y="410837"/>
            <a:ext cx="8229600" cy="639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448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3600" b="1" kern="1200" baseline="0">
          <a:solidFill>
            <a:schemeClr val="accent1">
              <a:lumMod val="75000"/>
            </a:schemeClr>
          </a:solidFill>
          <a:latin typeface="+mj-lt"/>
          <a:ea typeface="+mj-ea"/>
          <a:cs typeface="Segoe UI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1pPr>
      <a:lvl2pPr marL="4572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8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2pPr>
      <a:lvl3pPr marL="9144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4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3pPr>
      <a:lvl4pPr marL="13716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4pPr>
      <a:lvl5pPr marL="1828800" indent="0" algn="l" defTabSz="914400" rtl="0" eaLnBrk="1" latinLnBrk="0" hangingPunct="1">
        <a:lnSpc>
          <a:spcPct val="100000"/>
        </a:lnSpc>
        <a:spcBef>
          <a:spcPct val="20000"/>
        </a:spcBef>
        <a:buClr>
          <a:schemeClr val="accent1">
            <a:lumMod val="20000"/>
            <a:lumOff val="80000"/>
          </a:schemeClr>
        </a:buClr>
        <a:buSzPct val="70000"/>
        <a:buFont typeface="Arial" pitchFamily="34" charset="0"/>
        <a:buNone/>
        <a:defRPr sz="2000" kern="1200">
          <a:solidFill>
            <a:schemeClr val="tx2">
              <a:lumMod val="75000"/>
            </a:schemeClr>
          </a:solidFill>
          <a:latin typeface="+mn-lt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886CF-02EA-42CD-801C-BF39CBBA20B1}" type="datetimeFigureOut">
              <a:rPr lang="en-GB" smtClean="0"/>
              <a:t>02/10/2012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00350-9295-4804-83D0-2103A2EC96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949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Relationship Id="rId5" Type="http://schemas.openxmlformats.org/officeDocument/2006/relationships/hyperlink" Target="http://www.youtube.com/watch?v=5cL60TYY8oQ" TargetMode="External"/><Relationship Id="rId4" Type="http://schemas.openxmlformats.org/officeDocument/2006/relationships/hyperlink" Target="http://www.youtube.com/watch?v=DfGs2Y5WJ14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bbc.co.uk/news/world-africa-14445087" TargetMode="Externa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news.bbc.co.uk/1/hi/programmes/the_daily_politics/7934729.stm" TargetMode="Externa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259632" y="3725416"/>
            <a:ext cx="6505872" cy="85571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259632" y="1988840"/>
            <a:ext cx="6505872" cy="1584176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b="1" dirty="0" smtClean="0">
                <a:solidFill>
                  <a:schemeClr val="bg1"/>
                </a:solidFill>
              </a:rPr>
              <a:t>Production Possibility Boundaries</a:t>
            </a:r>
            <a:endParaRPr lang="en-GB" sz="54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AS Economics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14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Managing Human Capital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2.bp.blogspot.com/_IzGDYJE7jOs/RohM-sOVM2I/AAAAAAAAAlg/rRuHzA2EEf0/s320/adam_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14908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943.photobucket.com/albums/ad275/eljunior987654321/bl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9847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947" y="1844824"/>
            <a:ext cx="3124126" cy="44644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Specialisation</a:t>
            </a:r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The production of a limited range of goods by an individual factor of production, in cooperation with others so that a range of goods is produced.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72473" y="1844824"/>
            <a:ext cx="312412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5552330" y="1844824"/>
            <a:ext cx="312412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>
                <a:solidFill>
                  <a:srgbClr val="FF0000"/>
                </a:solidFill>
                <a:hlinkClick r:id="rId4"/>
              </a:rPr>
              <a:t>http://</a:t>
            </a:r>
            <a:r>
              <a:rPr lang="en-GB" sz="2400" b="1" i="1" dirty="0" smtClean="0">
                <a:solidFill>
                  <a:srgbClr val="FF0000"/>
                </a:solidFill>
                <a:hlinkClick r:id="rId4"/>
              </a:rPr>
              <a:t>www.youtube.com/watch?v=DfGs2Y5WJ14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400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2400" b="1" i="1" dirty="0">
                <a:solidFill>
                  <a:srgbClr val="FF0000"/>
                </a:solidFill>
                <a:hlinkClick r:id="rId5"/>
              </a:rPr>
              <a:t>http://</a:t>
            </a:r>
            <a:r>
              <a:rPr lang="en-GB" sz="2400" b="1" i="1" dirty="0" smtClean="0">
                <a:solidFill>
                  <a:srgbClr val="FF0000"/>
                </a:solidFill>
                <a:hlinkClick r:id="rId5"/>
              </a:rPr>
              <a:t>www.youtube.com/watch?v=5cL60TYY8oQ</a:t>
            </a:r>
            <a:r>
              <a:rPr lang="en-GB" sz="2400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>
              <a:buNone/>
            </a:pPr>
            <a:endParaRPr lang="en-GB" sz="2400" b="1" i="1" dirty="0">
              <a:solidFill>
                <a:srgbClr val="FF0000"/>
              </a:solidFill>
            </a:endParaRPr>
          </a:p>
          <a:p>
            <a:r>
              <a:rPr lang="en-GB" sz="2400" b="1" i="1" dirty="0" smtClean="0"/>
              <a:t>Division of Labour in 21</a:t>
            </a:r>
            <a:r>
              <a:rPr lang="en-GB" sz="2400" b="1" i="1" baseline="30000" dirty="0" smtClean="0"/>
              <a:t>st</a:t>
            </a:r>
            <a:r>
              <a:rPr lang="en-GB" sz="2400" b="1" i="1" dirty="0" smtClean="0"/>
              <a:t> Century</a:t>
            </a:r>
          </a:p>
        </p:txBody>
      </p:sp>
    </p:spTree>
    <p:extLst>
      <p:ext uri="{BB962C8B-B14F-4D97-AF65-F5344CB8AC3E}">
        <p14:creationId xmlns:p14="http://schemas.microsoft.com/office/powerpoint/2010/main" val="342315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Shifting the PPB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1600201"/>
            <a:ext cx="3024336" cy="3860412"/>
          </a:xfrm>
        </p:spPr>
        <p:txBody>
          <a:bodyPr>
            <a:normAutofit/>
          </a:bodyPr>
          <a:lstStyle/>
          <a:p>
            <a:r>
              <a:rPr lang="en-GB" sz="2000" dirty="0" smtClean="0"/>
              <a:t>If efficiency and productivity increases in the production of one good PPB shifts as opposite.</a:t>
            </a:r>
          </a:p>
          <a:p>
            <a:r>
              <a:rPr lang="en-GB" sz="2000" dirty="0" smtClean="0"/>
              <a:t>Increase in productive potential of computer games from investment in new technology.</a:t>
            </a:r>
          </a:p>
          <a:p>
            <a:r>
              <a:rPr lang="en-GB" sz="2000" dirty="0" smtClean="0"/>
              <a:t>Movement from 0B to 0D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1628800"/>
            <a:ext cx="0" cy="417646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547664" y="5805264"/>
            <a:ext cx="6264696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-2340768" y="3284984"/>
            <a:ext cx="7920880" cy="5850650"/>
          </a:xfrm>
          <a:prstGeom prst="arc">
            <a:avLst>
              <a:gd name="adj1" fmla="val 16136643"/>
              <a:gd name="adj2" fmla="val 2124788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2132856"/>
            <a:ext cx="576064" cy="3240360"/>
          </a:xfrm>
          <a:prstGeom prst="rect">
            <a:avLst/>
          </a:prstGeom>
          <a:ln>
            <a:noFill/>
          </a:ln>
        </p:spPr>
        <p:txBody>
          <a:bodyPr vert="vert270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Financial Services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6165304"/>
            <a:ext cx="3600400" cy="83585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dirty="0" smtClean="0">
                <a:ea typeface="+mj-ea"/>
                <a:cs typeface="+mj-cs"/>
              </a:rPr>
              <a:t>Computer Games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3691" y="3140968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>
                <a:ea typeface="+mj-ea"/>
                <a:cs typeface="+mj-cs"/>
              </a:rPr>
              <a:t>A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5595026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ea typeface="+mj-ea"/>
                <a:cs typeface="+mj-cs"/>
              </a:rPr>
              <a:t>0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5877272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>
                <a:ea typeface="+mj-ea"/>
                <a:cs typeface="+mj-cs"/>
              </a:rPr>
              <a:t>B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5883058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 smtClean="0">
                <a:ea typeface="+mj-ea"/>
                <a:cs typeface="+mj-cs"/>
              </a:rPr>
              <a:t>D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Arc 16"/>
          <p:cNvSpPr/>
          <p:nvPr/>
        </p:nvSpPr>
        <p:spPr>
          <a:xfrm>
            <a:off x="-2188368" y="3284984"/>
            <a:ext cx="6868380" cy="6003050"/>
          </a:xfrm>
          <a:prstGeom prst="arc">
            <a:avLst>
              <a:gd name="adj1" fmla="val 16573355"/>
              <a:gd name="adj2" fmla="val 21089749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39344" y="527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PPB1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88450" y="527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PPB2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144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Reduction In Productive Potential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GB" sz="2800" dirty="0" smtClean="0"/>
              <a:t>Read through the article on the Zimbabwean economy, highlight anything that may shift the PPB to the left.</a:t>
            </a:r>
            <a:br>
              <a:rPr lang="en-GB" sz="2800" dirty="0" smtClean="0"/>
            </a:br>
            <a:endParaRPr lang="en-GB" sz="2800" dirty="0" smtClean="0"/>
          </a:p>
          <a:p>
            <a:r>
              <a:rPr lang="en-GB" sz="2800" dirty="0">
                <a:hlinkClick r:id="rId2"/>
              </a:rPr>
              <a:t>http://</a:t>
            </a:r>
            <a:r>
              <a:rPr lang="en-GB" sz="2800" dirty="0" smtClean="0">
                <a:hlinkClick r:id="rId2"/>
              </a:rPr>
              <a:t>www.bbc.co.uk/news/world-africa-14445087</a:t>
            </a:r>
            <a:r>
              <a:rPr lang="en-GB" sz="2800" dirty="0" smtClean="0"/>
              <a:t> </a:t>
            </a:r>
          </a:p>
          <a:p>
            <a:endParaRPr lang="en-GB" sz="2800" dirty="0" smtClean="0"/>
          </a:p>
        </p:txBody>
      </p:sp>
      <p:pic>
        <p:nvPicPr>
          <p:cNvPr id="3074" name="Picture 2" descr="http://www.state.gov/cms_images/zimbabwe_viol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97" y="1484784"/>
            <a:ext cx="3898522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http://praag.org/wp-content/uploads/2012/09/zimdoll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5896" y="4076577"/>
            <a:ext cx="3889297" cy="2604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57748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Shifting the PPB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1600201"/>
            <a:ext cx="3024336" cy="3860412"/>
          </a:xfrm>
        </p:spPr>
        <p:txBody>
          <a:bodyPr>
            <a:normAutofit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capacity</a:t>
            </a:r>
            <a:r>
              <a:rPr lang="en-GB" sz="2800" dirty="0" smtClean="0"/>
              <a:t> of the economy to produce has decreased.</a:t>
            </a:r>
          </a:p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potential</a:t>
            </a:r>
            <a:r>
              <a:rPr lang="en-GB" sz="2800" dirty="0" smtClean="0"/>
              <a:t> to produce goods services has decreased.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1628800"/>
            <a:ext cx="0" cy="417646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547664" y="5805264"/>
            <a:ext cx="6264696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-2340768" y="2474894"/>
            <a:ext cx="7920880" cy="6660740"/>
          </a:xfrm>
          <a:prstGeom prst="arc">
            <a:avLst>
              <a:gd name="adj1" fmla="val 16136643"/>
              <a:gd name="adj2" fmla="val 215775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2132856"/>
            <a:ext cx="576064" cy="3240360"/>
          </a:xfrm>
          <a:prstGeom prst="rect">
            <a:avLst/>
          </a:prstGeom>
          <a:ln>
            <a:noFill/>
          </a:ln>
        </p:spPr>
        <p:txBody>
          <a:bodyPr vert="vert270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Goods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6165304"/>
            <a:ext cx="3600400" cy="83585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dirty="0" smtClean="0">
                <a:ea typeface="+mj-ea"/>
                <a:cs typeface="+mj-cs"/>
              </a:rPr>
              <a:t>Services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190186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691" y="3140968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>
                <a:ea typeface="+mj-ea"/>
                <a:cs typeface="+mj-cs"/>
              </a:rPr>
              <a:t>A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5595026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ea typeface="+mj-ea"/>
                <a:cs typeface="+mj-cs"/>
              </a:rPr>
              <a:t>0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5877272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>
                <a:ea typeface="+mj-ea"/>
                <a:cs typeface="+mj-cs"/>
              </a:rPr>
              <a:t>B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5883058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 smtClean="0">
                <a:ea typeface="+mj-ea"/>
                <a:cs typeface="+mj-cs"/>
              </a:rPr>
              <a:t>D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Arc 16"/>
          <p:cNvSpPr/>
          <p:nvPr/>
        </p:nvSpPr>
        <p:spPr>
          <a:xfrm>
            <a:off x="-2188368" y="3284984"/>
            <a:ext cx="6868380" cy="6003050"/>
          </a:xfrm>
          <a:prstGeom prst="arc">
            <a:avLst>
              <a:gd name="adj1" fmla="val 16573355"/>
              <a:gd name="adj2" fmla="val 21089749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39344" y="527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PPB2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88450" y="527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PPB1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2627784" y="2660536"/>
            <a:ext cx="288032" cy="771596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4205672" y="4005064"/>
            <a:ext cx="732656" cy="576064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101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Value Judgements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 smtClean="0"/>
              <a:t>Statements or </a:t>
            </a:r>
            <a:r>
              <a:rPr lang="en-GB" sz="3600" b="1" dirty="0" smtClean="0">
                <a:solidFill>
                  <a:srgbClr val="FF0000"/>
                </a:solidFill>
              </a:rPr>
              <a:t>opinions</a:t>
            </a:r>
            <a:r>
              <a:rPr lang="en-GB" sz="3600" dirty="0" smtClean="0"/>
              <a:t> expressed that are not testable or cannot be verified and </a:t>
            </a:r>
            <a:r>
              <a:rPr lang="en-GB" sz="3600" b="1" dirty="0" smtClean="0">
                <a:solidFill>
                  <a:srgbClr val="FF0000"/>
                </a:solidFill>
              </a:rPr>
              <a:t>depend</a:t>
            </a:r>
            <a:r>
              <a:rPr lang="en-GB" sz="3600" dirty="0" smtClean="0"/>
              <a:t> very much on the </a:t>
            </a:r>
            <a:r>
              <a:rPr lang="en-GB" sz="3600" b="1" dirty="0" smtClean="0">
                <a:solidFill>
                  <a:srgbClr val="FF0000"/>
                </a:solidFill>
              </a:rPr>
              <a:t>views of the individual </a:t>
            </a:r>
            <a:r>
              <a:rPr lang="en-GB" sz="3600" dirty="0" smtClean="0"/>
              <a:t>and the values they hold.</a:t>
            </a:r>
          </a:p>
          <a:p>
            <a:pPr marL="0" indent="0">
              <a:buNone/>
            </a:pPr>
            <a:endParaRPr lang="en-GB" sz="3600" b="1" dirty="0"/>
          </a:p>
          <a:p>
            <a:pPr marL="0" indent="0">
              <a:buNone/>
            </a:pPr>
            <a:r>
              <a:rPr lang="en-GB" sz="3600" i="1" dirty="0" smtClean="0"/>
              <a:t>We </a:t>
            </a:r>
            <a:r>
              <a:rPr lang="en-GB" sz="3600" b="1" i="1" dirty="0" smtClean="0">
                <a:solidFill>
                  <a:srgbClr val="FF0000"/>
                </a:solidFill>
              </a:rPr>
              <a:t>should</a:t>
            </a:r>
            <a:r>
              <a:rPr lang="en-GB" sz="3600" i="1" dirty="0" smtClean="0"/>
              <a:t> ban smoking completely</a:t>
            </a:r>
          </a:p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r>
              <a:rPr lang="en-GB" sz="3600" i="1" dirty="0" smtClean="0"/>
              <a:t>We </a:t>
            </a:r>
            <a:r>
              <a:rPr lang="en-GB" sz="3600" b="1" i="1" dirty="0" smtClean="0">
                <a:solidFill>
                  <a:srgbClr val="FF0000"/>
                </a:solidFill>
              </a:rPr>
              <a:t>should</a:t>
            </a:r>
            <a:r>
              <a:rPr lang="en-GB" sz="3600" i="1" dirty="0" smtClean="0"/>
              <a:t> bring back the death penalty</a:t>
            </a:r>
          </a:p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r>
              <a:rPr lang="en-GB" sz="3600" i="1" dirty="0" smtClean="0"/>
              <a:t>Britain </a:t>
            </a:r>
            <a:r>
              <a:rPr lang="en-GB" sz="3600" b="1" i="1" dirty="0" smtClean="0">
                <a:solidFill>
                  <a:srgbClr val="FF0000"/>
                </a:solidFill>
              </a:rPr>
              <a:t>should</a:t>
            </a:r>
            <a:r>
              <a:rPr lang="en-GB" sz="3600" i="1" dirty="0" smtClean="0"/>
              <a:t> leave the EU.</a:t>
            </a:r>
            <a:endParaRPr lang="en-GB" sz="3600" i="1" dirty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8505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Normative Statement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Opinions</a:t>
            </a:r>
            <a:r>
              <a:rPr lang="en-GB" sz="3600" dirty="0" smtClean="0"/>
              <a:t> that require value judgements to be made.</a:t>
            </a:r>
          </a:p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r>
              <a:rPr lang="en-GB" sz="3600" dirty="0" smtClean="0"/>
              <a:t>They </a:t>
            </a:r>
            <a:r>
              <a:rPr lang="en-GB" sz="3600" b="1" dirty="0" smtClean="0">
                <a:solidFill>
                  <a:srgbClr val="FF0000"/>
                </a:solidFill>
              </a:rPr>
              <a:t>cannot be proven </a:t>
            </a:r>
            <a:r>
              <a:rPr lang="en-GB" sz="3600" dirty="0" smtClean="0"/>
              <a:t>or tested.</a:t>
            </a:r>
            <a:endParaRPr lang="en-GB" sz="3600" dirty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61862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Normative Statement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b="1" dirty="0" smtClean="0">
                <a:solidFill>
                  <a:srgbClr val="FF0000"/>
                </a:solidFill>
              </a:rPr>
              <a:t>Opinions</a:t>
            </a:r>
            <a:r>
              <a:rPr lang="en-GB" sz="3600" dirty="0" smtClean="0"/>
              <a:t> that require value judgements to be made.</a:t>
            </a:r>
          </a:p>
          <a:p>
            <a:pPr marL="0" indent="0">
              <a:buNone/>
            </a:pPr>
            <a:endParaRPr lang="en-GB" sz="3600" i="1" dirty="0"/>
          </a:p>
          <a:p>
            <a:pPr marL="0" indent="0">
              <a:buNone/>
            </a:pPr>
            <a:r>
              <a:rPr lang="en-GB" sz="3600" dirty="0" smtClean="0"/>
              <a:t>They </a:t>
            </a:r>
            <a:r>
              <a:rPr lang="en-GB" sz="3600" b="1" dirty="0" smtClean="0">
                <a:solidFill>
                  <a:srgbClr val="FF0000"/>
                </a:solidFill>
              </a:rPr>
              <a:t>cannot be proven </a:t>
            </a:r>
            <a:r>
              <a:rPr lang="en-GB" sz="3600" dirty="0" smtClean="0"/>
              <a:t>or tested.</a:t>
            </a:r>
            <a:endParaRPr lang="en-GB" sz="3600" dirty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77982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Positive Statement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 smtClean="0"/>
              <a:t>Statements that </a:t>
            </a:r>
            <a:r>
              <a:rPr lang="en-GB" sz="3600" b="1" dirty="0" smtClean="0">
                <a:solidFill>
                  <a:srgbClr val="FF0000"/>
                </a:solidFill>
              </a:rPr>
              <a:t>can be tested </a:t>
            </a:r>
            <a:r>
              <a:rPr lang="en-GB" sz="3600" dirty="0" smtClean="0"/>
              <a:t>against real-world data.</a:t>
            </a:r>
          </a:p>
          <a:p>
            <a:pPr marL="0" indent="0">
              <a:buNone/>
            </a:pPr>
            <a:endParaRPr lang="en-GB" sz="3600" b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GB" sz="3600" b="1" i="1" dirty="0" smtClean="0">
                <a:solidFill>
                  <a:srgbClr val="FF0000"/>
                </a:solidFill>
              </a:rPr>
              <a:t>If</a:t>
            </a:r>
            <a:r>
              <a:rPr lang="en-GB" sz="3600" i="1" dirty="0" smtClean="0"/>
              <a:t> the government increases taxes then total demand for consumer goods will fall.</a:t>
            </a:r>
            <a:endParaRPr lang="en-GB" sz="3600" i="1" dirty="0"/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791792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Activity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600" b="1" dirty="0"/>
              <a:t>Explain, using a diagram in each case, the likely effect of the following on the PPB</a:t>
            </a:r>
            <a:r>
              <a:rPr lang="en-GB" sz="3600" b="1" dirty="0" smtClean="0"/>
              <a:t>:</a:t>
            </a:r>
          </a:p>
          <a:p>
            <a:pPr marL="0" indent="0">
              <a:buNone/>
            </a:pPr>
            <a:endParaRPr lang="en-GB" sz="3600" dirty="0"/>
          </a:p>
          <a:p>
            <a:pPr lvl="0"/>
            <a:r>
              <a:rPr lang="en-GB" sz="3600" dirty="0"/>
              <a:t>An improvement in the available technology for producing consumer goods only.</a:t>
            </a:r>
            <a:br>
              <a:rPr lang="en-GB" sz="3600" dirty="0"/>
            </a:br>
            <a:endParaRPr lang="en-GB" sz="3600" dirty="0"/>
          </a:p>
          <a:p>
            <a:pPr lvl="0"/>
            <a:r>
              <a:rPr lang="en-GB" sz="3600" dirty="0"/>
              <a:t>A hurricane that destroys approximately 5% of all factories and production facilities.</a:t>
            </a:r>
            <a:br>
              <a:rPr lang="en-GB" sz="3600" dirty="0"/>
            </a:br>
            <a:endParaRPr lang="en-GB" sz="3600" dirty="0"/>
          </a:p>
          <a:p>
            <a:pPr lvl="0"/>
            <a:r>
              <a:rPr lang="en-GB" sz="3600" dirty="0"/>
              <a:t>A decision by individuals to allocate more resources towards producing consumer goods at the expense of producing capital goods.</a:t>
            </a:r>
          </a:p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618519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Plenary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35546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Aims and Objectives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970902"/>
              </p:ext>
            </p:extLst>
          </p:nvPr>
        </p:nvGraphicFramePr>
        <p:xfrm>
          <a:off x="467544" y="1556792"/>
          <a:ext cx="8136904" cy="45365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6048672"/>
              </a:tblGrid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 smtClean="0"/>
                        <a:t>Aim:</a:t>
                      </a:r>
                      <a:endParaRPr lang="en-GB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Font typeface="Arial" pitchFamily="34" charset="0"/>
                        <a:buChar char="•"/>
                      </a:pPr>
                      <a:r>
                        <a:rPr lang="en-GB" sz="2400" dirty="0" smtClean="0"/>
                        <a:t>Understand</a:t>
                      </a:r>
                      <a:r>
                        <a:rPr lang="en-GB" sz="2400" baseline="0" dirty="0" smtClean="0"/>
                        <a:t> how PPB curves can shift</a:t>
                      </a:r>
                      <a:endParaRPr lang="en-GB" sz="2400" dirty="0"/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Level 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b="1" dirty="0" smtClean="0"/>
                        <a:t>Objectives:</a:t>
                      </a:r>
                      <a:endParaRPr lang="en-GB" sz="2400" b="1" dirty="0"/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FF0000"/>
                          </a:solidFill>
                        </a:rPr>
                        <a:t>E-D</a:t>
                      </a:r>
                      <a:endParaRPr lang="en-GB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400" dirty="0" smtClean="0"/>
                        <a:t>Define productive potential</a:t>
                      </a:r>
                      <a:endParaRPr lang="en-GB" sz="2400" dirty="0"/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FF0000"/>
                          </a:solidFill>
                        </a:rPr>
                        <a:t>C-B</a:t>
                      </a:r>
                      <a:endParaRPr lang="en-GB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400" dirty="0" smtClean="0"/>
                        <a:t>Explain how an economy's productive potential can change</a:t>
                      </a:r>
                      <a:endParaRPr lang="en-GB" sz="2400" dirty="0"/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FF0000"/>
                          </a:solidFill>
                        </a:rPr>
                        <a:t>B-A</a:t>
                      </a:r>
                      <a:endParaRPr lang="en-GB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400" dirty="0" smtClean="0"/>
                        <a:t>Analyse the effects of</a:t>
                      </a:r>
                      <a:r>
                        <a:rPr lang="en-GB" sz="2400" baseline="0" dirty="0" smtClean="0"/>
                        <a:t> a change in the factors of production on the PPB</a:t>
                      </a:r>
                      <a:endParaRPr lang="en-GB" sz="2400" dirty="0"/>
                    </a:p>
                  </a:txBody>
                  <a:tcPr/>
                </a:tc>
              </a:tr>
              <a:tr h="689219">
                <a:tc>
                  <a:txBody>
                    <a:bodyPr/>
                    <a:lstStyle/>
                    <a:p>
                      <a:pPr algn="ctr"/>
                      <a:r>
                        <a:rPr lang="en-GB" sz="3600" b="1" dirty="0" smtClean="0">
                          <a:solidFill>
                            <a:srgbClr val="FF0000"/>
                          </a:solidFill>
                        </a:rPr>
                        <a:t>A*</a:t>
                      </a:r>
                      <a:endParaRPr lang="en-GB" sz="3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itchFamily="34" charset="0"/>
                        <a:buChar char="•"/>
                      </a:pPr>
                      <a:r>
                        <a:rPr lang="en-GB" sz="2400" dirty="0" smtClean="0"/>
                        <a:t>Evaluate</a:t>
                      </a:r>
                      <a:r>
                        <a:rPr lang="en-GB" sz="2400" baseline="0" dirty="0" smtClean="0"/>
                        <a:t> different factors effects on the PPB of an economy</a:t>
                      </a:r>
                      <a:endParaRPr lang="en-GB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5886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Starter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sz="3600" dirty="0" smtClean="0"/>
              <a:t>Draw an economy producing an equal number of capital goods and consumer goods.</a:t>
            </a:r>
          </a:p>
          <a:p>
            <a:endParaRPr lang="en-GB" sz="3600" dirty="0" smtClean="0"/>
          </a:p>
          <a:p>
            <a:r>
              <a:rPr lang="en-GB" sz="3600" dirty="0" smtClean="0"/>
              <a:t>Show productive efficiency on your diagram.</a:t>
            </a:r>
          </a:p>
          <a:p>
            <a:endParaRPr lang="en-GB" sz="3600" dirty="0" smtClean="0"/>
          </a:p>
          <a:p>
            <a:r>
              <a:rPr lang="en-GB" sz="3600" dirty="0" smtClean="0"/>
              <a:t>Explain allocative efficiency.</a:t>
            </a:r>
          </a:p>
        </p:txBody>
      </p:sp>
    </p:spTree>
    <p:extLst>
      <p:ext uri="{BB962C8B-B14F-4D97-AF65-F5344CB8AC3E}">
        <p14:creationId xmlns:p14="http://schemas.microsoft.com/office/powerpoint/2010/main" val="3249264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4.bp.blogspot.com/_NnvOI_SWsCE/TM-kPrmoE2I/AAAAAAAAAv0/iV7kqeG0-r4/s1600/australia-aborigines-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Discussion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700808"/>
            <a:ext cx="3394720" cy="4525963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sz="2400" dirty="0" smtClean="0"/>
              <a:t>GB settled in Australia in 1770.</a:t>
            </a:r>
          </a:p>
          <a:p>
            <a:r>
              <a:rPr lang="en-GB" sz="2400" dirty="0" smtClean="0"/>
              <a:t>Increase in four factors of production.</a:t>
            </a:r>
          </a:p>
          <a:p>
            <a:r>
              <a:rPr lang="en-GB" sz="2400" dirty="0" smtClean="0"/>
              <a:t>GB now had the potential to increase its output of goods and services.</a:t>
            </a:r>
          </a:p>
          <a:p>
            <a:r>
              <a:rPr lang="en-GB" sz="2400" dirty="0" smtClean="0"/>
              <a:t>What may have happened to its’ PPB curve?</a:t>
            </a:r>
          </a:p>
        </p:txBody>
      </p:sp>
    </p:spTree>
    <p:extLst>
      <p:ext uri="{BB962C8B-B14F-4D97-AF65-F5344CB8AC3E}">
        <p14:creationId xmlns:p14="http://schemas.microsoft.com/office/powerpoint/2010/main" val="335408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Shifting the PPB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1600201"/>
            <a:ext cx="3024336" cy="386041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capacity</a:t>
            </a:r>
            <a:r>
              <a:rPr lang="en-GB" sz="2800" dirty="0" smtClean="0"/>
              <a:t> of the economy to produce more has increased.</a:t>
            </a:r>
          </a:p>
          <a:p>
            <a:r>
              <a:rPr lang="en-GB" sz="2800" dirty="0" smtClean="0"/>
              <a:t>The </a:t>
            </a:r>
            <a:r>
              <a:rPr lang="en-GB" sz="2800" b="1" dirty="0" smtClean="0">
                <a:solidFill>
                  <a:srgbClr val="FF0000"/>
                </a:solidFill>
              </a:rPr>
              <a:t>potential</a:t>
            </a:r>
            <a:r>
              <a:rPr lang="en-GB" sz="2800" dirty="0" smtClean="0"/>
              <a:t> to produce more goods and services has increased.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547664" y="1628800"/>
            <a:ext cx="0" cy="4176464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H="1">
            <a:off x="1547664" y="5805264"/>
            <a:ext cx="6264696" cy="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rc 6"/>
          <p:cNvSpPr/>
          <p:nvPr/>
        </p:nvSpPr>
        <p:spPr>
          <a:xfrm>
            <a:off x="-2340768" y="2474894"/>
            <a:ext cx="7920880" cy="6660740"/>
          </a:xfrm>
          <a:prstGeom prst="arc">
            <a:avLst>
              <a:gd name="adj1" fmla="val 16136643"/>
              <a:gd name="adj2" fmla="val 21577544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496" y="2132856"/>
            <a:ext cx="576064" cy="3240360"/>
          </a:xfrm>
          <a:prstGeom prst="rect">
            <a:avLst/>
          </a:prstGeom>
          <a:ln>
            <a:noFill/>
          </a:ln>
        </p:spPr>
        <p:txBody>
          <a:bodyPr vert="vert270" wrap="square" lIns="91440" tIns="45720" rIns="91440" bIns="45720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Goods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6165304"/>
            <a:ext cx="3600400" cy="835856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dirty="0" smtClean="0">
                <a:ea typeface="+mj-ea"/>
                <a:cs typeface="+mj-cs"/>
              </a:rPr>
              <a:t>Services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2190186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32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3691" y="3140968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>
                <a:ea typeface="+mj-ea"/>
                <a:cs typeface="+mj-cs"/>
              </a:rPr>
              <a:t>A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7584" y="5595026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dirty="0">
                <a:ea typeface="+mj-ea"/>
                <a:cs typeface="+mj-cs"/>
              </a:rPr>
              <a:t>0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3968" y="5877272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>
                <a:ea typeface="+mj-ea"/>
                <a:cs typeface="+mj-cs"/>
              </a:rPr>
              <a:t>B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92080" y="5883058"/>
            <a:ext cx="576064" cy="576064"/>
          </a:xfrm>
          <a:prstGeom prst="rect">
            <a:avLst/>
          </a:prstGeom>
          <a:ln>
            <a:noFill/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3200" b="1" noProof="0" dirty="0" smtClean="0">
                <a:ea typeface="+mj-ea"/>
                <a:cs typeface="+mj-cs"/>
              </a:rPr>
              <a:t>D</a:t>
            </a:r>
            <a:endParaRPr kumimoji="0" lang="en-GB" sz="32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ea typeface="+mj-ea"/>
              <a:cs typeface="+mj-cs"/>
            </a:endParaRPr>
          </a:p>
        </p:txBody>
      </p:sp>
      <p:sp>
        <p:nvSpPr>
          <p:cNvPr id="17" name="Arc 16"/>
          <p:cNvSpPr/>
          <p:nvPr/>
        </p:nvSpPr>
        <p:spPr>
          <a:xfrm>
            <a:off x="-2188368" y="3284984"/>
            <a:ext cx="6868380" cy="6003050"/>
          </a:xfrm>
          <a:prstGeom prst="arc">
            <a:avLst>
              <a:gd name="adj1" fmla="val 16573355"/>
              <a:gd name="adj2" fmla="val 21089749"/>
            </a:avLst>
          </a:prstGeom>
          <a:ln w="762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/>
          <p:cNvSpPr txBox="1"/>
          <p:nvPr/>
        </p:nvSpPr>
        <p:spPr>
          <a:xfrm>
            <a:off x="3839344" y="527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PPB1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4888450" y="527594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PPB2</a:t>
            </a:r>
            <a:endParaRPr lang="en-GB" dirty="0"/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2411760" y="2636912"/>
            <a:ext cx="216024" cy="74057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175956" y="4077072"/>
            <a:ext cx="671500" cy="524548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551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Increasing Productive Potential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What factors may increase the economy’s potential ability to produce more goods/services?</a:t>
            </a:r>
          </a:p>
        </p:txBody>
      </p:sp>
    </p:spTree>
    <p:extLst>
      <p:ext uri="{BB962C8B-B14F-4D97-AF65-F5344CB8AC3E}">
        <p14:creationId xmlns:p14="http://schemas.microsoft.com/office/powerpoint/2010/main" val="273923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Increasing Productive Potential</a:t>
            </a:r>
            <a:endParaRPr lang="en-GB" b="1" dirty="0">
              <a:solidFill>
                <a:schemeClr val="bg1"/>
              </a:solidFill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88699906"/>
              </p:ext>
            </p:extLst>
          </p:nvPr>
        </p:nvGraphicFramePr>
        <p:xfrm>
          <a:off x="467544" y="1484784"/>
          <a:ext cx="820891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244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7F8E320-1699-4C14-BB36-08B53F13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57F8E320-1699-4C14-BB36-08B53F13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57F8E320-1699-4C14-BB36-08B53F132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C84EBE9-4BF1-466B-89B3-3DE5317F5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9C84EBE9-4BF1-466B-89B3-3DE5317F5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9C84EBE9-4BF1-466B-89B3-3DE5317F56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982C0B-D678-470C-9B67-D0765E8B0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49982C0B-D678-470C-9B67-D0765E8B0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49982C0B-D678-470C-9B67-D0765E8B0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447D8CA-607D-470F-A70A-E80D5C04F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2447D8CA-607D-470F-A70A-E80D5C04F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2447D8CA-607D-470F-A70A-E80D5C04F3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912315D-AC30-457F-800D-34AE6E242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graphicEl>
                                              <a:dgm id="{9912315D-AC30-457F-800D-34AE6E242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graphicEl>
                                              <a:dgm id="{9912315D-AC30-457F-800D-34AE6E2429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7BB8ED-F5DE-4A7E-B05C-664E899C6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graphicEl>
                                              <a:dgm id="{497BB8ED-F5DE-4A7E-B05C-664E899C6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graphicEl>
                                              <a:dgm id="{497BB8ED-F5DE-4A7E-B05C-664E899C6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191A7AC-F1D5-4952-AFBA-256773778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>
                                            <p:graphicEl>
                                              <a:dgm id="{D191A7AC-F1D5-4952-AFBA-256773778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>
                                            <p:graphicEl>
                                              <a:dgm id="{D191A7AC-F1D5-4952-AFBA-256773778A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4457816-75CD-4B0B-9212-50F1712B2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graphicEl>
                                              <a:dgm id="{C4457816-75CD-4B0B-9212-50F1712B2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graphicEl>
                                              <a:dgm id="{C4457816-75CD-4B0B-9212-50F1712B2A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Improving Human Capital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/>
              <a:t>Investing in training to improve the </a:t>
            </a:r>
            <a:r>
              <a:rPr lang="en-GB" sz="2800" b="1" dirty="0" smtClean="0">
                <a:solidFill>
                  <a:srgbClr val="FF0000"/>
                </a:solidFill>
              </a:rPr>
              <a:t>skills of the workforce </a:t>
            </a:r>
            <a:r>
              <a:rPr lang="en-GB" sz="2800" dirty="0" smtClean="0"/>
              <a:t>will increase the economy’s productive potential.</a:t>
            </a:r>
          </a:p>
          <a:p>
            <a:r>
              <a:rPr lang="en-GB" sz="2800" dirty="0" smtClean="0"/>
              <a:t>Investing in </a:t>
            </a:r>
            <a:r>
              <a:rPr lang="en-GB" sz="2800" b="1" dirty="0" smtClean="0">
                <a:solidFill>
                  <a:srgbClr val="FF0000"/>
                </a:solidFill>
              </a:rPr>
              <a:t>Human Capital.</a:t>
            </a:r>
          </a:p>
          <a:p>
            <a:r>
              <a:rPr lang="en-GB" sz="2800" b="1" dirty="0" smtClean="0">
                <a:hlinkClick r:id="rId2"/>
              </a:rPr>
              <a:t>http</a:t>
            </a:r>
            <a:r>
              <a:rPr lang="en-GB" sz="2800" b="1" dirty="0">
                <a:solidFill>
                  <a:srgbClr val="FF0000"/>
                </a:solidFill>
                <a:hlinkClick r:id="rId2"/>
              </a:rPr>
              <a:t>://</a:t>
            </a:r>
            <a:r>
              <a:rPr lang="en-GB" sz="2800" b="1" dirty="0" smtClean="0">
                <a:solidFill>
                  <a:srgbClr val="FF0000"/>
                </a:solidFill>
                <a:hlinkClick r:id="rId2"/>
              </a:rPr>
              <a:t>news.bbc.co.uk/1/hi/programmes/the_daily_politics/7934729.stm</a:t>
            </a:r>
            <a:r>
              <a:rPr lang="en-GB" sz="2800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sz="2800" b="1" dirty="0" smtClean="0"/>
              <a:t>An attempt to increase the PPB of the economy or to keep unemployment figures down?</a:t>
            </a:r>
          </a:p>
        </p:txBody>
      </p:sp>
    </p:spTree>
    <p:extLst>
      <p:ext uri="{BB962C8B-B14F-4D97-AF65-F5344CB8AC3E}">
        <p14:creationId xmlns:p14="http://schemas.microsoft.com/office/powerpoint/2010/main" val="101073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67544" y="332656"/>
            <a:ext cx="8208912" cy="1008112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bg1"/>
                </a:solidFill>
              </a:rPr>
              <a:t>Managing Human Capital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2.bp.blogspot.com/_IzGDYJE7jOs/RohM-sOVM2I/AAAAAAAAAlg/rRuHzA2EEf0/s320/adam_smit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149080"/>
            <a:ext cx="2276475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943.photobucket.com/albums/ad275/eljunior987654321/blan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56792"/>
            <a:ext cx="6984776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947" y="1844824"/>
            <a:ext cx="3124126" cy="4464496"/>
          </a:xfrm>
        </p:spPr>
        <p:txBody>
          <a:bodyPr>
            <a:normAutofit/>
          </a:bodyPr>
          <a:lstStyle/>
          <a:p>
            <a:r>
              <a:rPr lang="en-GB" sz="2400" i="1" dirty="0" smtClean="0"/>
              <a:t>Adam Smith </a:t>
            </a:r>
          </a:p>
          <a:p>
            <a:r>
              <a:rPr lang="en-GB" sz="2400" i="1" dirty="0" smtClean="0"/>
              <a:t>Observed a pin factory</a:t>
            </a:r>
          </a:p>
          <a:p>
            <a:r>
              <a:rPr lang="en-GB" sz="2400" i="1" dirty="0" smtClean="0"/>
              <a:t>When production is divided into specific tasks, output rose significantly.</a:t>
            </a:r>
          </a:p>
          <a:p>
            <a:r>
              <a:rPr lang="en-GB" sz="2400" i="1" dirty="0" smtClean="0"/>
              <a:t>Division of Labour &amp; Specialisation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5372473" y="1844824"/>
            <a:ext cx="3124126" cy="4464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i="1" dirty="0" smtClean="0">
                <a:solidFill>
                  <a:srgbClr val="FF0000"/>
                </a:solidFill>
              </a:rPr>
              <a:t>Division of Labour</a:t>
            </a:r>
          </a:p>
          <a:p>
            <a:r>
              <a:rPr lang="en-GB" sz="2400" b="1" i="1" dirty="0" smtClean="0">
                <a:solidFill>
                  <a:srgbClr val="FF0000"/>
                </a:solidFill>
              </a:rPr>
              <a:t>Breaking the production process down into a sequence of tasks, with workers assigned to particular tasks.</a:t>
            </a:r>
          </a:p>
        </p:txBody>
      </p:sp>
    </p:spTree>
    <p:extLst>
      <p:ext uri="{BB962C8B-B14F-4D97-AF65-F5344CB8AC3E}">
        <p14:creationId xmlns:p14="http://schemas.microsoft.com/office/powerpoint/2010/main" val="69360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theme/theme1.xml><?xml version="1.0" encoding="utf-8"?>
<a:theme xmlns:a="http://schemas.openxmlformats.org/drawingml/2006/main" name="Theme28">
  <a:themeElements>
    <a:clrScheme name="Business Pie Chart">
      <a:dk1>
        <a:srgbClr val="000000"/>
      </a:dk1>
      <a:lt1>
        <a:srgbClr val="FFFFFF"/>
      </a:lt1>
      <a:dk2>
        <a:srgbClr val="002060"/>
      </a:dk2>
      <a:lt2>
        <a:srgbClr val="96CCFF"/>
      </a:lt2>
      <a:accent1>
        <a:srgbClr val="3556D0"/>
      </a:accent1>
      <a:accent2>
        <a:srgbClr val="E05524"/>
      </a:accent2>
      <a:accent3>
        <a:srgbClr val="F6B514"/>
      </a:accent3>
      <a:accent4>
        <a:srgbClr val="3DC031"/>
      </a:accent4>
      <a:accent5>
        <a:srgbClr val="CBCBCB"/>
      </a:accent5>
      <a:accent6>
        <a:srgbClr val="5F5F5F"/>
      </a:accent6>
      <a:hlink>
        <a:srgbClr val="002060"/>
      </a:hlink>
      <a:folHlink>
        <a:srgbClr val="0042C7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PresenterMedia.com Static Golden Gears">
  <a:themeElements>
    <a:clrScheme name="Business Pie Chart">
      <a:dk1>
        <a:srgbClr val="000000"/>
      </a:dk1>
      <a:lt1>
        <a:srgbClr val="FFFFFF"/>
      </a:lt1>
      <a:dk2>
        <a:srgbClr val="002060"/>
      </a:dk2>
      <a:lt2>
        <a:srgbClr val="96CCFF"/>
      </a:lt2>
      <a:accent1>
        <a:srgbClr val="3556D0"/>
      </a:accent1>
      <a:accent2>
        <a:srgbClr val="E05524"/>
      </a:accent2>
      <a:accent3>
        <a:srgbClr val="F6B514"/>
      </a:accent3>
      <a:accent4>
        <a:srgbClr val="3DC031"/>
      </a:accent4>
      <a:accent5>
        <a:srgbClr val="CBCBCB"/>
      </a:accent5>
      <a:accent6>
        <a:srgbClr val="5F5F5F"/>
      </a:accent6>
      <a:hlink>
        <a:srgbClr val="96CCFF"/>
      </a:hlink>
      <a:folHlink>
        <a:srgbClr val="3556D0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 marL="0" marR="0" indent="0" algn="l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kern="1200" cap="none" spc="0" normalizeH="0" baseline="0" noProof="0" dirty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Perpetua" pitchFamily="18" charset="0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Theme28</Template>
  <TotalTime>861</TotalTime>
  <Words>607</Words>
  <Application>Microsoft Office PowerPoint</Application>
  <PresentationFormat>On-screen Show (4:3)</PresentationFormat>
  <Paragraphs>124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Theme28</vt:lpstr>
      <vt:lpstr>PresenterMedia.com Static Golden Gears</vt:lpstr>
      <vt:lpstr>Office Theme</vt:lpstr>
      <vt:lpstr>Production Possibility Boundaries</vt:lpstr>
      <vt:lpstr>Aims and Objectives</vt:lpstr>
      <vt:lpstr>Starter</vt:lpstr>
      <vt:lpstr>Discussion</vt:lpstr>
      <vt:lpstr>Shifting the PPB</vt:lpstr>
      <vt:lpstr>Increasing Productive Potential</vt:lpstr>
      <vt:lpstr>Increasing Productive Potential</vt:lpstr>
      <vt:lpstr>Improving Human Capital</vt:lpstr>
      <vt:lpstr>Managing Human Capital</vt:lpstr>
      <vt:lpstr>Managing Human Capital</vt:lpstr>
      <vt:lpstr>Shifting the PPB</vt:lpstr>
      <vt:lpstr>Reduction In Productive Potential</vt:lpstr>
      <vt:lpstr>Shifting the PPB</vt:lpstr>
      <vt:lpstr>Value Judgements</vt:lpstr>
      <vt:lpstr>Normative Statement</vt:lpstr>
      <vt:lpstr>Normative Statement</vt:lpstr>
      <vt:lpstr>Positive Statement</vt:lpstr>
      <vt:lpstr>Activity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 Quiz Topics 1 &amp; 2</dc:title>
  <dc:creator>Martin</dc:creator>
  <cp:lastModifiedBy>Martin</cp:lastModifiedBy>
  <cp:revision>47</cp:revision>
  <dcterms:created xsi:type="dcterms:W3CDTF">2012-09-03T15:56:38Z</dcterms:created>
  <dcterms:modified xsi:type="dcterms:W3CDTF">2012-10-02T18:16:29Z</dcterms:modified>
</cp:coreProperties>
</file>