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93" r:id="rId2"/>
    <p:sldMasterId id="2147483848" r:id="rId3"/>
  </p:sldMasterIdLst>
  <p:handoutMasterIdLst>
    <p:handoutMasterId r:id="rId14"/>
  </p:handoutMasterIdLst>
  <p:sldIdLst>
    <p:sldId id="256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6D3930-2374-4789-BC37-40EAFFA29D39}" type="doc">
      <dgm:prSet loTypeId="urn:microsoft.com/office/officeart/2005/8/layout/hProcess11" loCatId="process" qsTypeId="urn:microsoft.com/office/officeart/2005/8/quickstyle/simple5" qsCatId="simple" csTypeId="urn:microsoft.com/office/officeart/2005/8/colors/colorful1" csCatId="colorful" phldr="1"/>
      <dgm:spPr/>
    </dgm:pt>
    <dgm:pt modelId="{C079487A-8853-4310-89B8-04AA5AC827C9}">
      <dgm:prSet phldrT="[Text]"/>
      <dgm:spPr/>
      <dgm:t>
        <a:bodyPr/>
        <a:lstStyle/>
        <a:p>
          <a:r>
            <a:rPr lang="en-GB" b="1" dirty="0" smtClean="0"/>
            <a:t>Perfect Competition: </a:t>
          </a:r>
          <a:r>
            <a:rPr lang="en-GB" dirty="0" smtClean="0"/>
            <a:t>large number of small firms.</a:t>
          </a:r>
          <a:endParaRPr lang="en-GB" dirty="0"/>
        </a:p>
      </dgm:t>
    </dgm:pt>
    <dgm:pt modelId="{C72F6DE3-8022-4C36-9EAA-6F9428928C6E}" type="parTrans" cxnId="{D115A05C-8660-489C-9C7A-605968B0503E}">
      <dgm:prSet/>
      <dgm:spPr/>
      <dgm:t>
        <a:bodyPr/>
        <a:lstStyle/>
        <a:p>
          <a:endParaRPr lang="en-GB"/>
        </a:p>
      </dgm:t>
    </dgm:pt>
    <dgm:pt modelId="{746153C1-B492-44DD-9F54-63FC2D524C81}" type="sibTrans" cxnId="{D115A05C-8660-489C-9C7A-605968B0503E}">
      <dgm:prSet/>
      <dgm:spPr/>
      <dgm:t>
        <a:bodyPr/>
        <a:lstStyle/>
        <a:p>
          <a:endParaRPr lang="en-GB"/>
        </a:p>
      </dgm:t>
    </dgm:pt>
    <dgm:pt modelId="{84C378BE-AA3B-4362-A051-064073E0BA4E}">
      <dgm:prSet phldrT="[Text]"/>
      <dgm:spPr/>
      <dgm:t>
        <a:bodyPr/>
        <a:lstStyle/>
        <a:p>
          <a:r>
            <a:rPr lang="en-GB" b="1" dirty="0" smtClean="0"/>
            <a:t>Oligopoly: </a:t>
          </a:r>
          <a:r>
            <a:rPr lang="en-GB" dirty="0" smtClean="0"/>
            <a:t>a few large firms dominate the industry.</a:t>
          </a:r>
          <a:endParaRPr lang="en-GB" dirty="0"/>
        </a:p>
      </dgm:t>
    </dgm:pt>
    <dgm:pt modelId="{370C278B-DE08-4B67-99B8-787652E85D4E}" type="parTrans" cxnId="{36CEA318-12FF-46FA-8D31-04DAD5BB55F7}">
      <dgm:prSet/>
      <dgm:spPr/>
      <dgm:t>
        <a:bodyPr/>
        <a:lstStyle/>
        <a:p>
          <a:endParaRPr lang="en-GB"/>
        </a:p>
      </dgm:t>
    </dgm:pt>
    <dgm:pt modelId="{BA97FE3A-F7D7-4A0E-8121-53C54F28E2FA}" type="sibTrans" cxnId="{36CEA318-12FF-46FA-8D31-04DAD5BB55F7}">
      <dgm:prSet/>
      <dgm:spPr/>
      <dgm:t>
        <a:bodyPr/>
        <a:lstStyle/>
        <a:p>
          <a:endParaRPr lang="en-GB"/>
        </a:p>
      </dgm:t>
    </dgm:pt>
    <dgm:pt modelId="{1E2B888C-840B-42B1-8A0E-BBA6C8C6AFB6}">
      <dgm:prSet phldrT="[Text]"/>
      <dgm:spPr/>
      <dgm:t>
        <a:bodyPr/>
        <a:lstStyle/>
        <a:p>
          <a:r>
            <a:rPr lang="en-GB" b="1" dirty="0" smtClean="0"/>
            <a:t>Monopoly: </a:t>
          </a:r>
          <a:r>
            <a:rPr lang="en-GB" dirty="0" smtClean="0"/>
            <a:t>one firm in an industry.</a:t>
          </a:r>
          <a:endParaRPr lang="en-GB" dirty="0"/>
        </a:p>
      </dgm:t>
    </dgm:pt>
    <dgm:pt modelId="{855D59FD-7483-4C40-AC2B-E474E7DFA807}" type="parTrans" cxnId="{3F319800-E10D-4AE0-91EA-EDB065C30C85}">
      <dgm:prSet/>
      <dgm:spPr/>
      <dgm:t>
        <a:bodyPr/>
        <a:lstStyle/>
        <a:p>
          <a:endParaRPr lang="en-GB"/>
        </a:p>
      </dgm:t>
    </dgm:pt>
    <dgm:pt modelId="{78CF728A-4515-4778-9ECC-07B9102FA633}" type="sibTrans" cxnId="{3F319800-E10D-4AE0-91EA-EDB065C30C85}">
      <dgm:prSet/>
      <dgm:spPr/>
      <dgm:t>
        <a:bodyPr/>
        <a:lstStyle/>
        <a:p>
          <a:endParaRPr lang="en-GB"/>
        </a:p>
      </dgm:t>
    </dgm:pt>
    <dgm:pt modelId="{DC08AC53-F545-4318-B210-1B395933673E}">
      <dgm:prSet phldrT="[Text]"/>
      <dgm:spPr/>
      <dgm:t>
        <a:bodyPr/>
        <a:lstStyle/>
        <a:p>
          <a:r>
            <a:rPr lang="en-GB" b="1" dirty="0" smtClean="0"/>
            <a:t>Duopoly</a:t>
          </a:r>
          <a:r>
            <a:rPr lang="en-GB" dirty="0" smtClean="0"/>
            <a:t>: two dominant firms in a n industry</a:t>
          </a:r>
          <a:endParaRPr lang="en-GB" dirty="0"/>
        </a:p>
      </dgm:t>
    </dgm:pt>
    <dgm:pt modelId="{536F0C9A-E125-4299-ABE1-02C65D62E2DD}" type="parTrans" cxnId="{1B03D404-FF09-49D8-9BB6-9F6435C10537}">
      <dgm:prSet/>
      <dgm:spPr/>
      <dgm:t>
        <a:bodyPr/>
        <a:lstStyle/>
        <a:p>
          <a:endParaRPr lang="en-GB"/>
        </a:p>
      </dgm:t>
    </dgm:pt>
    <dgm:pt modelId="{6EC0E0E7-878D-470F-9AEF-5E5367552ACB}" type="sibTrans" cxnId="{1B03D404-FF09-49D8-9BB6-9F6435C10537}">
      <dgm:prSet/>
      <dgm:spPr/>
      <dgm:t>
        <a:bodyPr/>
        <a:lstStyle/>
        <a:p>
          <a:endParaRPr lang="en-GB"/>
        </a:p>
      </dgm:t>
    </dgm:pt>
    <dgm:pt modelId="{40669567-BAB4-4866-8894-7D0F44D235CF}">
      <dgm:prSet phldrT="[Text]"/>
      <dgm:spPr/>
      <dgm:t>
        <a:bodyPr/>
        <a:lstStyle/>
        <a:p>
          <a:r>
            <a:rPr lang="en-GB" b="1" dirty="0" smtClean="0"/>
            <a:t>Monopolistic Competition: </a:t>
          </a:r>
          <a:r>
            <a:rPr lang="en-GB" dirty="0" smtClean="0"/>
            <a:t>Imperfect competition amongst the many.</a:t>
          </a:r>
          <a:endParaRPr lang="en-GB" dirty="0"/>
        </a:p>
      </dgm:t>
    </dgm:pt>
    <dgm:pt modelId="{6640FAAB-0233-45F0-A01D-72405C359B7E}" type="parTrans" cxnId="{49714F30-CB94-4E18-9060-137F527D53B7}">
      <dgm:prSet/>
      <dgm:spPr/>
      <dgm:t>
        <a:bodyPr/>
        <a:lstStyle/>
        <a:p>
          <a:endParaRPr lang="en-GB"/>
        </a:p>
      </dgm:t>
    </dgm:pt>
    <dgm:pt modelId="{B76AB4E0-5E09-48D1-B90D-C7506B92F79C}" type="sibTrans" cxnId="{49714F30-CB94-4E18-9060-137F527D53B7}">
      <dgm:prSet/>
      <dgm:spPr/>
      <dgm:t>
        <a:bodyPr/>
        <a:lstStyle/>
        <a:p>
          <a:endParaRPr lang="en-GB"/>
        </a:p>
      </dgm:t>
    </dgm:pt>
    <dgm:pt modelId="{A9134765-1CBB-4F00-B8F0-CF464741238F}" type="pres">
      <dgm:prSet presAssocID="{C96D3930-2374-4789-BC37-40EAFFA29D39}" presName="Name0" presStyleCnt="0">
        <dgm:presLayoutVars>
          <dgm:dir/>
          <dgm:resizeHandles val="exact"/>
        </dgm:presLayoutVars>
      </dgm:prSet>
      <dgm:spPr/>
    </dgm:pt>
    <dgm:pt modelId="{E6419016-6973-47F0-9860-BC66CBDEBA01}" type="pres">
      <dgm:prSet presAssocID="{C96D3930-2374-4789-BC37-40EAFFA29D39}" presName="arrow" presStyleLbl="bgShp" presStyleIdx="0" presStyleCn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</dgm:spPr>
    </dgm:pt>
    <dgm:pt modelId="{EA63E44C-ADEE-4584-BEAF-99D8A2C8A171}" type="pres">
      <dgm:prSet presAssocID="{C96D3930-2374-4789-BC37-40EAFFA29D39}" presName="points" presStyleCnt="0"/>
      <dgm:spPr/>
    </dgm:pt>
    <dgm:pt modelId="{CD354EEB-0D17-4162-ACC4-5886E05CE5DF}" type="pres">
      <dgm:prSet presAssocID="{C079487A-8853-4310-89B8-04AA5AC827C9}" presName="compositeA" presStyleCnt="0"/>
      <dgm:spPr/>
    </dgm:pt>
    <dgm:pt modelId="{9140BB64-4901-415C-A2DD-ED0EE7A5EA4F}" type="pres">
      <dgm:prSet presAssocID="{C079487A-8853-4310-89B8-04AA5AC827C9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AD709A-6319-419F-B3E1-0194F026F2DB}" type="pres">
      <dgm:prSet presAssocID="{C079487A-8853-4310-89B8-04AA5AC827C9}" presName="circleA" presStyleLbl="node1" presStyleIdx="0" presStyleCnt="5"/>
      <dgm:spPr/>
    </dgm:pt>
    <dgm:pt modelId="{CA3E990B-4C98-4FB4-A601-5627A33288F0}" type="pres">
      <dgm:prSet presAssocID="{C079487A-8853-4310-89B8-04AA5AC827C9}" presName="spaceA" presStyleCnt="0"/>
      <dgm:spPr/>
    </dgm:pt>
    <dgm:pt modelId="{F8DFE90C-C7B7-47C7-AB9A-9E9EE06D3E61}" type="pres">
      <dgm:prSet presAssocID="{746153C1-B492-44DD-9F54-63FC2D524C81}" presName="space" presStyleCnt="0"/>
      <dgm:spPr/>
    </dgm:pt>
    <dgm:pt modelId="{DB35D737-9369-452E-BECB-D3063145742C}" type="pres">
      <dgm:prSet presAssocID="{40669567-BAB4-4866-8894-7D0F44D235CF}" presName="compositeB" presStyleCnt="0"/>
      <dgm:spPr/>
    </dgm:pt>
    <dgm:pt modelId="{8C90DE8F-38C8-4914-9ACD-29855F5B1320}" type="pres">
      <dgm:prSet presAssocID="{40669567-BAB4-4866-8894-7D0F44D235CF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A9B68E-7394-4799-87C0-1012764192E3}" type="pres">
      <dgm:prSet presAssocID="{40669567-BAB4-4866-8894-7D0F44D235CF}" presName="circleB" presStyleLbl="node1" presStyleIdx="1" presStyleCnt="5"/>
      <dgm:spPr/>
    </dgm:pt>
    <dgm:pt modelId="{8A4FAEB1-8F7C-4255-ABBE-89CE98AC37A4}" type="pres">
      <dgm:prSet presAssocID="{40669567-BAB4-4866-8894-7D0F44D235CF}" presName="spaceB" presStyleCnt="0"/>
      <dgm:spPr/>
    </dgm:pt>
    <dgm:pt modelId="{E2B9CD16-D827-4E2A-8E4B-B5CB3AB6F273}" type="pres">
      <dgm:prSet presAssocID="{B76AB4E0-5E09-48D1-B90D-C7506B92F79C}" presName="space" presStyleCnt="0"/>
      <dgm:spPr/>
    </dgm:pt>
    <dgm:pt modelId="{2F586FA7-5CE5-4B39-A6EE-FB3C3362FC57}" type="pres">
      <dgm:prSet presAssocID="{84C378BE-AA3B-4362-A051-064073E0BA4E}" presName="compositeA" presStyleCnt="0"/>
      <dgm:spPr/>
    </dgm:pt>
    <dgm:pt modelId="{B49816C0-683E-4230-AAC5-9D17B3D32674}" type="pres">
      <dgm:prSet presAssocID="{84C378BE-AA3B-4362-A051-064073E0BA4E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9DA020-AB83-48E5-BC13-6503608B9D9A}" type="pres">
      <dgm:prSet presAssocID="{84C378BE-AA3B-4362-A051-064073E0BA4E}" presName="circleA" presStyleLbl="node1" presStyleIdx="2" presStyleCnt="5"/>
      <dgm:spPr/>
    </dgm:pt>
    <dgm:pt modelId="{FEFA187F-21BB-4395-A30F-A2E0364D2BCE}" type="pres">
      <dgm:prSet presAssocID="{84C378BE-AA3B-4362-A051-064073E0BA4E}" presName="spaceA" presStyleCnt="0"/>
      <dgm:spPr/>
    </dgm:pt>
    <dgm:pt modelId="{BECC57BA-AE56-4E51-BE41-2FC47DD8B2C2}" type="pres">
      <dgm:prSet presAssocID="{BA97FE3A-F7D7-4A0E-8121-53C54F28E2FA}" presName="space" presStyleCnt="0"/>
      <dgm:spPr/>
    </dgm:pt>
    <dgm:pt modelId="{99396D82-7607-4671-B677-B9A87E3F38C2}" type="pres">
      <dgm:prSet presAssocID="{DC08AC53-F545-4318-B210-1B395933673E}" presName="compositeB" presStyleCnt="0"/>
      <dgm:spPr/>
    </dgm:pt>
    <dgm:pt modelId="{3E199235-B024-4EE1-9FF2-6F571EF9B7CA}" type="pres">
      <dgm:prSet presAssocID="{DC08AC53-F545-4318-B210-1B395933673E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D9D981-6AC8-4786-B56A-38CAE9D07AB7}" type="pres">
      <dgm:prSet presAssocID="{DC08AC53-F545-4318-B210-1B395933673E}" presName="circleB" presStyleLbl="node1" presStyleIdx="3" presStyleCnt="5"/>
      <dgm:spPr/>
    </dgm:pt>
    <dgm:pt modelId="{02090ECA-7E6B-490D-9FE0-B11F1AE37F11}" type="pres">
      <dgm:prSet presAssocID="{DC08AC53-F545-4318-B210-1B395933673E}" presName="spaceB" presStyleCnt="0"/>
      <dgm:spPr/>
    </dgm:pt>
    <dgm:pt modelId="{C47C89C7-C8D7-4DBE-A794-230E845B11E4}" type="pres">
      <dgm:prSet presAssocID="{6EC0E0E7-878D-470F-9AEF-5E5367552ACB}" presName="space" presStyleCnt="0"/>
      <dgm:spPr/>
    </dgm:pt>
    <dgm:pt modelId="{AA83A5B9-1D7F-4DAB-9A4A-B625765ACC8E}" type="pres">
      <dgm:prSet presAssocID="{1E2B888C-840B-42B1-8A0E-BBA6C8C6AFB6}" presName="compositeA" presStyleCnt="0"/>
      <dgm:spPr/>
    </dgm:pt>
    <dgm:pt modelId="{21F62243-BE58-473C-8388-AA3B105C697E}" type="pres">
      <dgm:prSet presAssocID="{1E2B888C-840B-42B1-8A0E-BBA6C8C6AFB6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F75C71-5D9E-4602-8AF5-3BAB137B4189}" type="pres">
      <dgm:prSet presAssocID="{1E2B888C-840B-42B1-8A0E-BBA6C8C6AFB6}" presName="circleA" presStyleLbl="node1" presStyleIdx="4" presStyleCnt="5"/>
      <dgm:spPr/>
    </dgm:pt>
    <dgm:pt modelId="{643FEFFA-2258-4C44-BA4B-7227AD6B3E2C}" type="pres">
      <dgm:prSet presAssocID="{1E2B888C-840B-42B1-8A0E-BBA6C8C6AFB6}" presName="spaceA" presStyleCnt="0"/>
      <dgm:spPr/>
    </dgm:pt>
  </dgm:ptLst>
  <dgm:cxnLst>
    <dgm:cxn modelId="{36CEA318-12FF-46FA-8D31-04DAD5BB55F7}" srcId="{C96D3930-2374-4789-BC37-40EAFFA29D39}" destId="{84C378BE-AA3B-4362-A051-064073E0BA4E}" srcOrd="2" destOrd="0" parTransId="{370C278B-DE08-4B67-99B8-787652E85D4E}" sibTransId="{BA97FE3A-F7D7-4A0E-8121-53C54F28E2FA}"/>
    <dgm:cxn modelId="{F688C416-8AB1-4D07-93D8-EF9BF5C02981}" type="presOf" srcId="{1E2B888C-840B-42B1-8A0E-BBA6C8C6AFB6}" destId="{21F62243-BE58-473C-8388-AA3B105C697E}" srcOrd="0" destOrd="0" presId="urn:microsoft.com/office/officeart/2005/8/layout/hProcess11"/>
    <dgm:cxn modelId="{49714F30-CB94-4E18-9060-137F527D53B7}" srcId="{C96D3930-2374-4789-BC37-40EAFFA29D39}" destId="{40669567-BAB4-4866-8894-7D0F44D235CF}" srcOrd="1" destOrd="0" parTransId="{6640FAAB-0233-45F0-A01D-72405C359B7E}" sibTransId="{B76AB4E0-5E09-48D1-B90D-C7506B92F79C}"/>
    <dgm:cxn modelId="{5D3525C2-906A-4F9F-B324-91624D6BBAF0}" type="presOf" srcId="{DC08AC53-F545-4318-B210-1B395933673E}" destId="{3E199235-B024-4EE1-9FF2-6F571EF9B7CA}" srcOrd="0" destOrd="0" presId="urn:microsoft.com/office/officeart/2005/8/layout/hProcess11"/>
    <dgm:cxn modelId="{7CBC6245-1372-44D2-883F-0617DD25C7BA}" type="presOf" srcId="{C96D3930-2374-4789-BC37-40EAFFA29D39}" destId="{A9134765-1CBB-4F00-B8F0-CF464741238F}" srcOrd="0" destOrd="0" presId="urn:microsoft.com/office/officeart/2005/8/layout/hProcess11"/>
    <dgm:cxn modelId="{1E0532FE-A92B-4243-884D-DE8CDCF570FF}" type="presOf" srcId="{40669567-BAB4-4866-8894-7D0F44D235CF}" destId="{8C90DE8F-38C8-4914-9ACD-29855F5B1320}" srcOrd="0" destOrd="0" presId="urn:microsoft.com/office/officeart/2005/8/layout/hProcess11"/>
    <dgm:cxn modelId="{29B93439-302C-411E-9D7A-18972577C454}" type="presOf" srcId="{C079487A-8853-4310-89B8-04AA5AC827C9}" destId="{9140BB64-4901-415C-A2DD-ED0EE7A5EA4F}" srcOrd="0" destOrd="0" presId="urn:microsoft.com/office/officeart/2005/8/layout/hProcess11"/>
    <dgm:cxn modelId="{1B03D404-FF09-49D8-9BB6-9F6435C10537}" srcId="{C96D3930-2374-4789-BC37-40EAFFA29D39}" destId="{DC08AC53-F545-4318-B210-1B395933673E}" srcOrd="3" destOrd="0" parTransId="{536F0C9A-E125-4299-ABE1-02C65D62E2DD}" sibTransId="{6EC0E0E7-878D-470F-9AEF-5E5367552ACB}"/>
    <dgm:cxn modelId="{DA3E8AD2-7695-4B04-9DA7-1B0D272EB16F}" type="presOf" srcId="{84C378BE-AA3B-4362-A051-064073E0BA4E}" destId="{B49816C0-683E-4230-AAC5-9D17B3D32674}" srcOrd="0" destOrd="0" presId="urn:microsoft.com/office/officeart/2005/8/layout/hProcess11"/>
    <dgm:cxn modelId="{3F319800-E10D-4AE0-91EA-EDB065C30C85}" srcId="{C96D3930-2374-4789-BC37-40EAFFA29D39}" destId="{1E2B888C-840B-42B1-8A0E-BBA6C8C6AFB6}" srcOrd="4" destOrd="0" parTransId="{855D59FD-7483-4C40-AC2B-E474E7DFA807}" sibTransId="{78CF728A-4515-4778-9ECC-07B9102FA633}"/>
    <dgm:cxn modelId="{D115A05C-8660-489C-9C7A-605968B0503E}" srcId="{C96D3930-2374-4789-BC37-40EAFFA29D39}" destId="{C079487A-8853-4310-89B8-04AA5AC827C9}" srcOrd="0" destOrd="0" parTransId="{C72F6DE3-8022-4C36-9EAA-6F9428928C6E}" sibTransId="{746153C1-B492-44DD-9F54-63FC2D524C81}"/>
    <dgm:cxn modelId="{FD383368-E5C6-4A13-A650-75ABAF4C4763}" type="presParOf" srcId="{A9134765-1CBB-4F00-B8F0-CF464741238F}" destId="{E6419016-6973-47F0-9860-BC66CBDEBA01}" srcOrd="0" destOrd="0" presId="urn:microsoft.com/office/officeart/2005/8/layout/hProcess11"/>
    <dgm:cxn modelId="{1A1472C4-B4FC-43D4-A322-F8107CCC016B}" type="presParOf" srcId="{A9134765-1CBB-4F00-B8F0-CF464741238F}" destId="{EA63E44C-ADEE-4584-BEAF-99D8A2C8A171}" srcOrd="1" destOrd="0" presId="urn:microsoft.com/office/officeart/2005/8/layout/hProcess11"/>
    <dgm:cxn modelId="{CB79D4DF-BB91-4566-88B7-960010EFB424}" type="presParOf" srcId="{EA63E44C-ADEE-4584-BEAF-99D8A2C8A171}" destId="{CD354EEB-0D17-4162-ACC4-5886E05CE5DF}" srcOrd="0" destOrd="0" presId="urn:microsoft.com/office/officeart/2005/8/layout/hProcess11"/>
    <dgm:cxn modelId="{13AB79ED-AB66-429C-9541-8CB8DDEF3160}" type="presParOf" srcId="{CD354EEB-0D17-4162-ACC4-5886E05CE5DF}" destId="{9140BB64-4901-415C-A2DD-ED0EE7A5EA4F}" srcOrd="0" destOrd="0" presId="urn:microsoft.com/office/officeart/2005/8/layout/hProcess11"/>
    <dgm:cxn modelId="{2E79D9D7-C6C1-4860-ACFE-75DA225D71ED}" type="presParOf" srcId="{CD354EEB-0D17-4162-ACC4-5886E05CE5DF}" destId="{AFAD709A-6319-419F-B3E1-0194F026F2DB}" srcOrd="1" destOrd="0" presId="urn:microsoft.com/office/officeart/2005/8/layout/hProcess11"/>
    <dgm:cxn modelId="{D770EA70-A6EE-4856-B5F9-201F6F70A0B2}" type="presParOf" srcId="{CD354EEB-0D17-4162-ACC4-5886E05CE5DF}" destId="{CA3E990B-4C98-4FB4-A601-5627A33288F0}" srcOrd="2" destOrd="0" presId="urn:microsoft.com/office/officeart/2005/8/layout/hProcess11"/>
    <dgm:cxn modelId="{D7B8A4E6-3E93-4A4E-8474-023228E6E46E}" type="presParOf" srcId="{EA63E44C-ADEE-4584-BEAF-99D8A2C8A171}" destId="{F8DFE90C-C7B7-47C7-AB9A-9E9EE06D3E61}" srcOrd="1" destOrd="0" presId="urn:microsoft.com/office/officeart/2005/8/layout/hProcess11"/>
    <dgm:cxn modelId="{7FAB6F19-7E62-4C6D-8B9F-8F9B5895DE58}" type="presParOf" srcId="{EA63E44C-ADEE-4584-BEAF-99D8A2C8A171}" destId="{DB35D737-9369-452E-BECB-D3063145742C}" srcOrd="2" destOrd="0" presId="urn:microsoft.com/office/officeart/2005/8/layout/hProcess11"/>
    <dgm:cxn modelId="{3DE5058D-B5ED-4BBB-9691-69FF2D857691}" type="presParOf" srcId="{DB35D737-9369-452E-BECB-D3063145742C}" destId="{8C90DE8F-38C8-4914-9ACD-29855F5B1320}" srcOrd="0" destOrd="0" presId="urn:microsoft.com/office/officeart/2005/8/layout/hProcess11"/>
    <dgm:cxn modelId="{70FE46D9-F3FE-4FEF-AAD8-848B23DD4591}" type="presParOf" srcId="{DB35D737-9369-452E-BECB-D3063145742C}" destId="{2BA9B68E-7394-4799-87C0-1012764192E3}" srcOrd="1" destOrd="0" presId="urn:microsoft.com/office/officeart/2005/8/layout/hProcess11"/>
    <dgm:cxn modelId="{27584F9D-7681-4988-94DB-D15C844F3902}" type="presParOf" srcId="{DB35D737-9369-452E-BECB-D3063145742C}" destId="{8A4FAEB1-8F7C-4255-ABBE-89CE98AC37A4}" srcOrd="2" destOrd="0" presId="urn:microsoft.com/office/officeart/2005/8/layout/hProcess11"/>
    <dgm:cxn modelId="{7435A6B4-D5D9-4ABB-A6AB-E2D62D343747}" type="presParOf" srcId="{EA63E44C-ADEE-4584-BEAF-99D8A2C8A171}" destId="{E2B9CD16-D827-4E2A-8E4B-B5CB3AB6F273}" srcOrd="3" destOrd="0" presId="urn:microsoft.com/office/officeart/2005/8/layout/hProcess11"/>
    <dgm:cxn modelId="{77398E9F-CC1B-4E92-BB8F-0351AA2D7FF5}" type="presParOf" srcId="{EA63E44C-ADEE-4584-BEAF-99D8A2C8A171}" destId="{2F586FA7-5CE5-4B39-A6EE-FB3C3362FC57}" srcOrd="4" destOrd="0" presId="urn:microsoft.com/office/officeart/2005/8/layout/hProcess11"/>
    <dgm:cxn modelId="{660D43C8-B702-4F1E-991D-822945B0224A}" type="presParOf" srcId="{2F586FA7-5CE5-4B39-A6EE-FB3C3362FC57}" destId="{B49816C0-683E-4230-AAC5-9D17B3D32674}" srcOrd="0" destOrd="0" presId="urn:microsoft.com/office/officeart/2005/8/layout/hProcess11"/>
    <dgm:cxn modelId="{5624A5DF-A265-4A9D-A19A-80364257F95B}" type="presParOf" srcId="{2F586FA7-5CE5-4B39-A6EE-FB3C3362FC57}" destId="{FA9DA020-AB83-48E5-BC13-6503608B9D9A}" srcOrd="1" destOrd="0" presId="urn:microsoft.com/office/officeart/2005/8/layout/hProcess11"/>
    <dgm:cxn modelId="{8813CA4A-5C7B-4C23-A6FE-BE3A8CDE463B}" type="presParOf" srcId="{2F586FA7-5CE5-4B39-A6EE-FB3C3362FC57}" destId="{FEFA187F-21BB-4395-A30F-A2E0364D2BCE}" srcOrd="2" destOrd="0" presId="urn:microsoft.com/office/officeart/2005/8/layout/hProcess11"/>
    <dgm:cxn modelId="{0EF70D97-9E31-402D-A48E-807386866837}" type="presParOf" srcId="{EA63E44C-ADEE-4584-BEAF-99D8A2C8A171}" destId="{BECC57BA-AE56-4E51-BE41-2FC47DD8B2C2}" srcOrd="5" destOrd="0" presId="urn:microsoft.com/office/officeart/2005/8/layout/hProcess11"/>
    <dgm:cxn modelId="{102A952D-62BE-4876-A2A7-B201AC361479}" type="presParOf" srcId="{EA63E44C-ADEE-4584-BEAF-99D8A2C8A171}" destId="{99396D82-7607-4671-B677-B9A87E3F38C2}" srcOrd="6" destOrd="0" presId="urn:microsoft.com/office/officeart/2005/8/layout/hProcess11"/>
    <dgm:cxn modelId="{878BB6EB-F9FA-4DC9-938F-D17876BDEF0A}" type="presParOf" srcId="{99396D82-7607-4671-B677-B9A87E3F38C2}" destId="{3E199235-B024-4EE1-9FF2-6F571EF9B7CA}" srcOrd="0" destOrd="0" presId="urn:microsoft.com/office/officeart/2005/8/layout/hProcess11"/>
    <dgm:cxn modelId="{04C0C00B-35D7-4D73-A5D4-46402F6C8BF3}" type="presParOf" srcId="{99396D82-7607-4671-B677-B9A87E3F38C2}" destId="{CBD9D981-6AC8-4786-B56A-38CAE9D07AB7}" srcOrd="1" destOrd="0" presId="urn:microsoft.com/office/officeart/2005/8/layout/hProcess11"/>
    <dgm:cxn modelId="{BAC3DD44-0F9E-44DB-B107-E8D9CDA1A2A1}" type="presParOf" srcId="{99396D82-7607-4671-B677-B9A87E3F38C2}" destId="{02090ECA-7E6B-490D-9FE0-B11F1AE37F11}" srcOrd="2" destOrd="0" presId="urn:microsoft.com/office/officeart/2005/8/layout/hProcess11"/>
    <dgm:cxn modelId="{0317B15A-64E9-4334-9800-5418F667B6A9}" type="presParOf" srcId="{EA63E44C-ADEE-4584-BEAF-99D8A2C8A171}" destId="{C47C89C7-C8D7-4DBE-A794-230E845B11E4}" srcOrd="7" destOrd="0" presId="urn:microsoft.com/office/officeart/2005/8/layout/hProcess11"/>
    <dgm:cxn modelId="{7E675128-48F8-4DBD-8FE6-3627235D1D8B}" type="presParOf" srcId="{EA63E44C-ADEE-4584-BEAF-99D8A2C8A171}" destId="{AA83A5B9-1D7F-4DAB-9A4A-B625765ACC8E}" srcOrd="8" destOrd="0" presId="urn:microsoft.com/office/officeart/2005/8/layout/hProcess11"/>
    <dgm:cxn modelId="{D95A245E-6F8C-417C-9B0D-59D9660F8895}" type="presParOf" srcId="{AA83A5B9-1D7F-4DAB-9A4A-B625765ACC8E}" destId="{21F62243-BE58-473C-8388-AA3B105C697E}" srcOrd="0" destOrd="0" presId="urn:microsoft.com/office/officeart/2005/8/layout/hProcess11"/>
    <dgm:cxn modelId="{74E1055D-4401-483B-889D-11FAB7DB5E1B}" type="presParOf" srcId="{AA83A5B9-1D7F-4DAB-9A4A-B625765ACC8E}" destId="{63F75C71-5D9E-4602-8AF5-3BAB137B4189}" srcOrd="1" destOrd="0" presId="urn:microsoft.com/office/officeart/2005/8/layout/hProcess11"/>
    <dgm:cxn modelId="{3D3E64C5-F9F2-4B7C-A87B-3225E2D38D54}" type="presParOf" srcId="{AA83A5B9-1D7F-4DAB-9A4A-B625765ACC8E}" destId="{643FEFFA-2258-4C44-BA4B-7227AD6B3E2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19016-6973-47F0-9860-BC66CBDEBA01}">
      <dsp:nvSpPr>
        <dsp:cNvPr id="0" name=""/>
        <dsp:cNvSpPr/>
      </dsp:nvSpPr>
      <dsp:spPr>
        <a:xfrm>
          <a:off x="0" y="1357788"/>
          <a:ext cx="8229600" cy="1810385"/>
        </a:xfrm>
        <a:prstGeom prst="notchedRightArrow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40BB64-4901-415C-A2DD-ED0EE7A5EA4F}">
      <dsp:nvSpPr>
        <dsp:cNvPr id="0" name=""/>
        <dsp:cNvSpPr/>
      </dsp:nvSpPr>
      <dsp:spPr>
        <a:xfrm>
          <a:off x="3254" y="0"/>
          <a:ext cx="1423101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Perfect Competition: </a:t>
          </a:r>
          <a:r>
            <a:rPr lang="en-GB" sz="1700" kern="1200" dirty="0" smtClean="0"/>
            <a:t>large number of small firms.</a:t>
          </a:r>
          <a:endParaRPr lang="en-GB" sz="1700" kern="1200" dirty="0"/>
        </a:p>
      </dsp:txBody>
      <dsp:txXfrm>
        <a:off x="3254" y="0"/>
        <a:ext cx="1423101" cy="1810385"/>
      </dsp:txXfrm>
    </dsp:sp>
    <dsp:sp modelId="{AFAD709A-6319-419F-B3E1-0194F026F2DB}">
      <dsp:nvSpPr>
        <dsp:cNvPr id="0" name=""/>
        <dsp:cNvSpPr/>
      </dsp:nvSpPr>
      <dsp:spPr>
        <a:xfrm>
          <a:off x="488507" y="2036683"/>
          <a:ext cx="452596" cy="45259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90DE8F-38C8-4914-9ACD-29855F5B1320}">
      <dsp:nvSpPr>
        <dsp:cNvPr id="0" name=""/>
        <dsp:cNvSpPr/>
      </dsp:nvSpPr>
      <dsp:spPr>
        <a:xfrm>
          <a:off x="1497511" y="2715577"/>
          <a:ext cx="1423101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Monopolistic Competition: </a:t>
          </a:r>
          <a:r>
            <a:rPr lang="en-GB" sz="1700" kern="1200" dirty="0" smtClean="0"/>
            <a:t>Imperfect competition amongst the many.</a:t>
          </a:r>
          <a:endParaRPr lang="en-GB" sz="1700" kern="1200" dirty="0"/>
        </a:p>
      </dsp:txBody>
      <dsp:txXfrm>
        <a:off x="1497511" y="2715577"/>
        <a:ext cx="1423101" cy="1810385"/>
      </dsp:txXfrm>
    </dsp:sp>
    <dsp:sp modelId="{2BA9B68E-7394-4799-87C0-1012764192E3}">
      <dsp:nvSpPr>
        <dsp:cNvPr id="0" name=""/>
        <dsp:cNvSpPr/>
      </dsp:nvSpPr>
      <dsp:spPr>
        <a:xfrm>
          <a:off x="1982764" y="2036683"/>
          <a:ext cx="452596" cy="45259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9816C0-683E-4230-AAC5-9D17B3D32674}">
      <dsp:nvSpPr>
        <dsp:cNvPr id="0" name=""/>
        <dsp:cNvSpPr/>
      </dsp:nvSpPr>
      <dsp:spPr>
        <a:xfrm>
          <a:off x="2991769" y="0"/>
          <a:ext cx="1423101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Oligopoly: </a:t>
          </a:r>
          <a:r>
            <a:rPr lang="en-GB" sz="1700" kern="1200" dirty="0" smtClean="0"/>
            <a:t>a few large firms dominate the industry.</a:t>
          </a:r>
          <a:endParaRPr lang="en-GB" sz="1700" kern="1200" dirty="0"/>
        </a:p>
      </dsp:txBody>
      <dsp:txXfrm>
        <a:off x="2991769" y="0"/>
        <a:ext cx="1423101" cy="1810385"/>
      </dsp:txXfrm>
    </dsp:sp>
    <dsp:sp modelId="{FA9DA020-AB83-48E5-BC13-6503608B9D9A}">
      <dsp:nvSpPr>
        <dsp:cNvPr id="0" name=""/>
        <dsp:cNvSpPr/>
      </dsp:nvSpPr>
      <dsp:spPr>
        <a:xfrm>
          <a:off x="3477021" y="2036683"/>
          <a:ext cx="452596" cy="45259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199235-B024-4EE1-9FF2-6F571EF9B7CA}">
      <dsp:nvSpPr>
        <dsp:cNvPr id="0" name=""/>
        <dsp:cNvSpPr/>
      </dsp:nvSpPr>
      <dsp:spPr>
        <a:xfrm>
          <a:off x="4486026" y="2715577"/>
          <a:ext cx="1423101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Duopoly</a:t>
          </a:r>
          <a:r>
            <a:rPr lang="en-GB" sz="1700" kern="1200" dirty="0" smtClean="0"/>
            <a:t>: two dominant firms in a n industry</a:t>
          </a:r>
          <a:endParaRPr lang="en-GB" sz="1700" kern="1200" dirty="0"/>
        </a:p>
      </dsp:txBody>
      <dsp:txXfrm>
        <a:off x="4486026" y="2715577"/>
        <a:ext cx="1423101" cy="1810385"/>
      </dsp:txXfrm>
    </dsp:sp>
    <dsp:sp modelId="{CBD9D981-6AC8-4786-B56A-38CAE9D07AB7}">
      <dsp:nvSpPr>
        <dsp:cNvPr id="0" name=""/>
        <dsp:cNvSpPr/>
      </dsp:nvSpPr>
      <dsp:spPr>
        <a:xfrm>
          <a:off x="4971278" y="2036683"/>
          <a:ext cx="452596" cy="45259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F62243-BE58-473C-8388-AA3B105C697E}">
      <dsp:nvSpPr>
        <dsp:cNvPr id="0" name=""/>
        <dsp:cNvSpPr/>
      </dsp:nvSpPr>
      <dsp:spPr>
        <a:xfrm>
          <a:off x="5980283" y="0"/>
          <a:ext cx="1423101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Monopoly: </a:t>
          </a:r>
          <a:r>
            <a:rPr lang="en-GB" sz="1700" kern="1200" dirty="0" smtClean="0"/>
            <a:t>one firm in an industry.</a:t>
          </a:r>
          <a:endParaRPr lang="en-GB" sz="1700" kern="1200" dirty="0"/>
        </a:p>
      </dsp:txBody>
      <dsp:txXfrm>
        <a:off x="5980283" y="0"/>
        <a:ext cx="1423101" cy="1810385"/>
      </dsp:txXfrm>
    </dsp:sp>
    <dsp:sp modelId="{63F75C71-5D9E-4602-8AF5-3BAB137B4189}">
      <dsp:nvSpPr>
        <dsp:cNvPr id="0" name=""/>
        <dsp:cNvSpPr/>
      </dsp:nvSpPr>
      <dsp:spPr>
        <a:xfrm>
          <a:off x="6465535" y="2036683"/>
          <a:ext cx="452596" cy="45259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5EE8C-B18C-4731-B277-768784F11096}" type="datetimeFigureOut">
              <a:rPr lang="en-GB" smtClean="0"/>
              <a:t>07/09/2012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53B16-4D2B-4BDC-BE1A-1FC5CFD38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397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video" Target="../media/media1.wmv"/><Relationship Id="rId16" Type="http://schemas.openxmlformats.org/officeDocument/2006/relationships/image" Target="../media/image13.png"/><Relationship Id="rId1" Type="http://schemas.microsoft.com/office/2007/relationships/media" Target="../media/media1.wmv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12" Type="http://schemas.openxmlformats.org/officeDocument/2006/relationships/image" Target="../media/image14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6.png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5.png"/><Relationship Id="rId14" Type="http://schemas.openxmlformats.org/officeDocument/2006/relationships/image" Target="../media/image15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nimated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e_graph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8000" contrast="8000"/>
          </a:blip>
          <a:stretch>
            <a:fillRect/>
          </a:stretch>
        </p:blipFill>
        <p:spPr>
          <a:xfrm>
            <a:off x="1613323" y="1917192"/>
            <a:ext cx="5917354" cy="4407408"/>
          </a:xfrm>
          <a:prstGeom prst="rect">
            <a:avLst/>
          </a:prstGeom>
        </p:spPr>
      </p:pic>
      <p:pic>
        <p:nvPicPr>
          <p:cNvPr id="26" name="top_blk_lin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385"/>
            <a:ext cx="9144000" cy="123825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0" y="2247900"/>
            <a:ext cx="9144000" cy="8001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0" y="1425575"/>
            <a:ext cx="9144000" cy="860425"/>
          </a:xfrm>
        </p:spPr>
        <p:txBody>
          <a:bodyPr anchor="b" anchorCtr="0"/>
          <a:lstStyle>
            <a:lvl1pPr algn="ctr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5" name="bottom_blk_lin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030"/>
            <a:ext cx="9144000" cy="123825"/>
          </a:xfrm>
          <a:prstGeom prst="rect">
            <a:avLst/>
          </a:prstGeom>
        </p:spPr>
      </p:pic>
      <p:pic>
        <p:nvPicPr>
          <p:cNvPr id="29" name="grey_boxe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" name="side_blue_gradien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bottom_gre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bottom_blu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side_grey_gradient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top_grey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bottom_dotted_lin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37"/>
            <a:ext cx="9144000" cy="161925"/>
          </a:xfrm>
          <a:prstGeom prst="rect">
            <a:avLst/>
          </a:prstGeom>
        </p:spPr>
      </p:pic>
      <p:pic>
        <p:nvPicPr>
          <p:cNvPr id="18" name="top_blu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top_dotted_lin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786"/>
            <a:ext cx="9144000" cy="161925"/>
          </a:xfrm>
          <a:prstGeom prst="rect">
            <a:avLst/>
          </a:prstGeom>
        </p:spPr>
      </p:pic>
      <p:pic>
        <p:nvPicPr>
          <p:cNvPr id="28" name="small_boxe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2422"/>
            <a:ext cx="9144000" cy="6858000"/>
          </a:xfrm>
          <a:prstGeom prst="rect">
            <a:avLst/>
          </a:prstGeom>
        </p:spPr>
      </p:pic>
      <p:pic>
        <p:nvPicPr>
          <p:cNvPr id="6" name="bigtextbox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2422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0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52" presetClass="entr" presetSubtype="0" fill="hold" nodeType="withEffect">
                  <p:stCondLst>
                    <p:cond delay="4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1"/>
            <a:ext cx="4040188" cy="40687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057401"/>
            <a:ext cx="4041775" cy="4068763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18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752602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798637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contact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F31902-27CF-41A5-AA97-B736EE7C907B}" type="datetimeFigureOut">
              <a:rPr lang="en-GB" smtClean="0"/>
              <a:t>07/09/2012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tatic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tatic_pie_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5" y="2070305"/>
            <a:ext cx="5915025" cy="4406694"/>
          </a:xfrm>
          <a:prstGeom prst="rect">
            <a:avLst/>
          </a:prstGeom>
        </p:spPr>
      </p:pic>
      <p:pic>
        <p:nvPicPr>
          <p:cNvPr id="26" name="top_blk_lin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385"/>
            <a:ext cx="9144000" cy="123825"/>
          </a:xfrm>
          <a:prstGeom prst="rect">
            <a:avLst/>
          </a:prstGeom>
        </p:spPr>
      </p:pic>
      <p:pic>
        <p:nvPicPr>
          <p:cNvPr id="25" name="bottom_blk_lin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030"/>
            <a:ext cx="9144000" cy="123825"/>
          </a:xfrm>
          <a:prstGeom prst="rect">
            <a:avLst/>
          </a:prstGeom>
        </p:spPr>
      </p:pic>
      <p:pic>
        <p:nvPicPr>
          <p:cNvPr id="29" name="grey_boxe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" name="side_blue_gradient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bottom_grey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bottom_blue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side_grey_gradient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top_grey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bottom_dotted_line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37"/>
            <a:ext cx="9144000" cy="161925"/>
          </a:xfrm>
          <a:prstGeom prst="rect">
            <a:avLst/>
          </a:prstGeom>
        </p:spPr>
      </p:pic>
      <p:pic>
        <p:nvPicPr>
          <p:cNvPr id="18" name="top_blue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top_dotted_line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786"/>
            <a:ext cx="9144000" cy="161925"/>
          </a:xfrm>
          <a:prstGeom prst="rect">
            <a:avLst/>
          </a:prstGeom>
        </p:spPr>
      </p:pic>
      <p:pic>
        <p:nvPicPr>
          <p:cNvPr id="27" name="small_boxe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2422"/>
            <a:ext cx="9144000" cy="6858000"/>
          </a:xfrm>
          <a:prstGeom prst="rect">
            <a:avLst/>
          </a:prstGeom>
        </p:spPr>
      </p:pic>
      <p:pic>
        <p:nvPicPr>
          <p:cNvPr id="31" name="bigtextbox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2422"/>
            <a:ext cx="9144000" cy="6858000"/>
          </a:xfrm>
          <a:prstGeom prst="rect">
            <a:avLst/>
          </a:prstGeom>
        </p:spPr>
      </p:pic>
      <p:sp>
        <p:nvSpPr>
          <p:cNvPr id="32" name="subtitle"/>
          <p:cNvSpPr>
            <a:spLocks noGrp="1"/>
          </p:cNvSpPr>
          <p:nvPr>
            <p:ph type="subTitle" idx="1"/>
          </p:nvPr>
        </p:nvSpPr>
        <p:spPr>
          <a:xfrm>
            <a:off x="0" y="2247900"/>
            <a:ext cx="9144000" cy="8001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3" name="Title"/>
          <p:cNvSpPr>
            <a:spLocks noGrp="1"/>
          </p:cNvSpPr>
          <p:nvPr>
            <p:ph type="ctrTitle"/>
          </p:nvPr>
        </p:nvSpPr>
        <p:spPr>
          <a:xfrm>
            <a:off x="0" y="1425575"/>
            <a:ext cx="9144000" cy="860425"/>
          </a:xfrm>
        </p:spPr>
        <p:txBody>
          <a:bodyPr anchor="b" anchorCtr="0"/>
          <a:lstStyle>
            <a:lvl1pPr algn="ctr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2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tic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tatic_pie_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1" y="3810000"/>
            <a:ext cx="3600194" cy="2682145"/>
          </a:xfrm>
          <a:prstGeom prst="rect">
            <a:avLst/>
          </a:prstGeom>
        </p:spPr>
      </p:pic>
      <p:pic>
        <p:nvPicPr>
          <p:cNvPr id="25" name="bottom_blk_lin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030"/>
            <a:ext cx="9144000" cy="123825"/>
          </a:xfrm>
          <a:prstGeom prst="rect">
            <a:avLst/>
          </a:prstGeom>
        </p:spPr>
      </p:pic>
      <p:pic>
        <p:nvPicPr>
          <p:cNvPr id="29" name="grey_boxe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10"/>
            <a:ext cx="9144000" cy="6858000"/>
          </a:xfrm>
          <a:prstGeom prst="rect">
            <a:avLst/>
          </a:prstGeom>
        </p:spPr>
      </p:pic>
      <p:pic>
        <p:nvPicPr>
          <p:cNvPr id="24" name="side_blue_gradient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bottom_grey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bottom_blue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side_grey_gradient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10"/>
            <a:ext cx="9144000" cy="6858000"/>
          </a:xfrm>
          <a:prstGeom prst="rect">
            <a:avLst/>
          </a:prstGeom>
        </p:spPr>
      </p:pic>
      <p:pic>
        <p:nvPicPr>
          <p:cNvPr id="20" name="top_grey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10"/>
            <a:ext cx="9144000" cy="6858000"/>
          </a:xfrm>
          <a:prstGeom prst="rect">
            <a:avLst/>
          </a:prstGeom>
        </p:spPr>
      </p:pic>
      <p:pic>
        <p:nvPicPr>
          <p:cNvPr id="5" name="top_dotted_line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9144000" cy="161925"/>
          </a:xfrm>
          <a:prstGeom prst="rect">
            <a:avLst/>
          </a:prstGeom>
        </p:spPr>
      </p:pic>
      <p:pic>
        <p:nvPicPr>
          <p:cNvPr id="19" name="bottom_dotted_line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37"/>
            <a:ext cx="9144000" cy="161925"/>
          </a:xfrm>
          <a:prstGeom prst="rect">
            <a:avLst/>
          </a:prstGeom>
        </p:spPr>
      </p:pic>
      <p:pic>
        <p:nvPicPr>
          <p:cNvPr id="8" name="blue_boxes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10"/>
            <a:ext cx="9144000" cy="6858000"/>
          </a:xfrm>
          <a:prstGeom prst="rect">
            <a:avLst/>
          </a:prstGeom>
        </p:spPr>
      </p:pic>
      <p:pic>
        <p:nvPicPr>
          <p:cNvPr id="7" name="content_big_box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15"/>
            <a:ext cx="9144000" cy="68580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066800" y="914400"/>
            <a:ext cx="7010400" cy="4419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60425"/>
          </a:xfrm>
        </p:spPr>
        <p:txBody>
          <a:bodyPr anchor="b" anchorCtr="0"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921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tat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1"/>
            <a:ext cx="8534400" cy="49831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egraphic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8578850" cy="643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15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nimated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e_graph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8000" contrast="8000"/>
          </a:blip>
          <a:stretch>
            <a:fillRect/>
          </a:stretch>
        </p:blipFill>
        <p:spPr>
          <a:xfrm>
            <a:off x="28575" y="3810000"/>
            <a:ext cx="3584787" cy="2670048"/>
          </a:xfrm>
          <a:prstGeom prst="rect">
            <a:avLst/>
          </a:prstGeom>
        </p:spPr>
      </p:pic>
      <p:pic>
        <p:nvPicPr>
          <p:cNvPr id="25" name="bottom_blk_lin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030"/>
            <a:ext cx="9144000" cy="123825"/>
          </a:xfrm>
          <a:prstGeom prst="rect">
            <a:avLst/>
          </a:prstGeom>
        </p:spPr>
      </p:pic>
      <p:pic>
        <p:nvPicPr>
          <p:cNvPr id="29" name="grey_boxe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10"/>
            <a:ext cx="9144000" cy="6858000"/>
          </a:xfrm>
          <a:prstGeom prst="rect">
            <a:avLst/>
          </a:prstGeom>
        </p:spPr>
      </p:pic>
      <p:pic>
        <p:nvPicPr>
          <p:cNvPr id="24" name="side_blue_gradien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bottom_gre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bottom_blu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side_grey_gradient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10"/>
            <a:ext cx="9144000" cy="6858000"/>
          </a:xfrm>
          <a:prstGeom prst="rect">
            <a:avLst/>
          </a:prstGeom>
        </p:spPr>
      </p:pic>
      <p:pic>
        <p:nvPicPr>
          <p:cNvPr id="20" name="top_grey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10"/>
            <a:ext cx="9144000" cy="6858000"/>
          </a:xfrm>
          <a:prstGeom prst="rect">
            <a:avLst/>
          </a:prstGeom>
        </p:spPr>
      </p:pic>
      <p:pic>
        <p:nvPicPr>
          <p:cNvPr id="5" name="top_dotted_lin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9144000" cy="161925"/>
          </a:xfrm>
          <a:prstGeom prst="rect">
            <a:avLst/>
          </a:prstGeom>
        </p:spPr>
      </p:pic>
      <p:pic>
        <p:nvPicPr>
          <p:cNvPr id="19" name="bottom_dotted_lin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37"/>
            <a:ext cx="9144000" cy="161925"/>
          </a:xfrm>
          <a:prstGeom prst="rect">
            <a:avLst/>
          </a:prstGeom>
        </p:spPr>
      </p:pic>
      <p:pic>
        <p:nvPicPr>
          <p:cNvPr id="8" name="blue_boxe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10"/>
            <a:ext cx="9144000" cy="6858000"/>
          </a:xfrm>
          <a:prstGeom prst="rect">
            <a:avLst/>
          </a:prstGeom>
        </p:spPr>
      </p:pic>
      <p:pic>
        <p:nvPicPr>
          <p:cNvPr id="7" name="content_big_box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15"/>
            <a:ext cx="9144000" cy="68580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066800" y="914400"/>
            <a:ext cx="7010400" cy="4419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60425"/>
          </a:xfrm>
        </p:spPr>
        <p:txBody>
          <a:bodyPr anchor="b" anchorCtr="0"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0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8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59" repeatCount="indefinite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3" grpId="0" build="p">
        <p:tmplLst>
          <p:tmpl lvl="1">
            <p:tnLst>
              <p:par>
                <p:cTn presetID="52" presetClass="entr" presetSubtype="0" fill="hold" nodeType="withEffect">
                  <p:stCondLst>
                    <p:cond delay="4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tic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ottom_blk_lin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030"/>
            <a:ext cx="9144000" cy="123825"/>
          </a:xfrm>
          <a:prstGeom prst="rect">
            <a:avLst/>
          </a:prstGeom>
        </p:spPr>
      </p:pic>
      <p:pic>
        <p:nvPicPr>
          <p:cNvPr id="29" name="grey_boxe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10"/>
            <a:ext cx="9144000" cy="6858000"/>
          </a:xfrm>
          <a:prstGeom prst="rect">
            <a:avLst/>
          </a:prstGeom>
        </p:spPr>
      </p:pic>
      <p:pic>
        <p:nvPicPr>
          <p:cNvPr id="24" name="side_blue_gradient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bottom_grey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bottom_blue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side_grey_gradient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10"/>
            <a:ext cx="9144000" cy="6858000"/>
          </a:xfrm>
          <a:prstGeom prst="rect">
            <a:avLst/>
          </a:prstGeom>
        </p:spPr>
      </p:pic>
      <p:pic>
        <p:nvPicPr>
          <p:cNvPr id="20" name="top_grey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10"/>
            <a:ext cx="9144000" cy="6858000"/>
          </a:xfrm>
          <a:prstGeom prst="rect">
            <a:avLst/>
          </a:prstGeom>
        </p:spPr>
      </p:pic>
      <p:pic>
        <p:nvPicPr>
          <p:cNvPr id="5" name="top_dotted_line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9144000" cy="161925"/>
          </a:xfrm>
          <a:prstGeom prst="rect">
            <a:avLst/>
          </a:prstGeom>
        </p:spPr>
      </p:pic>
      <p:pic>
        <p:nvPicPr>
          <p:cNvPr id="19" name="bottom_dotted_line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37"/>
            <a:ext cx="9144000" cy="161925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0" y="282575"/>
            <a:ext cx="9144000" cy="936625"/>
          </a:xfrm>
        </p:spPr>
        <p:txBody>
          <a:bodyPr anchor="b" anchorCtr="0"/>
          <a:lstStyle>
            <a:lvl1pPr algn="ctr"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78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ottom_blk_lin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030"/>
            <a:ext cx="9144000" cy="123825"/>
          </a:xfrm>
          <a:prstGeom prst="rect">
            <a:avLst/>
          </a:prstGeom>
        </p:spPr>
      </p:pic>
      <p:pic>
        <p:nvPicPr>
          <p:cNvPr id="29" name="grey_boxe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10"/>
            <a:ext cx="9144000" cy="6858000"/>
          </a:xfrm>
          <a:prstGeom prst="rect">
            <a:avLst/>
          </a:prstGeom>
        </p:spPr>
      </p:pic>
      <p:pic>
        <p:nvPicPr>
          <p:cNvPr id="24" name="side_blue_gradient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bottom_grey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bottom_blue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side_grey_gradient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10"/>
            <a:ext cx="9144000" cy="6858000"/>
          </a:xfrm>
          <a:prstGeom prst="rect">
            <a:avLst/>
          </a:prstGeom>
        </p:spPr>
      </p:pic>
      <p:pic>
        <p:nvPicPr>
          <p:cNvPr id="20" name="top_grey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10"/>
            <a:ext cx="9144000" cy="6858000"/>
          </a:xfrm>
          <a:prstGeom prst="rect">
            <a:avLst/>
          </a:prstGeom>
        </p:spPr>
      </p:pic>
      <p:pic>
        <p:nvPicPr>
          <p:cNvPr id="5" name="top_dotted_line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9144000" cy="161925"/>
          </a:xfrm>
          <a:prstGeom prst="rect">
            <a:avLst/>
          </a:prstGeom>
        </p:spPr>
      </p:pic>
      <p:pic>
        <p:nvPicPr>
          <p:cNvPr id="19" name="bottom_dotted_line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37"/>
            <a:ext cx="9144000" cy="161925"/>
          </a:xfrm>
          <a:prstGeom prst="rect">
            <a:avLst/>
          </a:prstGeom>
        </p:spPr>
      </p:pic>
      <p:pic>
        <p:nvPicPr>
          <p:cNvPr id="3" name="piegraphic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8578850" cy="6434137"/>
          </a:xfrm>
          <a:prstGeom prst="rect">
            <a:avLst/>
          </a:prstGeom>
        </p:spPr>
      </p:pic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685800" y="1066800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0" y="2600325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492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38400" y="3054000"/>
            <a:ext cx="6400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4400" y="410837"/>
            <a:ext cx="8146200" cy="6397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 algn="ctr"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438400" y="1635600"/>
            <a:ext cx="6400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438400" y="2344800"/>
            <a:ext cx="6400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438400" y="3763200"/>
            <a:ext cx="6400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38400" y="4472400"/>
            <a:ext cx="6400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38400" y="5181600"/>
            <a:ext cx="6400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2687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1"/>
            <a:ext cx="35814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1"/>
            <a:ext cx="3581400" cy="4525964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40600" y="410837"/>
            <a:ext cx="8070000" cy="6397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001000" cy="457200"/>
          </a:xfrm>
        </p:spPr>
        <p:txBody>
          <a:bodyPr>
            <a:normAutofit/>
          </a:bodyPr>
          <a:lstStyle>
            <a:lvl1pPr algn="ctr"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7646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371600" y="1752600"/>
            <a:ext cx="5715000" cy="1524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Level 2</a:t>
            </a:r>
            <a:br>
              <a:rPr lang="en-US" dirty="0" smtClean="0"/>
            </a:br>
            <a:r>
              <a:rPr lang="en-US" dirty="0" smtClean="0"/>
              <a:t>Level 3</a:t>
            </a:r>
            <a:br>
              <a:rPr lang="en-US" dirty="0" smtClean="0"/>
            </a:br>
            <a:r>
              <a:rPr lang="en-US" dirty="0" smtClean="0"/>
              <a:t>Level 4</a:t>
            </a:r>
            <a:br>
              <a:rPr lang="en-US" dirty="0" smtClean="0"/>
            </a:br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228600" y="35814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2362200" y="3733800"/>
            <a:ext cx="5715000" cy="1524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Level 2</a:t>
            </a:r>
            <a:br>
              <a:rPr lang="en-US" dirty="0" smtClean="0"/>
            </a:br>
            <a:r>
              <a:rPr lang="en-US" dirty="0" smtClean="0"/>
              <a:t>Level 3</a:t>
            </a:r>
            <a:br>
              <a:rPr lang="en-US" dirty="0" smtClean="0"/>
            </a:br>
            <a:r>
              <a:rPr lang="en-US" dirty="0" smtClean="0"/>
              <a:t>Level 4</a:t>
            </a:r>
            <a:br>
              <a:rPr lang="en-US" dirty="0" smtClean="0"/>
            </a:br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 algn="ctr"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6762750" y="1524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774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5240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38500" y="15240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5240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 algn="ctr"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478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1"/>
            <a:ext cx="4040188" cy="40687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057401"/>
            <a:ext cx="4041775" cy="4068763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18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752602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461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3312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747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798637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598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Stat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1"/>
            <a:ext cx="8534400" cy="49831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egraphi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8578850" cy="6434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446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89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883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435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277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2015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9984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093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6273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709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tatic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ottom_blk_lin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030"/>
            <a:ext cx="9144000" cy="123825"/>
          </a:xfrm>
          <a:prstGeom prst="rect">
            <a:avLst/>
          </a:prstGeom>
        </p:spPr>
      </p:pic>
      <p:pic>
        <p:nvPicPr>
          <p:cNvPr id="29" name="grey_box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10"/>
            <a:ext cx="9144000" cy="6858000"/>
          </a:xfrm>
          <a:prstGeom prst="rect">
            <a:avLst/>
          </a:prstGeom>
        </p:spPr>
      </p:pic>
      <p:pic>
        <p:nvPicPr>
          <p:cNvPr id="24" name="side_blue_gradien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bottom_gre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bottom_blu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side_grey_gradien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10"/>
            <a:ext cx="9144000" cy="6858000"/>
          </a:xfrm>
          <a:prstGeom prst="rect">
            <a:avLst/>
          </a:prstGeom>
        </p:spPr>
      </p:pic>
      <p:pic>
        <p:nvPicPr>
          <p:cNvPr id="20" name="top_gre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10"/>
            <a:ext cx="9144000" cy="6858000"/>
          </a:xfrm>
          <a:prstGeom prst="rect">
            <a:avLst/>
          </a:prstGeom>
        </p:spPr>
      </p:pic>
      <p:pic>
        <p:nvPicPr>
          <p:cNvPr id="5" name="top_dotted_lin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9144000" cy="161925"/>
          </a:xfrm>
          <a:prstGeom prst="rect">
            <a:avLst/>
          </a:prstGeom>
        </p:spPr>
      </p:pic>
      <p:pic>
        <p:nvPicPr>
          <p:cNvPr id="19" name="bottom_dotted_lin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37"/>
            <a:ext cx="9144000" cy="161925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0" y="282575"/>
            <a:ext cx="9144000" cy="936625"/>
          </a:xfrm>
        </p:spPr>
        <p:txBody>
          <a:bodyPr anchor="b" anchorCtr="0"/>
          <a:lstStyle>
            <a:lvl1pPr algn="ctr"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286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3394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6710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40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ottom_blk_lin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030"/>
            <a:ext cx="9144000" cy="123825"/>
          </a:xfrm>
          <a:prstGeom prst="rect">
            <a:avLst/>
          </a:prstGeom>
        </p:spPr>
      </p:pic>
      <p:pic>
        <p:nvPicPr>
          <p:cNvPr id="29" name="grey_box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10"/>
            <a:ext cx="9144000" cy="6858000"/>
          </a:xfrm>
          <a:prstGeom prst="rect">
            <a:avLst/>
          </a:prstGeom>
        </p:spPr>
      </p:pic>
      <p:pic>
        <p:nvPicPr>
          <p:cNvPr id="24" name="side_blue_gradien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bottom_gre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bottom_blu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side_grey_gradien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10"/>
            <a:ext cx="9144000" cy="6858000"/>
          </a:xfrm>
          <a:prstGeom prst="rect">
            <a:avLst/>
          </a:prstGeom>
        </p:spPr>
      </p:pic>
      <p:pic>
        <p:nvPicPr>
          <p:cNvPr id="20" name="top_gre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10"/>
            <a:ext cx="9144000" cy="6858000"/>
          </a:xfrm>
          <a:prstGeom prst="rect">
            <a:avLst/>
          </a:prstGeom>
        </p:spPr>
      </p:pic>
      <p:pic>
        <p:nvPicPr>
          <p:cNvPr id="5" name="top_dotted_lin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9144000" cy="161925"/>
          </a:xfrm>
          <a:prstGeom prst="rect">
            <a:avLst/>
          </a:prstGeom>
        </p:spPr>
      </p:pic>
      <p:pic>
        <p:nvPicPr>
          <p:cNvPr id="19" name="bottom_dotted_lin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37"/>
            <a:ext cx="9144000" cy="161925"/>
          </a:xfrm>
          <a:prstGeom prst="rect">
            <a:avLst/>
          </a:prstGeom>
        </p:spPr>
      </p:pic>
      <p:pic>
        <p:nvPicPr>
          <p:cNvPr id="3" name="piegraphic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8578850" cy="6434137"/>
          </a:xfrm>
          <a:prstGeom prst="rect">
            <a:avLst/>
          </a:prstGeom>
        </p:spPr>
      </p:pic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685800" y="1066800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0" y="2600325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523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38400" y="3054000"/>
            <a:ext cx="6400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4400" y="410837"/>
            <a:ext cx="8146200" cy="6397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 algn="ctr"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438400" y="1635600"/>
            <a:ext cx="6400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438400" y="2344800"/>
            <a:ext cx="6400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438400" y="3763200"/>
            <a:ext cx="6400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38400" y="4472400"/>
            <a:ext cx="6400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38400" y="5181600"/>
            <a:ext cx="6400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1"/>
            <a:ext cx="35814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1"/>
            <a:ext cx="3581400" cy="4525964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40600" y="410837"/>
            <a:ext cx="8070000" cy="6397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001000" cy="457200"/>
          </a:xfrm>
        </p:spPr>
        <p:txBody>
          <a:bodyPr>
            <a:normAutofit/>
          </a:bodyPr>
          <a:lstStyle>
            <a:lvl1pPr algn="ctr"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371600" y="1752600"/>
            <a:ext cx="5715000" cy="1524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Level 2</a:t>
            </a:r>
            <a:br>
              <a:rPr lang="en-US" dirty="0" smtClean="0"/>
            </a:br>
            <a:r>
              <a:rPr lang="en-US" dirty="0" smtClean="0"/>
              <a:t>Level 3</a:t>
            </a:r>
            <a:br>
              <a:rPr lang="en-US" dirty="0" smtClean="0"/>
            </a:br>
            <a:r>
              <a:rPr lang="en-US" dirty="0" smtClean="0"/>
              <a:t>Level 4</a:t>
            </a:r>
            <a:br>
              <a:rPr lang="en-US" dirty="0" smtClean="0"/>
            </a:br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228600" y="35814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2362200" y="3733800"/>
            <a:ext cx="5715000" cy="1524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Level 2</a:t>
            </a:r>
            <a:br>
              <a:rPr lang="en-US" dirty="0" smtClean="0"/>
            </a:br>
            <a:r>
              <a:rPr lang="en-US" dirty="0" smtClean="0"/>
              <a:t>Level 3</a:t>
            </a:r>
            <a:br>
              <a:rPr lang="en-US" dirty="0" smtClean="0"/>
            </a:br>
            <a:r>
              <a:rPr lang="en-US" dirty="0" smtClean="0"/>
              <a:t>Level 4</a:t>
            </a:r>
            <a:br>
              <a:rPr lang="en-US" dirty="0" smtClean="0"/>
            </a:br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 algn="ctr"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6762750" y="1524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5240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38500" y="15240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5240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 algn="ctr"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26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Relationship Id="rId27" Type="http://schemas.openxmlformats.org/officeDocument/2006/relationships/image" Target="../media/image10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2.png"/><Relationship Id="rId26" Type="http://schemas.openxmlformats.org/officeDocument/2006/relationships/image" Target="../media/image10.png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1.png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top_blk_lin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385"/>
            <a:ext cx="9144000" cy="123825"/>
          </a:xfrm>
          <a:prstGeom prst="rect">
            <a:avLst/>
          </a:prstGeom>
        </p:spPr>
      </p:pic>
      <p:pic>
        <p:nvPicPr>
          <p:cNvPr id="23" name="bottom_blk_lin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030"/>
            <a:ext cx="9144000" cy="123825"/>
          </a:xfrm>
          <a:prstGeom prst="rect">
            <a:avLst/>
          </a:prstGeom>
        </p:spPr>
      </p:pic>
      <p:pic>
        <p:nvPicPr>
          <p:cNvPr id="7" name="grey_boxes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side_blue_gradient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bottom_grey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bottom_blue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side_grey_gradient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  <p:pic>
        <p:nvPicPr>
          <p:cNvPr id="20" name="top_grey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bottom_dotted_line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37"/>
            <a:ext cx="9144000" cy="161925"/>
          </a:xfrm>
          <a:prstGeom prst="rect">
            <a:avLst/>
          </a:prstGeom>
        </p:spPr>
      </p:pic>
      <p:pic>
        <p:nvPicPr>
          <p:cNvPr id="21" name="top_blue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top_dotted_line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786"/>
            <a:ext cx="9144000" cy="1619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410837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accent1">
              <a:lumMod val="7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4572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9144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3716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8288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top_blk_lin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385"/>
            <a:ext cx="9144000" cy="123825"/>
          </a:xfrm>
          <a:prstGeom prst="rect">
            <a:avLst/>
          </a:prstGeom>
        </p:spPr>
      </p:pic>
      <p:pic>
        <p:nvPicPr>
          <p:cNvPr id="23" name="bottom_blk_lin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030"/>
            <a:ext cx="9144000" cy="123825"/>
          </a:xfrm>
          <a:prstGeom prst="rect">
            <a:avLst/>
          </a:prstGeom>
        </p:spPr>
      </p:pic>
      <p:pic>
        <p:nvPicPr>
          <p:cNvPr id="7" name="grey_boxes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side_blue_gradient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bottom_grey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bottom_blue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side_grey_gradient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top_grey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bottom_dotted_line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37"/>
            <a:ext cx="9144000" cy="161925"/>
          </a:xfrm>
          <a:prstGeom prst="rect">
            <a:avLst/>
          </a:prstGeom>
        </p:spPr>
      </p:pic>
      <p:pic>
        <p:nvPicPr>
          <p:cNvPr id="21" name="top_blue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top_dotted_line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786"/>
            <a:ext cx="9144000" cy="1619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410837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4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accent1">
              <a:lumMod val="7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4572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9144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3716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8288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886CF-02EA-42CD-801C-BF39CBBA20B1}" type="datetimeFigureOut">
              <a:rPr lang="en-GB" smtClean="0"/>
              <a:t>07/09/2012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94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259632" y="3725416"/>
            <a:ext cx="6505872" cy="855712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259632" y="1988840"/>
            <a:ext cx="6505872" cy="1584176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Perfect Competition</a:t>
            </a:r>
            <a:endParaRPr lang="en-GB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A2 Economics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67544" y="332656"/>
            <a:ext cx="8208912" cy="1008112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Activity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Using the ‘price taker’ diagram assume that more firms enter the industry.</a:t>
            </a:r>
          </a:p>
          <a:p>
            <a:pPr marL="514350" indent="-514350">
              <a:buAutoNum type="arabicParenR"/>
            </a:pPr>
            <a:r>
              <a:rPr lang="en-GB" b="1" dirty="0" smtClean="0">
                <a:solidFill>
                  <a:srgbClr val="FF0000"/>
                </a:solidFill>
              </a:rPr>
              <a:t>What would happen to the price ruling in the market?</a:t>
            </a:r>
          </a:p>
          <a:p>
            <a:pPr marL="514350" indent="-514350">
              <a:buAutoNum type="arabicParenR"/>
            </a:pPr>
            <a:r>
              <a:rPr lang="en-GB" b="1" dirty="0" smtClean="0">
                <a:solidFill>
                  <a:srgbClr val="00B0F0"/>
                </a:solidFill>
              </a:rPr>
              <a:t>Explain why the individual firm has no option but to trade at that price.</a:t>
            </a:r>
          </a:p>
          <a:p>
            <a:pPr marL="514350" indent="-514350">
              <a:buAutoNum type="arabicParenR"/>
            </a:pPr>
            <a:r>
              <a:rPr lang="en-GB" b="1" dirty="0" smtClean="0">
                <a:solidFill>
                  <a:srgbClr val="7030A0"/>
                </a:solidFill>
              </a:rPr>
              <a:t>Explain what will happen to the AR and MR and why.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9512" y="3068960"/>
            <a:ext cx="1512168" cy="864096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D-E</a:t>
            </a:r>
            <a:endParaRPr lang="en-GB" sz="4400" dirty="0"/>
          </a:p>
        </p:txBody>
      </p:sp>
      <p:sp>
        <p:nvSpPr>
          <p:cNvPr id="5" name="Rounded Rectangle 4"/>
          <p:cNvSpPr/>
          <p:nvPr/>
        </p:nvSpPr>
        <p:spPr>
          <a:xfrm>
            <a:off x="179512" y="4085456"/>
            <a:ext cx="1512168" cy="864096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B-C</a:t>
            </a:r>
            <a:endParaRPr lang="en-GB" sz="4400" dirty="0"/>
          </a:p>
        </p:txBody>
      </p:sp>
      <p:sp>
        <p:nvSpPr>
          <p:cNvPr id="6" name="Rounded Rectangle 5"/>
          <p:cNvSpPr/>
          <p:nvPr/>
        </p:nvSpPr>
        <p:spPr>
          <a:xfrm>
            <a:off x="187671" y="5085184"/>
            <a:ext cx="1512168" cy="86409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A*-A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36037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  <p:bldP spid="5" grpId="0" build="p" animBg="1"/>
      <p:bldP spid="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544" y="332656"/>
            <a:ext cx="8208912" cy="1008112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Aims and Objectives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Aim:</a:t>
            </a:r>
          </a:p>
          <a:p>
            <a:r>
              <a:rPr lang="en-GB" dirty="0" smtClean="0"/>
              <a:t>Understand perfectly competitive markets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Objectives:</a:t>
            </a:r>
          </a:p>
          <a:p>
            <a:r>
              <a:rPr lang="en-GB" dirty="0" smtClean="0"/>
              <a:t>Define perfect competition</a:t>
            </a:r>
          </a:p>
          <a:p>
            <a:r>
              <a:rPr lang="en-GB" dirty="0" smtClean="0"/>
              <a:t>Explain the assumptions made about perfectly comp. firms.</a:t>
            </a:r>
          </a:p>
          <a:p>
            <a:r>
              <a:rPr lang="en-GB" dirty="0" smtClean="0"/>
              <a:t>Analyse the price taking behaviour in these markets</a:t>
            </a:r>
          </a:p>
          <a:p>
            <a:r>
              <a:rPr lang="en-GB" dirty="0" smtClean="0"/>
              <a:t>Evaluate the impacts of changes in these markets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88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544" y="332656"/>
            <a:ext cx="8208912" cy="1008112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Starter Quiz Questions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arenR"/>
            </a:pPr>
            <a:r>
              <a:rPr lang="en-GB" dirty="0" smtClean="0"/>
              <a:t>Explain the divorce of ownership and control.</a:t>
            </a:r>
          </a:p>
          <a:p>
            <a:pPr marL="514350" indent="-514350">
              <a:buAutoNum type="arabicParenR"/>
            </a:pPr>
            <a:endParaRPr lang="en-GB" dirty="0" smtClean="0"/>
          </a:p>
          <a:p>
            <a:pPr marL="514350" indent="-514350">
              <a:buAutoNum type="arabicParenR"/>
            </a:pPr>
            <a:r>
              <a:rPr lang="en-GB" dirty="0" smtClean="0"/>
              <a:t>Explain the law of diminishing returns.</a:t>
            </a:r>
          </a:p>
          <a:p>
            <a:pPr marL="514350" indent="-514350">
              <a:buAutoNum type="arabicParenR"/>
            </a:pPr>
            <a:endParaRPr lang="en-GB" dirty="0" smtClean="0"/>
          </a:p>
          <a:p>
            <a:pPr marL="514350" indent="-514350">
              <a:buAutoNum type="arabicParenR"/>
            </a:pPr>
            <a:r>
              <a:rPr lang="en-GB" dirty="0" smtClean="0"/>
              <a:t>Define productive efficiency.</a:t>
            </a:r>
          </a:p>
          <a:p>
            <a:pPr marL="514350" indent="-514350">
              <a:buAutoNum type="arabicParenR"/>
            </a:pPr>
            <a:endParaRPr lang="en-GB" dirty="0" smtClean="0"/>
          </a:p>
          <a:p>
            <a:pPr marL="514350" indent="-514350">
              <a:buAutoNum type="arabicParenR"/>
            </a:pPr>
            <a:r>
              <a:rPr lang="en-GB" dirty="0" smtClean="0"/>
              <a:t>Explain the difference between profit maximising and profit satisficing.</a:t>
            </a:r>
          </a:p>
          <a:p>
            <a:pPr marL="514350" indent="-514350">
              <a:buAutoNum type="arabicParenR"/>
            </a:pPr>
            <a:endParaRPr lang="en-GB" dirty="0" smtClean="0"/>
          </a:p>
          <a:p>
            <a:pPr marL="514350" indent="-514350">
              <a:buAutoNum type="arabicParenR"/>
            </a:pPr>
            <a:r>
              <a:rPr lang="en-GB" dirty="0" smtClean="0"/>
              <a:t>Describe three forms of firm growth.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27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67544" y="332656"/>
            <a:ext cx="8208912" cy="1008112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Market Spectrum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4694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251520" y="1772816"/>
            <a:ext cx="1872208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10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419016-6973-47F0-9860-BC66CBDEB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6419016-6973-47F0-9860-BC66CBDEBA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AD709A-6319-419F-B3E1-0194F026F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AFAD709A-6319-419F-B3E1-0194F026F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40BB64-4901-415C-A2DD-ED0EE7A5EA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9140BB64-4901-415C-A2DD-ED0EE7A5EA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A9B68E-7394-4799-87C0-101276419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2BA9B68E-7394-4799-87C0-1012764192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90DE8F-38C8-4914-9ACD-29855F5B1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8C90DE8F-38C8-4914-9ACD-29855F5B13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9DA020-AB83-48E5-BC13-6503608B9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FA9DA020-AB83-48E5-BC13-6503608B9D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9816C0-683E-4230-AAC5-9D17B3D32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B49816C0-683E-4230-AAC5-9D17B3D32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D9D981-6AC8-4786-B56A-38CAE9D07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CBD9D981-6AC8-4786-B56A-38CAE9D07A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199235-B024-4EE1-9FF2-6F571EF9B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E199235-B024-4EE1-9FF2-6F571EF9B7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F75C71-5D9E-4602-8AF5-3BAB137B4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63F75C71-5D9E-4602-8AF5-3BAB137B41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F62243-BE58-473C-8388-AA3B105C69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21F62243-BE58-473C-8388-AA3B105C69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544" y="188640"/>
            <a:ext cx="8208912" cy="1296144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Perfectly Competitive Markets - Assumptions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Many </a:t>
            </a:r>
            <a:r>
              <a:rPr lang="en-GB" sz="2400" dirty="0"/>
              <a:t>suppliers each with an insignificant share of </a:t>
            </a:r>
            <a:r>
              <a:rPr lang="en-GB" sz="2400" dirty="0" smtClean="0"/>
              <a:t>market </a:t>
            </a:r>
          </a:p>
          <a:p>
            <a:endParaRPr lang="en-GB" sz="2400" dirty="0" smtClean="0"/>
          </a:p>
          <a:p>
            <a:r>
              <a:rPr lang="en-GB" sz="2400" dirty="0" smtClean="0"/>
              <a:t>Each </a:t>
            </a:r>
            <a:r>
              <a:rPr lang="en-GB" sz="2400" dirty="0"/>
              <a:t>firm is too small to affect price via a change in market supply – </a:t>
            </a:r>
            <a:r>
              <a:rPr lang="en-GB" sz="2400" dirty="0" smtClean="0"/>
              <a:t>each individual </a:t>
            </a:r>
            <a:r>
              <a:rPr lang="en-GB" sz="2400" dirty="0"/>
              <a:t>firm is a price </a:t>
            </a:r>
            <a:r>
              <a:rPr lang="en-GB" sz="2400" dirty="0" smtClean="0"/>
              <a:t>taker</a:t>
            </a:r>
          </a:p>
          <a:p>
            <a:endParaRPr lang="en-GB" sz="2400" dirty="0"/>
          </a:p>
          <a:p>
            <a:r>
              <a:rPr lang="en-GB" sz="2400" dirty="0" smtClean="0"/>
              <a:t>Identical </a:t>
            </a:r>
            <a:r>
              <a:rPr lang="en-GB" sz="2400" dirty="0"/>
              <a:t>output produced by each firm – homogeneous products that </a:t>
            </a:r>
            <a:r>
              <a:rPr lang="en-GB" sz="2400" dirty="0" smtClean="0"/>
              <a:t>are perfect </a:t>
            </a:r>
            <a:r>
              <a:rPr lang="en-GB" sz="2400" dirty="0"/>
              <a:t>substitutes for each </a:t>
            </a:r>
            <a:r>
              <a:rPr lang="en-GB" sz="2400" dirty="0" smtClean="0"/>
              <a:t>other</a:t>
            </a:r>
          </a:p>
          <a:p>
            <a:endParaRPr lang="en-GB" sz="2400" dirty="0" smtClean="0"/>
          </a:p>
          <a:p>
            <a:r>
              <a:rPr lang="en-GB" sz="2400" dirty="0" smtClean="0"/>
              <a:t>Consumers </a:t>
            </a:r>
            <a:r>
              <a:rPr lang="en-GB" sz="2400" dirty="0"/>
              <a:t>have complete information about </a:t>
            </a:r>
            <a:r>
              <a:rPr lang="en-GB" sz="2400" dirty="0" smtClean="0"/>
              <a:t>prices</a:t>
            </a:r>
          </a:p>
          <a:p>
            <a:pPr marL="0" indent="0">
              <a:buNone/>
            </a:pP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382373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Transactions are costless - Buyers and sellers incur no costs in making an exchange</a:t>
            </a:r>
          </a:p>
          <a:p>
            <a:endParaRPr lang="en-GB" dirty="0" smtClean="0"/>
          </a:p>
          <a:p>
            <a:r>
              <a:rPr lang="en-GB" dirty="0" smtClean="0"/>
              <a:t>All firms (industry participants and new entrants) have equal access to resources (e.g. technology)</a:t>
            </a:r>
          </a:p>
          <a:p>
            <a:endParaRPr lang="en-GB" dirty="0" smtClean="0"/>
          </a:p>
          <a:p>
            <a:r>
              <a:rPr lang="en-GB" dirty="0" smtClean="0"/>
              <a:t>No barriers to entry &amp; exit of firms in long run – the market is open to competition from new suppliers</a:t>
            </a:r>
          </a:p>
          <a:p>
            <a:endParaRPr lang="en-GB" dirty="0" smtClean="0"/>
          </a:p>
          <a:p>
            <a:r>
              <a:rPr lang="en-GB" dirty="0" smtClean="0"/>
              <a:t>No externalities in production and consumption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235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67544" y="332656"/>
            <a:ext cx="3600400" cy="1008112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1143000"/>
          </a:xfrm>
        </p:spPr>
        <p:txBody>
          <a:bodyPr/>
          <a:lstStyle/>
          <a:p>
            <a:r>
              <a:rPr lang="en-GB" b="1" dirty="0"/>
              <a:t>E</a:t>
            </a:r>
            <a:r>
              <a:rPr lang="en-GB" b="1" dirty="0" smtClean="0"/>
              <a:t>xamples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Rare</a:t>
            </a:r>
          </a:p>
          <a:p>
            <a:endParaRPr lang="en-GB" dirty="0"/>
          </a:p>
          <a:p>
            <a:r>
              <a:rPr lang="en-GB" dirty="0" smtClean="0"/>
              <a:t>Currency Markets</a:t>
            </a:r>
          </a:p>
          <a:p>
            <a:endParaRPr lang="en-GB" dirty="0"/>
          </a:p>
          <a:p>
            <a:r>
              <a:rPr lang="en-GB" dirty="0" smtClean="0"/>
              <a:t>Agricultural </a:t>
            </a:r>
            <a:br>
              <a:rPr lang="en-GB" dirty="0" smtClean="0"/>
            </a:br>
            <a:r>
              <a:rPr lang="en-GB" dirty="0" smtClean="0"/>
              <a:t>Markets</a:t>
            </a:r>
          </a:p>
          <a:p>
            <a:endParaRPr lang="en-GB" dirty="0"/>
          </a:p>
          <a:p>
            <a:r>
              <a:rPr lang="en-GB" dirty="0" smtClean="0"/>
              <a:t>Firms have no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influence over the</a:t>
            </a:r>
            <a:br>
              <a:rPr lang="en-GB" dirty="0" smtClean="0"/>
            </a:br>
            <a:r>
              <a:rPr lang="en-GB" dirty="0" smtClean="0"/>
              <a:t>market price</a:t>
            </a:r>
            <a:endParaRPr lang="en-GB" dirty="0"/>
          </a:p>
        </p:txBody>
      </p:sp>
      <p:pic>
        <p:nvPicPr>
          <p:cNvPr id="1026" name="Picture 2" descr="http://cdn1.ltttmstatic.com/wp-content/uploads/fore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56992"/>
            <a:ext cx="4413518" cy="296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ttp://jadu.staffsmoorlands.gov.uk/images/LeekCattleMkt450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4393318" cy="2919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5571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323528" y="5517232"/>
            <a:ext cx="8496944" cy="122413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83822" y="114182"/>
            <a:ext cx="8208912" cy="650522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27" y="116632"/>
            <a:ext cx="8229600" cy="705513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Price Takers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589240"/>
            <a:ext cx="8219256" cy="1152128"/>
          </a:xfrm>
        </p:spPr>
        <p:txBody>
          <a:bodyPr>
            <a:normAutofit fontScale="85000" lnSpcReduction="20000"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In the market price for product X reaches equilibrium at £5.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Individual firm has to accept this price.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If it sells above £5 consumers will go elsewhere.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If it sells below it will have plenty of consumers, but will not be maximising its returns.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295636" y="1340769"/>
            <a:ext cx="0" cy="34563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1295636" y="4797153"/>
            <a:ext cx="2844316" cy="86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5516" y="1268761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Price of X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295636" y="5059305"/>
            <a:ext cx="738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Quantity Demanded and Supplied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295636" y="1772817"/>
            <a:ext cx="2548596" cy="240762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313638" y="1849642"/>
            <a:ext cx="2512592" cy="25922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26230" y="4180438"/>
            <a:ext cx="35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295636" y="3068960"/>
            <a:ext cx="1301077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1668" y="2884295"/>
            <a:ext cx="547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£5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3695296" y="1541582"/>
            <a:ext cx="35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</a:t>
            </a:r>
            <a:endParaRPr lang="en-GB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5514574" y="1407877"/>
            <a:ext cx="0" cy="34563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514574" y="4864261"/>
            <a:ext cx="2844316" cy="86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34454" y="1335869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Price of X</a:t>
            </a:r>
            <a:endParaRPr lang="en-GB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5532576" y="3043735"/>
            <a:ext cx="273401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631832" y="269962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D=AR=MR=P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6899580" y="4941168"/>
            <a:ext cx="48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</a:t>
            </a:r>
            <a:endParaRPr lang="en-GB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2596713" y="3068960"/>
            <a:ext cx="2917861" cy="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139945" y="3068961"/>
            <a:ext cx="0" cy="179530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918246" y="4864261"/>
            <a:ext cx="35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5162222" y="4746283"/>
            <a:ext cx="35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46" name="Rounded Rectangle 45"/>
          <p:cNvSpPr/>
          <p:nvPr/>
        </p:nvSpPr>
        <p:spPr>
          <a:xfrm>
            <a:off x="6066129" y="913619"/>
            <a:ext cx="2147632" cy="42714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Firm</a:t>
            </a:r>
            <a:endParaRPr lang="en-GB" dirty="0"/>
          </a:p>
        </p:txBody>
      </p:sp>
      <p:sp>
        <p:nvSpPr>
          <p:cNvPr id="47" name="Rounded Rectangle 46"/>
          <p:cNvSpPr/>
          <p:nvPr/>
        </p:nvSpPr>
        <p:spPr>
          <a:xfrm>
            <a:off x="1755416" y="913620"/>
            <a:ext cx="2147632" cy="42714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Market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0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544" y="332656"/>
            <a:ext cx="8208912" cy="1008112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Task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From the previous diagram:</a:t>
            </a:r>
          </a:p>
          <a:p>
            <a:r>
              <a:rPr lang="en-GB" dirty="0" smtClean="0"/>
              <a:t>Calculate Total Revenue</a:t>
            </a:r>
          </a:p>
          <a:p>
            <a:r>
              <a:rPr lang="en-GB" dirty="0" smtClean="0"/>
              <a:t>Calculate Average Revenue</a:t>
            </a:r>
          </a:p>
          <a:p>
            <a:r>
              <a:rPr lang="en-GB" dirty="0" smtClean="0"/>
              <a:t>Calculate Marginal Revenue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The demand curve = </a:t>
            </a:r>
            <a:r>
              <a:rPr lang="en-GB" b="1" dirty="0" smtClean="0">
                <a:solidFill>
                  <a:srgbClr val="FF0000"/>
                </a:solidFill>
              </a:rPr>
              <a:t>D = AR = MR = P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dirty="0" smtClean="0">
                <a:solidFill>
                  <a:srgbClr val="FF0000"/>
                </a:solidFill>
              </a:rPr>
              <a:t>Perfectly Elastic as the firm can sell all that it produces at the going price (£5).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10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eme28">
  <a:themeElements>
    <a:clrScheme name="Business Pie Chart">
      <a:dk1>
        <a:srgbClr val="000000"/>
      </a:dk1>
      <a:lt1>
        <a:srgbClr val="FFFFFF"/>
      </a:lt1>
      <a:dk2>
        <a:srgbClr val="002060"/>
      </a:dk2>
      <a:lt2>
        <a:srgbClr val="96CCFF"/>
      </a:lt2>
      <a:accent1>
        <a:srgbClr val="3556D0"/>
      </a:accent1>
      <a:accent2>
        <a:srgbClr val="E05524"/>
      </a:accent2>
      <a:accent3>
        <a:srgbClr val="F6B514"/>
      </a:accent3>
      <a:accent4>
        <a:srgbClr val="3DC031"/>
      </a:accent4>
      <a:accent5>
        <a:srgbClr val="CBCBCB"/>
      </a:accent5>
      <a:accent6>
        <a:srgbClr val="5F5F5F"/>
      </a:accent6>
      <a:hlink>
        <a:srgbClr val="002060"/>
      </a:hlink>
      <a:folHlink>
        <a:srgbClr val="0042C7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resenterMedia.com Static Golden Gears">
  <a:themeElements>
    <a:clrScheme name="Business Pie Chart">
      <a:dk1>
        <a:srgbClr val="000000"/>
      </a:dk1>
      <a:lt1>
        <a:srgbClr val="FFFFFF"/>
      </a:lt1>
      <a:dk2>
        <a:srgbClr val="002060"/>
      </a:dk2>
      <a:lt2>
        <a:srgbClr val="96CCFF"/>
      </a:lt2>
      <a:accent1>
        <a:srgbClr val="3556D0"/>
      </a:accent1>
      <a:accent2>
        <a:srgbClr val="E05524"/>
      </a:accent2>
      <a:accent3>
        <a:srgbClr val="F6B514"/>
      </a:accent3>
      <a:accent4>
        <a:srgbClr val="3DC031"/>
      </a:accent4>
      <a:accent5>
        <a:srgbClr val="CBCBCB"/>
      </a:accent5>
      <a:accent6>
        <a:srgbClr val="5F5F5F"/>
      </a:accent6>
      <a:hlink>
        <a:srgbClr val="96CCFF"/>
      </a:hlink>
      <a:folHlink>
        <a:srgbClr val="3556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Theme28</Template>
  <TotalTime>257</TotalTime>
  <Words>432</Words>
  <Application>Microsoft Office PowerPoint</Application>
  <PresentationFormat>On-screen Show (4:3)</PresentationFormat>
  <Paragraphs>85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Theme28</vt:lpstr>
      <vt:lpstr>PresenterMedia.com Static Golden Gears</vt:lpstr>
      <vt:lpstr>Office Theme</vt:lpstr>
      <vt:lpstr>Perfect Competition</vt:lpstr>
      <vt:lpstr>Aims and Objectives</vt:lpstr>
      <vt:lpstr>Starter Quiz Questions</vt:lpstr>
      <vt:lpstr>The Market Spectrum</vt:lpstr>
      <vt:lpstr>Perfectly Competitive Markets - Assumptions</vt:lpstr>
      <vt:lpstr>PowerPoint Presentation</vt:lpstr>
      <vt:lpstr>Examples</vt:lpstr>
      <vt:lpstr>Price Takers</vt:lpstr>
      <vt:lpstr>Task</vt:lpstr>
      <vt:lpstr>Activity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Quiz Topics 1 &amp; 2</dc:title>
  <dc:creator>Martin</dc:creator>
  <cp:lastModifiedBy>M Young</cp:lastModifiedBy>
  <cp:revision>11</cp:revision>
  <cp:lastPrinted>2012-09-07T11:00:07Z</cp:lastPrinted>
  <dcterms:created xsi:type="dcterms:W3CDTF">2012-09-03T15:56:38Z</dcterms:created>
  <dcterms:modified xsi:type="dcterms:W3CDTF">2012-09-07T13:57:20Z</dcterms:modified>
</cp:coreProperties>
</file>