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790CB-C43B-440D-B284-8C8383BEAA08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BF6E-F891-40C8-B76E-20E8C3792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3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40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5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1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9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9BF6E-F891-40C8-B76E-20E8C37920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8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085184"/>
            <a:ext cx="8528754" cy="79208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8568952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0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B0D4B-EB78-4600-8BB8-8F6ACF776C6C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E573A-49E0-4D4A-9088-AB58C522F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B0D4B-EB78-4600-8BB8-8F6ACF776C6C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E573A-49E0-4D4A-9088-AB58C522F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9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6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5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B0D4B-EB78-4600-8BB8-8F6ACF776C6C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E573A-49E0-4D4A-9088-AB58C522F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6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B0D4B-EB78-4600-8BB8-8F6ACF776C6C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E573A-49E0-4D4A-9088-AB58C522F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BB0D4B-EB78-4600-8BB8-8F6ACF776C6C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E573A-49E0-4D4A-9088-AB58C522F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5072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5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1017240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National Minimum Wage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A2 Economics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7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Argument : In Favour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Workers may receive a morale boost, making them more productive, leading to an increase in labour demand.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Should reduce labour turnover rates, as workers on higher wages will be less likely to look elsewhere.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Can help counter power of monopsonist employer much in same way as trade unions can.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Can generate a multiplier effect seeing as the low paid have a higher Marginal Propensity to Consume. May lead to job creation due to higher derived demand.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96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Argument : Against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1125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May lead to a loss of jobs.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NMW must be set above equilibrium to have an impact.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NMW raises the MC</a:t>
            </a:r>
            <a:r>
              <a:rPr lang="en-GB" sz="1600" dirty="0" smtClean="0"/>
              <a:t>L</a:t>
            </a:r>
            <a:r>
              <a:rPr lang="en-GB" sz="2400" dirty="0" smtClean="0"/>
              <a:t> causing contractions of demand.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Higher wage also stimulates labour supply, where the result is excess supply.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91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004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Causing Unemployment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9544" y="1844824"/>
            <a:ext cx="0" cy="34563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63480" y="1844824"/>
            <a:ext cx="0" cy="34563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7584" y="5301208"/>
            <a:ext cx="38080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76056" y="5301208"/>
            <a:ext cx="38080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91680" y="2060848"/>
            <a:ext cx="1800200" cy="2736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36096" y="2353196"/>
            <a:ext cx="2952328" cy="2083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691680" y="2213248"/>
            <a:ext cx="1800200" cy="258390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436096" y="2564904"/>
            <a:ext cx="2952328" cy="1800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91880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4612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8100392" y="19658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388424" y="41804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27584" y="2924944"/>
            <a:ext cx="6696744" cy="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644" y="2740278"/>
            <a:ext cx="8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NMW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9528" y="1259468"/>
            <a:ext cx="9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Real Wage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355976" y="1319535"/>
            <a:ext cx="9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Real Wage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104740" y="5445224"/>
            <a:ext cx="253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Quantity of Workers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353212" y="5445224"/>
            <a:ext cx="253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Quantity of Workers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27584" y="5939512"/>
            <a:ext cx="380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Unemployment minimised if S and D are inelastic.</a:t>
            </a:r>
            <a:endParaRPr lang="en-GB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37956" y="5972155"/>
            <a:ext cx="380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Unemployment is large if S and D are elastic.</a:t>
            </a:r>
            <a:endParaRPr lang="en-GB" b="1" i="1" dirty="0"/>
          </a:p>
        </p:txBody>
      </p:sp>
      <p:sp>
        <p:nvSpPr>
          <p:cNvPr id="39" name="Left Brace 38"/>
          <p:cNvSpPr/>
          <p:nvPr/>
        </p:nvSpPr>
        <p:spPr>
          <a:xfrm rot="5400000">
            <a:off x="2393758" y="2209510"/>
            <a:ext cx="396044" cy="751438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 Brace 39"/>
          <p:cNvSpPr/>
          <p:nvPr/>
        </p:nvSpPr>
        <p:spPr>
          <a:xfrm rot="5400000">
            <a:off x="6590137" y="1774564"/>
            <a:ext cx="415871" cy="1641161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020638" y="1740878"/>
            <a:ext cx="114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Excess </a:t>
            </a:r>
            <a:br>
              <a:rPr lang="en-GB" dirty="0" smtClean="0"/>
            </a:br>
            <a:r>
              <a:rPr lang="en-GB" dirty="0" smtClean="0"/>
              <a:t>Supply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6226930" y="1688867"/>
            <a:ext cx="114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Excess </a:t>
            </a:r>
            <a:br>
              <a:rPr lang="en-GB" dirty="0" smtClean="0"/>
            </a:br>
            <a:r>
              <a:rPr lang="en-GB" dirty="0" smtClean="0"/>
              <a:t>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28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Argument : Against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1125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Unemployment due to NMW may affect young workers the most whose inexperience makes them less productive. This is why NMW for young people is lower!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NMW does a poor job or alleviating poverty because it is poorly targeted.</a:t>
            </a:r>
            <a:br>
              <a:rPr lang="en-GB" sz="2400" dirty="0" smtClean="0"/>
            </a:br>
            <a:endParaRPr lang="en-GB" sz="2400" dirty="0" smtClean="0"/>
          </a:p>
        </p:txBody>
      </p:sp>
      <p:pic>
        <p:nvPicPr>
          <p:cNvPr id="4098" name="Picture 2" descr="http://t3.gstatic.com/images?q=tbn:ANd9GcRuqY5ymF8zoFGC5w9ehvS3vZT0uCrIMpK2mOxajlapZ5ZkzEEOqR20bW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00" y="4293096"/>
            <a:ext cx="3600400" cy="24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Argument : Against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1125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Higher costs for businesses of NMW may be passed onto consumers.</a:t>
            </a:r>
          </a:p>
          <a:p>
            <a:endParaRPr lang="en-GB" sz="2400" dirty="0" smtClean="0"/>
          </a:p>
          <a:p>
            <a:r>
              <a:rPr lang="en-GB" sz="2400" dirty="0" smtClean="0"/>
              <a:t>Setting a national minimum wage fails to take into account differences in cost of living in different regions.</a:t>
            </a:r>
          </a:p>
          <a:p>
            <a:endParaRPr lang="en-GB" sz="2400" dirty="0"/>
          </a:p>
          <a:p>
            <a:r>
              <a:rPr lang="en-GB" sz="2400" dirty="0"/>
              <a:t>Workers not on minimum wage may seek higher wages to restore their relative level of pay. This may be inflationary meaning the NMW may have to rise again!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402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Plenary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8507288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i="1" dirty="0" smtClean="0"/>
              <a:t>Is NMW a good thing or not?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30055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 Question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Do you agree that if a trade union persuades employers to increase wage rates in a </a:t>
            </a:r>
            <a:r>
              <a:rPr lang="en-GB" sz="3200" dirty="0" smtClean="0"/>
              <a:t>labour market</a:t>
            </a:r>
            <a:r>
              <a:rPr lang="en-GB" sz="3200" dirty="0"/>
              <a:t>, employment must inevitably fall in that labour market? Justify your </a:t>
            </a:r>
            <a:r>
              <a:rPr lang="en-GB" sz="3200" dirty="0" smtClean="0"/>
              <a:t>answer.</a:t>
            </a:r>
          </a:p>
          <a:p>
            <a:pPr marL="0" indent="0">
              <a:buNone/>
            </a:pPr>
            <a:r>
              <a:rPr lang="en-GB" sz="3200" i="1" dirty="0" smtClean="0"/>
              <a:t>(30 </a:t>
            </a:r>
            <a:r>
              <a:rPr lang="en-GB" sz="3200" i="1" dirty="0"/>
              <a:t>marks)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0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 and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Aim:</a:t>
            </a:r>
          </a:p>
          <a:p>
            <a:r>
              <a:rPr lang="en-GB" sz="2800" dirty="0" smtClean="0"/>
              <a:t>Understand national minimum wage.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Objectives:</a:t>
            </a:r>
          </a:p>
          <a:p>
            <a:r>
              <a:rPr lang="en-GB" sz="2800" dirty="0" smtClean="0"/>
              <a:t>Define NMW</a:t>
            </a:r>
          </a:p>
          <a:p>
            <a:r>
              <a:rPr lang="en-GB" sz="2800" dirty="0" smtClean="0"/>
              <a:t>Explain the NMW rates</a:t>
            </a:r>
          </a:p>
          <a:p>
            <a:r>
              <a:rPr lang="en-GB" sz="2800" dirty="0" smtClean="0"/>
              <a:t>Analyse the effects of NMW</a:t>
            </a:r>
          </a:p>
          <a:p>
            <a:r>
              <a:rPr lang="en-GB" sz="2800" dirty="0" smtClean="0"/>
              <a:t>Evaluate the merits of NMW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50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Starter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316835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Define national minimum wage.</a:t>
            </a:r>
          </a:p>
          <a:p>
            <a:endParaRPr lang="en-GB" sz="2800" dirty="0"/>
          </a:p>
          <a:p>
            <a:r>
              <a:rPr lang="en-GB" sz="2800" dirty="0" smtClean="0"/>
              <a:t>What is the minimum wage for those aged 21+?</a:t>
            </a:r>
          </a:p>
          <a:p>
            <a:endParaRPr lang="en-GB" sz="2800" dirty="0"/>
          </a:p>
          <a:p>
            <a:r>
              <a:rPr lang="en-GB" sz="2800" dirty="0" smtClean="0"/>
              <a:t>What is the minimum wage for those aged 18-21?</a:t>
            </a:r>
          </a:p>
          <a:p>
            <a:endParaRPr lang="en-GB" sz="2800" dirty="0"/>
          </a:p>
          <a:p>
            <a:r>
              <a:rPr lang="en-GB" sz="2800" dirty="0" smtClean="0"/>
              <a:t>What is the minimum wage for those aged 16-17?</a:t>
            </a:r>
          </a:p>
        </p:txBody>
      </p:sp>
    </p:spTree>
    <p:extLst>
      <p:ext uri="{BB962C8B-B14F-4D97-AF65-F5344CB8AC3E}">
        <p14:creationId xmlns:p14="http://schemas.microsoft.com/office/powerpoint/2010/main" val="41994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National Minimum Wage Definition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A minimum amount of money paid to </a:t>
            </a:r>
            <a:br>
              <a:rPr lang="en-GB" sz="2800" dirty="0" smtClean="0"/>
            </a:br>
            <a:r>
              <a:rPr lang="en-GB" sz="2800" dirty="0" smtClean="0"/>
              <a:t>provide a pay floor to low paid workers.</a:t>
            </a:r>
          </a:p>
          <a:p>
            <a:endParaRPr lang="en-GB" sz="2800" dirty="0"/>
          </a:p>
          <a:p>
            <a:r>
              <a:rPr lang="en-GB" sz="2800" dirty="0" smtClean="0"/>
              <a:t>Rationale is to achieve a more equitable distribution of income by raising wages of those on low pay.</a:t>
            </a:r>
          </a:p>
          <a:p>
            <a:endParaRPr lang="en-GB" sz="2800" dirty="0"/>
          </a:p>
          <a:p>
            <a:r>
              <a:rPr lang="en-GB" sz="2800" dirty="0" smtClean="0"/>
              <a:t>Hoped that helps workers escape the unemployment trap by providing a greater incentive to work!</a:t>
            </a:r>
          </a:p>
          <a:p>
            <a:endParaRPr lang="en-GB" sz="2800" dirty="0"/>
          </a:p>
          <a:p>
            <a:r>
              <a:rPr lang="en-GB" sz="2800" dirty="0" smtClean="0"/>
              <a:t>Does this work?</a:t>
            </a:r>
          </a:p>
          <a:p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www.bbc.co.uk/news/10172407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National Minimum Wage</a:t>
            </a:r>
            <a:endParaRPr lang="en-GB" sz="3200" b="1" dirty="0"/>
          </a:p>
        </p:txBody>
      </p:sp>
      <p:pic>
        <p:nvPicPr>
          <p:cNvPr id="1026" name="Picture 2" descr="C:\Users\Martin\Pictures\ControlCenter4\Scan\CCF06112011_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6" y="1052736"/>
            <a:ext cx="8208912" cy="58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National Minimum Wage</a:t>
            </a:r>
            <a:endParaRPr lang="en-GB" sz="3200" b="1" dirty="0"/>
          </a:p>
        </p:txBody>
      </p:sp>
      <p:pic>
        <p:nvPicPr>
          <p:cNvPr id="2050" name="Picture 2" descr="C:\Users\Martin\Pictures\ControlCenter4\Scan\CCF06112011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9354"/>
            <a:ext cx="8988772" cy="56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2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For and Against NMW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You are working for the Labour Force Survey department for HM Treasury.</a:t>
            </a:r>
          </a:p>
          <a:p>
            <a:r>
              <a:rPr lang="en-GB" sz="2400" dirty="0" smtClean="0"/>
              <a:t>You have been asked to debate the advantages of NMW and the drawbacks of NMW.</a:t>
            </a:r>
          </a:p>
          <a:p>
            <a:r>
              <a:rPr lang="en-GB" sz="2400" dirty="0" smtClean="0"/>
              <a:t>You must then decide which argument you feel is stronger.</a:t>
            </a:r>
            <a:endParaRPr lang="en-GB" sz="2400" dirty="0"/>
          </a:p>
        </p:txBody>
      </p:sp>
      <p:pic>
        <p:nvPicPr>
          <p:cNvPr id="3074" name="Picture 2" descr="http://thoughtfulcampaigner.files.wordpress.com/2011/08/hm-treasury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592288" cy="25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Argument : In Favour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Helps reduce poverty for those whose pay it increases.</a:t>
            </a:r>
          </a:p>
          <a:p>
            <a:r>
              <a:rPr lang="en-GB" sz="2400" dirty="0" smtClean="0"/>
              <a:t>Male-female wage inequalities are reduced as mostly females who are on low pay.</a:t>
            </a:r>
          </a:p>
          <a:p>
            <a:r>
              <a:rPr lang="en-GB" sz="2400" dirty="0" smtClean="0"/>
              <a:t>Increases the incentive to work, reducing voluntary unemployment.</a:t>
            </a:r>
          </a:p>
          <a:p>
            <a:r>
              <a:rPr lang="en-GB" sz="2400" dirty="0" smtClean="0"/>
              <a:t>Once incentivised workers pay income tax, and no longer take benefits.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92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Minimum Wage Argument : In Favour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Workers may receive a morale boost, making them more productive, leading to an increase in labour demand.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Should reduce labour turnover rates, as workers on higher wages will be less likely to look elsewhere.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Can help counter power of monopsonist employer much in same way as trade unions can.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Can generate a multiplier effect seeing as the low paid have a higher Marginal Propensity to Consume. May lead to job creation due to higher derived demand.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83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Economics">
  <a:themeElements>
    <a:clrScheme name="Custom 6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04269"/>
      </a:accent1>
      <a:accent2>
        <a:srgbClr val="91BED4"/>
      </a:accent2>
      <a:accent3>
        <a:srgbClr val="485759"/>
      </a:accent3>
      <a:accent4>
        <a:srgbClr val="569CA5"/>
      </a:accent4>
      <a:accent5>
        <a:srgbClr val="70CCD8"/>
      </a:accent5>
      <a:accent6>
        <a:srgbClr val="101F41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Economics</Template>
  <TotalTime>484</TotalTime>
  <Words>450</Words>
  <Application>Microsoft Office PowerPoint</Application>
  <PresentationFormat>On-screen Show (4:3)</PresentationFormat>
  <Paragraphs>98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Economics</vt:lpstr>
      <vt:lpstr>National Minimum Wage</vt:lpstr>
      <vt:lpstr>Aims and Objectives</vt:lpstr>
      <vt:lpstr>Starter</vt:lpstr>
      <vt:lpstr>National Minimum Wage Definition</vt:lpstr>
      <vt:lpstr>National Minimum Wage</vt:lpstr>
      <vt:lpstr>National Minimum Wage</vt:lpstr>
      <vt:lpstr>Case For and Against NMW</vt:lpstr>
      <vt:lpstr>Minimum Wage Argument : In Favour</vt:lpstr>
      <vt:lpstr>Minimum Wage Argument : In Favour</vt:lpstr>
      <vt:lpstr>Minimum Wage Argument : In Favour</vt:lpstr>
      <vt:lpstr>Minimum Wage Argument : Against</vt:lpstr>
      <vt:lpstr>Minimum Wage Causing Unemployment</vt:lpstr>
      <vt:lpstr>Minimum Wage Argument : Against</vt:lpstr>
      <vt:lpstr>Minimum Wage Argument : Against</vt:lpstr>
      <vt:lpstr>Plenary</vt:lpstr>
      <vt:lpstr>Exam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Minimum Wage</dc:title>
  <dc:creator>Windows User</dc:creator>
  <cp:lastModifiedBy>M Young</cp:lastModifiedBy>
  <cp:revision>3</cp:revision>
  <dcterms:created xsi:type="dcterms:W3CDTF">2011-11-06T11:54:46Z</dcterms:created>
  <dcterms:modified xsi:type="dcterms:W3CDTF">2011-11-07T17:29:17Z</dcterms:modified>
</cp:coreProperties>
</file>