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Sales (£000s)</c:v>
                </c:pt>
              </c:strCache>
            </c:strRef>
          </c:tx>
          <c:cat>
            <c:strRef>
              <c:f>Sheet1!$C$5:$C$20</c:f>
              <c:strCache>
                <c:ptCount val="1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January</c:v>
                </c:pt>
                <c:pt idx="13">
                  <c:v>February</c:v>
                </c:pt>
                <c:pt idx="14">
                  <c:v>March</c:v>
                </c:pt>
                <c:pt idx="15">
                  <c:v>April</c:v>
                </c:pt>
              </c:strCache>
            </c:strRef>
          </c:cat>
          <c:val>
            <c:numRef>
              <c:f>Sheet1!$D$5:$D$20</c:f>
              <c:numCache>
                <c:formatCode>General</c:formatCode>
                <c:ptCount val="16"/>
                <c:pt idx="0">
                  <c:v>24</c:v>
                </c:pt>
                <c:pt idx="1">
                  <c:v>27</c:v>
                </c:pt>
                <c:pt idx="2">
                  <c:v>29</c:v>
                </c:pt>
                <c:pt idx="3">
                  <c:v>29</c:v>
                </c:pt>
                <c:pt idx="4">
                  <c:v>32</c:v>
                </c:pt>
                <c:pt idx="5">
                  <c:v>27</c:v>
                </c:pt>
                <c:pt idx="6">
                  <c:v>31</c:v>
                </c:pt>
                <c:pt idx="7">
                  <c:v>32</c:v>
                </c:pt>
                <c:pt idx="8">
                  <c:v>34</c:v>
                </c:pt>
                <c:pt idx="9">
                  <c:v>38</c:v>
                </c:pt>
                <c:pt idx="10">
                  <c:v>39</c:v>
                </c:pt>
                <c:pt idx="11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3 month Moving 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Sheet1!$C$5:$C$20</c:f>
              <c:strCache>
                <c:ptCount val="1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January</c:v>
                </c:pt>
                <c:pt idx="13">
                  <c:v>February</c:v>
                </c:pt>
                <c:pt idx="14">
                  <c:v>March</c:v>
                </c:pt>
                <c:pt idx="15">
                  <c:v>April</c:v>
                </c:pt>
              </c:strCache>
            </c:strRef>
          </c:cat>
          <c:val>
            <c:numRef>
              <c:f>Sheet1!$E$5:$E$20</c:f>
              <c:numCache>
                <c:formatCode>General</c:formatCode>
                <c:ptCount val="16"/>
                <c:pt idx="1">
                  <c:v>26.6</c:v>
                </c:pt>
                <c:pt idx="2">
                  <c:v>28.3</c:v>
                </c:pt>
                <c:pt idx="3">
                  <c:v>30</c:v>
                </c:pt>
                <c:pt idx="4">
                  <c:v>29.3</c:v>
                </c:pt>
                <c:pt idx="5">
                  <c:v>30</c:v>
                </c:pt>
                <c:pt idx="6">
                  <c:v>30</c:v>
                </c:pt>
                <c:pt idx="7">
                  <c:v>32.299999999999997</c:v>
                </c:pt>
                <c:pt idx="8">
                  <c:v>34.6</c:v>
                </c:pt>
                <c:pt idx="9">
                  <c:v>37</c:v>
                </c:pt>
                <c:pt idx="10">
                  <c:v>38.6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32928"/>
        <c:axId val="49549312"/>
      </c:lineChart>
      <c:catAx>
        <c:axId val="4433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49549312"/>
        <c:crosses val="autoZero"/>
        <c:auto val="1"/>
        <c:lblAlgn val="ctr"/>
        <c:lblOffset val="100"/>
        <c:noMultiLvlLbl val="0"/>
      </c:catAx>
      <c:valAx>
        <c:axId val="4954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332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Sales (£000s)</c:v>
                </c:pt>
              </c:strCache>
            </c:strRef>
          </c:tx>
          <c:cat>
            <c:strRef>
              <c:f>Sheet1!$C$5:$C$20</c:f>
              <c:strCache>
                <c:ptCount val="1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January</c:v>
                </c:pt>
                <c:pt idx="13">
                  <c:v>February</c:v>
                </c:pt>
                <c:pt idx="14">
                  <c:v>March</c:v>
                </c:pt>
                <c:pt idx="15">
                  <c:v>April</c:v>
                </c:pt>
              </c:strCache>
            </c:strRef>
          </c:cat>
          <c:val>
            <c:numRef>
              <c:f>Sheet1!$D$5:$D$20</c:f>
              <c:numCache>
                <c:formatCode>General</c:formatCode>
                <c:ptCount val="16"/>
                <c:pt idx="0">
                  <c:v>24</c:v>
                </c:pt>
                <c:pt idx="1">
                  <c:v>27</c:v>
                </c:pt>
                <c:pt idx="2">
                  <c:v>29</c:v>
                </c:pt>
                <c:pt idx="3">
                  <c:v>29</c:v>
                </c:pt>
                <c:pt idx="4">
                  <c:v>32</c:v>
                </c:pt>
                <c:pt idx="5">
                  <c:v>27</c:v>
                </c:pt>
                <c:pt idx="6">
                  <c:v>31</c:v>
                </c:pt>
                <c:pt idx="7">
                  <c:v>32</c:v>
                </c:pt>
                <c:pt idx="8">
                  <c:v>34</c:v>
                </c:pt>
                <c:pt idx="9">
                  <c:v>38</c:v>
                </c:pt>
                <c:pt idx="10">
                  <c:v>39</c:v>
                </c:pt>
                <c:pt idx="11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3 month Moving 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Sheet1!$C$5:$C$20</c:f>
              <c:strCache>
                <c:ptCount val="1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January</c:v>
                </c:pt>
                <c:pt idx="13">
                  <c:v>February</c:v>
                </c:pt>
                <c:pt idx="14">
                  <c:v>March</c:v>
                </c:pt>
                <c:pt idx="15">
                  <c:v>April</c:v>
                </c:pt>
              </c:strCache>
            </c:strRef>
          </c:cat>
          <c:val>
            <c:numRef>
              <c:f>Sheet1!$E$5:$E$20</c:f>
              <c:numCache>
                <c:formatCode>General</c:formatCode>
                <c:ptCount val="16"/>
                <c:pt idx="1">
                  <c:v>26.6</c:v>
                </c:pt>
                <c:pt idx="2">
                  <c:v>28.3</c:v>
                </c:pt>
                <c:pt idx="3">
                  <c:v>30</c:v>
                </c:pt>
                <c:pt idx="4">
                  <c:v>29.3</c:v>
                </c:pt>
                <c:pt idx="5">
                  <c:v>30</c:v>
                </c:pt>
                <c:pt idx="6">
                  <c:v>30</c:v>
                </c:pt>
                <c:pt idx="7">
                  <c:v>32.299999999999997</c:v>
                </c:pt>
                <c:pt idx="8">
                  <c:v>34.6</c:v>
                </c:pt>
                <c:pt idx="9">
                  <c:v>37</c:v>
                </c:pt>
                <c:pt idx="10">
                  <c:v>38.6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33088"/>
        <c:axId val="102521088"/>
      </c:lineChart>
      <c:catAx>
        <c:axId val="9543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2521088"/>
        <c:crosses val="autoZero"/>
        <c:auto val="1"/>
        <c:lblAlgn val="ctr"/>
        <c:lblOffset val="100"/>
        <c:noMultiLvlLbl val="0"/>
      </c:catAx>
      <c:valAx>
        <c:axId val="10252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433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9B7E6-BB63-4F2D-80A8-CFE3E6C5A381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AB7FA3-69AD-4C62-8C6C-8C8416CF8E77}">
      <dgm:prSet phldrT="[Text]"/>
      <dgm:spPr/>
      <dgm:t>
        <a:bodyPr/>
        <a:lstStyle/>
        <a:p>
          <a:r>
            <a:rPr lang="en-GB" dirty="0" smtClean="0"/>
            <a:t>Benefits</a:t>
          </a:r>
          <a:endParaRPr lang="en-GB" dirty="0"/>
        </a:p>
      </dgm:t>
    </dgm:pt>
    <dgm:pt modelId="{9B92CB8E-7D4B-4B64-AD66-7EFE6DE58C93}" type="parTrans" cxnId="{9A0A72ED-07FC-44A1-84D7-5A3F84F75CA7}">
      <dgm:prSet/>
      <dgm:spPr/>
      <dgm:t>
        <a:bodyPr/>
        <a:lstStyle/>
        <a:p>
          <a:endParaRPr lang="en-GB"/>
        </a:p>
      </dgm:t>
    </dgm:pt>
    <dgm:pt modelId="{159986F6-A067-464D-8D1B-652F10067E74}" type="sibTrans" cxnId="{9A0A72ED-07FC-44A1-84D7-5A3F84F75CA7}">
      <dgm:prSet/>
      <dgm:spPr/>
      <dgm:t>
        <a:bodyPr/>
        <a:lstStyle/>
        <a:p>
          <a:endParaRPr lang="en-GB"/>
        </a:p>
      </dgm:t>
    </dgm:pt>
    <dgm:pt modelId="{D30811C8-986E-47D6-8404-C5463B60BCA3}">
      <dgm:prSet phldrT="[Text]"/>
      <dgm:spPr/>
      <dgm:t>
        <a:bodyPr/>
        <a:lstStyle/>
        <a:p>
          <a:r>
            <a:rPr lang="en-GB" dirty="0" smtClean="0"/>
            <a:t>Can provide information for the setting of functional/corp. objectives.</a:t>
          </a:r>
          <a:endParaRPr lang="en-GB" dirty="0"/>
        </a:p>
      </dgm:t>
    </dgm:pt>
    <dgm:pt modelId="{05FD3D89-7383-47A1-844F-500A91B26F6B}" type="parTrans" cxnId="{72CF4738-BC78-4D69-9D2F-525EE4AE1AFA}">
      <dgm:prSet/>
      <dgm:spPr/>
      <dgm:t>
        <a:bodyPr/>
        <a:lstStyle/>
        <a:p>
          <a:endParaRPr lang="en-GB"/>
        </a:p>
      </dgm:t>
    </dgm:pt>
    <dgm:pt modelId="{ED750101-CF61-490D-97B3-F78FD52CDADA}" type="sibTrans" cxnId="{72CF4738-BC78-4D69-9D2F-525EE4AE1AFA}">
      <dgm:prSet/>
      <dgm:spPr/>
      <dgm:t>
        <a:bodyPr/>
        <a:lstStyle/>
        <a:p>
          <a:endParaRPr lang="en-GB"/>
        </a:p>
      </dgm:t>
    </dgm:pt>
    <dgm:pt modelId="{17CAA90F-5576-4938-BA67-132D79DFC6CF}">
      <dgm:prSet phldrT="[Text]"/>
      <dgm:spPr/>
      <dgm:t>
        <a:bodyPr/>
        <a:lstStyle/>
        <a:p>
          <a:r>
            <a:rPr lang="en-GB" dirty="0" smtClean="0"/>
            <a:t>Aid the setting of budgets and workforce planning.</a:t>
          </a:r>
          <a:endParaRPr lang="en-GB" dirty="0"/>
        </a:p>
      </dgm:t>
    </dgm:pt>
    <dgm:pt modelId="{1E52F615-E8C3-413D-A71B-D559B4C3D652}" type="parTrans" cxnId="{B1F4353D-E2C6-4FA5-A39D-05BD3ACC828C}">
      <dgm:prSet/>
      <dgm:spPr/>
      <dgm:t>
        <a:bodyPr/>
        <a:lstStyle/>
        <a:p>
          <a:endParaRPr lang="en-GB"/>
        </a:p>
      </dgm:t>
    </dgm:pt>
    <dgm:pt modelId="{E8390380-8CC2-49DE-858B-68109C65FF13}" type="sibTrans" cxnId="{B1F4353D-E2C6-4FA5-A39D-05BD3ACC828C}">
      <dgm:prSet/>
      <dgm:spPr/>
      <dgm:t>
        <a:bodyPr/>
        <a:lstStyle/>
        <a:p>
          <a:endParaRPr lang="en-GB"/>
        </a:p>
      </dgm:t>
    </dgm:pt>
    <dgm:pt modelId="{89153024-B402-4E1B-8922-D4E9EA26909C}">
      <dgm:prSet phldrT="[Text]"/>
      <dgm:spPr/>
      <dgm:t>
        <a:bodyPr/>
        <a:lstStyle/>
        <a:p>
          <a:r>
            <a:rPr lang="en-GB" dirty="0" smtClean="0"/>
            <a:t>Drawbacks</a:t>
          </a:r>
          <a:endParaRPr lang="en-GB" dirty="0"/>
        </a:p>
      </dgm:t>
    </dgm:pt>
    <dgm:pt modelId="{BF19BF82-823A-4ECC-A53A-C0523BA91898}" type="parTrans" cxnId="{1F47D7D3-AE0E-4104-BA3B-F8CB7DC92500}">
      <dgm:prSet/>
      <dgm:spPr/>
      <dgm:t>
        <a:bodyPr/>
        <a:lstStyle/>
        <a:p>
          <a:endParaRPr lang="en-GB"/>
        </a:p>
      </dgm:t>
    </dgm:pt>
    <dgm:pt modelId="{CCC06B5D-A69F-4181-B334-E5FFF30ED6A1}" type="sibTrans" cxnId="{1F47D7D3-AE0E-4104-BA3B-F8CB7DC92500}">
      <dgm:prSet/>
      <dgm:spPr/>
      <dgm:t>
        <a:bodyPr/>
        <a:lstStyle/>
        <a:p>
          <a:endParaRPr lang="en-GB"/>
        </a:p>
      </dgm:t>
    </dgm:pt>
    <dgm:pt modelId="{258FCC71-6DA4-47F7-8D30-988AE59B2B44}">
      <dgm:prSet phldrT="[Text]"/>
      <dgm:spPr/>
      <dgm:t>
        <a:bodyPr/>
        <a:lstStyle/>
        <a:p>
          <a:r>
            <a:rPr lang="en-GB" dirty="0" smtClean="0"/>
            <a:t>Prediction relies on the past.</a:t>
          </a:r>
          <a:endParaRPr lang="en-GB" dirty="0"/>
        </a:p>
      </dgm:t>
    </dgm:pt>
    <dgm:pt modelId="{949181FC-6339-42AC-8ED9-A55B89FAAF60}" type="parTrans" cxnId="{551CE664-E67C-4439-9831-43A4C510EDB1}">
      <dgm:prSet/>
      <dgm:spPr/>
      <dgm:t>
        <a:bodyPr/>
        <a:lstStyle/>
        <a:p>
          <a:endParaRPr lang="en-GB"/>
        </a:p>
      </dgm:t>
    </dgm:pt>
    <dgm:pt modelId="{816857B5-2E04-4898-8EBF-AD24279876E5}" type="sibTrans" cxnId="{551CE664-E67C-4439-9831-43A4C510EDB1}">
      <dgm:prSet/>
      <dgm:spPr/>
      <dgm:t>
        <a:bodyPr/>
        <a:lstStyle/>
        <a:p>
          <a:endParaRPr lang="en-GB"/>
        </a:p>
      </dgm:t>
    </dgm:pt>
    <dgm:pt modelId="{FA0FD876-02EC-4E6E-AEA3-4DB903F3638E}">
      <dgm:prSet phldrT="[Text]"/>
      <dgm:spPr/>
      <dgm:t>
        <a:bodyPr/>
        <a:lstStyle/>
        <a:p>
          <a:r>
            <a:rPr lang="en-GB" dirty="0" smtClean="0"/>
            <a:t>Fine in slow moving markets.</a:t>
          </a:r>
          <a:endParaRPr lang="en-GB" dirty="0"/>
        </a:p>
      </dgm:t>
    </dgm:pt>
    <dgm:pt modelId="{500E0134-C9C5-4CA9-800F-480D3018797A}" type="parTrans" cxnId="{599E7733-E5A8-4AF0-90B7-A11ED98FCB59}">
      <dgm:prSet/>
      <dgm:spPr/>
      <dgm:t>
        <a:bodyPr/>
        <a:lstStyle/>
        <a:p>
          <a:endParaRPr lang="en-GB"/>
        </a:p>
      </dgm:t>
    </dgm:pt>
    <dgm:pt modelId="{3F80AFF8-C291-42D7-8BBF-BC8187D6AB63}" type="sibTrans" cxnId="{599E7733-E5A8-4AF0-90B7-A11ED98FCB59}">
      <dgm:prSet/>
      <dgm:spPr/>
      <dgm:t>
        <a:bodyPr/>
        <a:lstStyle/>
        <a:p>
          <a:endParaRPr lang="en-GB"/>
        </a:p>
      </dgm:t>
    </dgm:pt>
    <dgm:pt modelId="{439D478A-FE51-4D59-921B-D4C1FBABF58F}">
      <dgm:prSet phldrT="[Text]"/>
      <dgm:spPr/>
      <dgm:t>
        <a:bodyPr/>
        <a:lstStyle/>
        <a:p>
          <a:r>
            <a:rPr lang="en-GB" dirty="0" smtClean="0"/>
            <a:t>Can be misleading in fast paced markets such as technology where constant R&amp;D is required.</a:t>
          </a:r>
          <a:endParaRPr lang="en-GB" dirty="0"/>
        </a:p>
      </dgm:t>
    </dgm:pt>
    <dgm:pt modelId="{AE2E1337-C941-4F60-81CC-ACEA545A40A4}" type="parTrans" cxnId="{07940FDF-3207-4524-8EBA-29D7945576F8}">
      <dgm:prSet/>
      <dgm:spPr/>
      <dgm:t>
        <a:bodyPr/>
        <a:lstStyle/>
        <a:p>
          <a:endParaRPr lang="en-GB"/>
        </a:p>
      </dgm:t>
    </dgm:pt>
    <dgm:pt modelId="{62B82D69-8ABE-4BCD-8CF4-063643BA5E82}" type="sibTrans" cxnId="{07940FDF-3207-4524-8EBA-29D7945576F8}">
      <dgm:prSet/>
      <dgm:spPr/>
      <dgm:t>
        <a:bodyPr/>
        <a:lstStyle/>
        <a:p>
          <a:endParaRPr lang="en-GB"/>
        </a:p>
      </dgm:t>
    </dgm:pt>
    <dgm:pt modelId="{E12F402D-4BEA-48C0-816A-E89313828907}" type="pres">
      <dgm:prSet presAssocID="{5089B7E6-BB63-4F2D-80A8-CFE3E6C5A381}" presName="linearFlow" presStyleCnt="0">
        <dgm:presLayoutVars>
          <dgm:dir/>
          <dgm:animLvl val="lvl"/>
          <dgm:resizeHandles/>
        </dgm:presLayoutVars>
      </dgm:prSet>
      <dgm:spPr/>
    </dgm:pt>
    <dgm:pt modelId="{3DF61B3F-B382-4F5E-BFB9-0759399E63A6}" type="pres">
      <dgm:prSet presAssocID="{8EAB7FA3-69AD-4C62-8C6C-8C8416CF8E77}" presName="compositeNode" presStyleCnt="0">
        <dgm:presLayoutVars>
          <dgm:bulletEnabled val="1"/>
        </dgm:presLayoutVars>
      </dgm:prSet>
      <dgm:spPr/>
    </dgm:pt>
    <dgm:pt modelId="{D1F86477-2434-4545-9DEE-C2EC0357C1FC}" type="pres">
      <dgm:prSet presAssocID="{8EAB7FA3-69AD-4C62-8C6C-8C8416CF8E77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33BAA93-E5FD-4C82-9228-CFD3401284D1}" type="pres">
      <dgm:prSet presAssocID="{8EAB7FA3-69AD-4C62-8C6C-8C8416CF8E7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B3D5D4-D48A-4431-A074-B73DF2CE20C5}" type="pres">
      <dgm:prSet presAssocID="{8EAB7FA3-69AD-4C62-8C6C-8C8416CF8E77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6557990E-C366-4801-9B7F-88E5E4DB7D74}" type="pres">
      <dgm:prSet presAssocID="{159986F6-A067-464D-8D1B-652F10067E74}" presName="sibTrans" presStyleCnt="0"/>
      <dgm:spPr/>
    </dgm:pt>
    <dgm:pt modelId="{26C2CA0A-886D-4E02-8D52-A89A9124B68F}" type="pres">
      <dgm:prSet presAssocID="{89153024-B402-4E1B-8922-D4E9EA26909C}" presName="compositeNode" presStyleCnt="0">
        <dgm:presLayoutVars>
          <dgm:bulletEnabled val="1"/>
        </dgm:presLayoutVars>
      </dgm:prSet>
      <dgm:spPr/>
    </dgm:pt>
    <dgm:pt modelId="{33A2FA97-7BB7-4BB1-B78B-C15565AB2C7E}" type="pres">
      <dgm:prSet presAssocID="{89153024-B402-4E1B-8922-D4E9EA26909C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950DB4-04CB-4582-B740-8435039688BB}" type="pres">
      <dgm:prSet presAssocID="{89153024-B402-4E1B-8922-D4E9EA26909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85C500-6294-4EE1-B4E3-AA648FF65235}" type="pres">
      <dgm:prSet presAssocID="{89153024-B402-4E1B-8922-D4E9EA26909C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99E7733-E5A8-4AF0-90B7-A11ED98FCB59}" srcId="{89153024-B402-4E1B-8922-D4E9EA26909C}" destId="{FA0FD876-02EC-4E6E-AEA3-4DB903F3638E}" srcOrd="1" destOrd="0" parTransId="{500E0134-C9C5-4CA9-800F-480D3018797A}" sibTransId="{3F80AFF8-C291-42D7-8BBF-BC8187D6AB63}"/>
    <dgm:cxn modelId="{4B85E01A-53E9-4433-A418-D412E3FD9D8D}" type="presOf" srcId="{439D478A-FE51-4D59-921B-D4C1FBABF58F}" destId="{A5950DB4-04CB-4582-B740-8435039688BB}" srcOrd="0" destOrd="2" presId="urn:microsoft.com/office/officeart/2005/8/layout/hList2"/>
    <dgm:cxn modelId="{9FC29283-01AB-4AA4-86AD-9B6AA99C1B2B}" type="presOf" srcId="{258FCC71-6DA4-47F7-8D30-988AE59B2B44}" destId="{A5950DB4-04CB-4582-B740-8435039688BB}" srcOrd="0" destOrd="0" presId="urn:microsoft.com/office/officeart/2005/8/layout/hList2"/>
    <dgm:cxn modelId="{9A0A72ED-07FC-44A1-84D7-5A3F84F75CA7}" srcId="{5089B7E6-BB63-4F2D-80A8-CFE3E6C5A381}" destId="{8EAB7FA3-69AD-4C62-8C6C-8C8416CF8E77}" srcOrd="0" destOrd="0" parTransId="{9B92CB8E-7D4B-4B64-AD66-7EFE6DE58C93}" sibTransId="{159986F6-A067-464D-8D1B-652F10067E74}"/>
    <dgm:cxn modelId="{E2FC1BE2-00CB-4482-8BB2-6AF4A34BA24D}" type="presOf" srcId="{D30811C8-986E-47D6-8404-C5463B60BCA3}" destId="{733BAA93-E5FD-4C82-9228-CFD3401284D1}" srcOrd="0" destOrd="0" presId="urn:microsoft.com/office/officeart/2005/8/layout/hList2"/>
    <dgm:cxn modelId="{72CF4738-BC78-4D69-9D2F-525EE4AE1AFA}" srcId="{8EAB7FA3-69AD-4C62-8C6C-8C8416CF8E77}" destId="{D30811C8-986E-47D6-8404-C5463B60BCA3}" srcOrd="0" destOrd="0" parTransId="{05FD3D89-7383-47A1-844F-500A91B26F6B}" sibTransId="{ED750101-CF61-490D-97B3-F78FD52CDADA}"/>
    <dgm:cxn modelId="{01EBAB00-33CA-4771-8CD6-D9F6B13D2FF8}" type="presOf" srcId="{FA0FD876-02EC-4E6E-AEA3-4DB903F3638E}" destId="{A5950DB4-04CB-4582-B740-8435039688BB}" srcOrd="0" destOrd="1" presId="urn:microsoft.com/office/officeart/2005/8/layout/hList2"/>
    <dgm:cxn modelId="{39B2D585-B083-402D-8F16-5DF1CC0969E7}" type="presOf" srcId="{89153024-B402-4E1B-8922-D4E9EA26909C}" destId="{9A85C500-6294-4EE1-B4E3-AA648FF65235}" srcOrd="0" destOrd="0" presId="urn:microsoft.com/office/officeart/2005/8/layout/hList2"/>
    <dgm:cxn modelId="{B1F4353D-E2C6-4FA5-A39D-05BD3ACC828C}" srcId="{8EAB7FA3-69AD-4C62-8C6C-8C8416CF8E77}" destId="{17CAA90F-5576-4938-BA67-132D79DFC6CF}" srcOrd="1" destOrd="0" parTransId="{1E52F615-E8C3-413D-A71B-D559B4C3D652}" sibTransId="{E8390380-8CC2-49DE-858B-68109C65FF13}"/>
    <dgm:cxn modelId="{551CE664-E67C-4439-9831-43A4C510EDB1}" srcId="{89153024-B402-4E1B-8922-D4E9EA26909C}" destId="{258FCC71-6DA4-47F7-8D30-988AE59B2B44}" srcOrd="0" destOrd="0" parTransId="{949181FC-6339-42AC-8ED9-A55B89FAAF60}" sibTransId="{816857B5-2E04-4898-8EBF-AD24279876E5}"/>
    <dgm:cxn modelId="{873BBD7A-F9FB-4D61-A525-B934FEC24AE8}" type="presOf" srcId="{17CAA90F-5576-4938-BA67-132D79DFC6CF}" destId="{733BAA93-E5FD-4C82-9228-CFD3401284D1}" srcOrd="0" destOrd="1" presId="urn:microsoft.com/office/officeart/2005/8/layout/hList2"/>
    <dgm:cxn modelId="{07940FDF-3207-4524-8EBA-29D7945576F8}" srcId="{89153024-B402-4E1B-8922-D4E9EA26909C}" destId="{439D478A-FE51-4D59-921B-D4C1FBABF58F}" srcOrd="2" destOrd="0" parTransId="{AE2E1337-C941-4F60-81CC-ACEA545A40A4}" sibTransId="{62B82D69-8ABE-4BCD-8CF4-063643BA5E82}"/>
    <dgm:cxn modelId="{1F47D7D3-AE0E-4104-BA3B-F8CB7DC92500}" srcId="{5089B7E6-BB63-4F2D-80A8-CFE3E6C5A381}" destId="{89153024-B402-4E1B-8922-D4E9EA26909C}" srcOrd="1" destOrd="0" parTransId="{BF19BF82-823A-4ECC-A53A-C0523BA91898}" sibTransId="{CCC06B5D-A69F-4181-B334-E5FFF30ED6A1}"/>
    <dgm:cxn modelId="{53F1DF9F-48D5-4695-922C-A0D5A0E550A5}" type="presOf" srcId="{8EAB7FA3-69AD-4C62-8C6C-8C8416CF8E77}" destId="{7AB3D5D4-D48A-4431-A074-B73DF2CE20C5}" srcOrd="0" destOrd="0" presId="urn:microsoft.com/office/officeart/2005/8/layout/hList2"/>
    <dgm:cxn modelId="{D0262780-E5C8-465D-8739-5169F242AC4B}" type="presOf" srcId="{5089B7E6-BB63-4F2D-80A8-CFE3E6C5A381}" destId="{E12F402D-4BEA-48C0-816A-E89313828907}" srcOrd="0" destOrd="0" presId="urn:microsoft.com/office/officeart/2005/8/layout/hList2"/>
    <dgm:cxn modelId="{B16530F9-ADF1-456C-A72C-5CDFCD5AF3F7}" type="presParOf" srcId="{E12F402D-4BEA-48C0-816A-E89313828907}" destId="{3DF61B3F-B382-4F5E-BFB9-0759399E63A6}" srcOrd="0" destOrd="0" presId="urn:microsoft.com/office/officeart/2005/8/layout/hList2"/>
    <dgm:cxn modelId="{516754F6-509B-4109-93DA-65E4B3A4A28A}" type="presParOf" srcId="{3DF61B3F-B382-4F5E-BFB9-0759399E63A6}" destId="{D1F86477-2434-4545-9DEE-C2EC0357C1FC}" srcOrd="0" destOrd="0" presId="urn:microsoft.com/office/officeart/2005/8/layout/hList2"/>
    <dgm:cxn modelId="{60E09376-4BAA-4575-AE68-9C24197B148A}" type="presParOf" srcId="{3DF61B3F-B382-4F5E-BFB9-0759399E63A6}" destId="{733BAA93-E5FD-4C82-9228-CFD3401284D1}" srcOrd="1" destOrd="0" presId="urn:microsoft.com/office/officeart/2005/8/layout/hList2"/>
    <dgm:cxn modelId="{2EB4E74D-E2F1-49F1-A7DD-926F967DA8CE}" type="presParOf" srcId="{3DF61B3F-B382-4F5E-BFB9-0759399E63A6}" destId="{7AB3D5D4-D48A-4431-A074-B73DF2CE20C5}" srcOrd="2" destOrd="0" presId="urn:microsoft.com/office/officeart/2005/8/layout/hList2"/>
    <dgm:cxn modelId="{64FC9C0E-9D3F-4AA7-8A74-C2D3F1351812}" type="presParOf" srcId="{E12F402D-4BEA-48C0-816A-E89313828907}" destId="{6557990E-C366-4801-9B7F-88E5E4DB7D74}" srcOrd="1" destOrd="0" presId="urn:microsoft.com/office/officeart/2005/8/layout/hList2"/>
    <dgm:cxn modelId="{12DD0EE0-814A-4D00-96E8-5CAA665D16F6}" type="presParOf" srcId="{E12F402D-4BEA-48C0-816A-E89313828907}" destId="{26C2CA0A-886D-4E02-8D52-A89A9124B68F}" srcOrd="2" destOrd="0" presId="urn:microsoft.com/office/officeart/2005/8/layout/hList2"/>
    <dgm:cxn modelId="{6DAEA29E-C7D7-4D7E-BBCE-DCEF666D6788}" type="presParOf" srcId="{26C2CA0A-886D-4E02-8D52-A89A9124B68F}" destId="{33A2FA97-7BB7-4BB1-B78B-C15565AB2C7E}" srcOrd="0" destOrd="0" presId="urn:microsoft.com/office/officeart/2005/8/layout/hList2"/>
    <dgm:cxn modelId="{C6404AD4-4119-459C-87A0-20B492BAA4B8}" type="presParOf" srcId="{26C2CA0A-886D-4E02-8D52-A89A9124B68F}" destId="{A5950DB4-04CB-4582-B740-8435039688BB}" srcOrd="1" destOrd="0" presId="urn:microsoft.com/office/officeart/2005/8/layout/hList2"/>
    <dgm:cxn modelId="{BC018E47-5705-4581-A092-02256FE5D33A}" type="presParOf" srcId="{26C2CA0A-886D-4E02-8D52-A89A9124B68F}" destId="{9A85C500-6294-4EE1-B4E3-AA648FF6523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3D5D4-D48A-4431-A074-B73DF2CE20C5}">
      <dsp:nvSpPr>
        <dsp:cNvPr id="0" name=""/>
        <dsp:cNvSpPr/>
      </dsp:nvSpPr>
      <dsp:spPr>
        <a:xfrm rot="16200000">
          <a:off x="-1679924" y="2739320"/>
          <a:ext cx="4112440" cy="64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8524" bIns="0" numCol="1" spcCol="1270" anchor="t" anchorCtr="0">
          <a:noAutofit/>
        </a:bodyPr>
        <a:lstStyle/>
        <a:p>
          <a:pPr lvl="0" algn="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 smtClean="0"/>
            <a:t>Benefits</a:t>
          </a:r>
          <a:endParaRPr lang="en-GB" sz="4900" kern="1200" dirty="0"/>
        </a:p>
      </dsp:txBody>
      <dsp:txXfrm>
        <a:off x="-1679924" y="2739320"/>
        <a:ext cx="4112440" cy="644625"/>
      </dsp:txXfrm>
    </dsp:sp>
    <dsp:sp modelId="{733BAA93-E5FD-4C82-9228-CFD3401284D1}">
      <dsp:nvSpPr>
        <dsp:cNvPr id="0" name=""/>
        <dsp:cNvSpPr/>
      </dsp:nvSpPr>
      <dsp:spPr>
        <a:xfrm>
          <a:off x="698608" y="1005412"/>
          <a:ext cx="3210919" cy="4112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568524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Can provide information for the setting of functional/corp. objectives.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Aid the setting of budgets and workforce planning.</a:t>
          </a:r>
          <a:endParaRPr lang="en-GB" sz="2400" kern="1200" dirty="0"/>
        </a:p>
      </dsp:txBody>
      <dsp:txXfrm>
        <a:off x="698608" y="1005412"/>
        <a:ext cx="3210919" cy="4112440"/>
      </dsp:txXfrm>
    </dsp:sp>
    <dsp:sp modelId="{D1F86477-2434-4545-9DEE-C2EC0357C1FC}">
      <dsp:nvSpPr>
        <dsp:cNvPr id="0" name=""/>
        <dsp:cNvSpPr/>
      </dsp:nvSpPr>
      <dsp:spPr>
        <a:xfrm>
          <a:off x="53982" y="154506"/>
          <a:ext cx="1289251" cy="12892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5C500-6294-4EE1-B4E3-AA648FF65235}">
      <dsp:nvSpPr>
        <dsp:cNvPr id="0" name=""/>
        <dsp:cNvSpPr/>
      </dsp:nvSpPr>
      <dsp:spPr>
        <a:xfrm rot="16200000">
          <a:off x="2997524" y="2739320"/>
          <a:ext cx="4112440" cy="64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8524" bIns="0" numCol="1" spcCol="1270" anchor="t" anchorCtr="0">
          <a:noAutofit/>
        </a:bodyPr>
        <a:lstStyle/>
        <a:p>
          <a:pPr lvl="0" algn="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 smtClean="0"/>
            <a:t>Drawbacks</a:t>
          </a:r>
          <a:endParaRPr lang="en-GB" sz="4900" kern="1200" dirty="0"/>
        </a:p>
      </dsp:txBody>
      <dsp:txXfrm>
        <a:off x="2997524" y="2739320"/>
        <a:ext cx="4112440" cy="644625"/>
      </dsp:txXfrm>
    </dsp:sp>
    <dsp:sp modelId="{A5950DB4-04CB-4582-B740-8435039688BB}">
      <dsp:nvSpPr>
        <dsp:cNvPr id="0" name=""/>
        <dsp:cNvSpPr/>
      </dsp:nvSpPr>
      <dsp:spPr>
        <a:xfrm>
          <a:off x="5376057" y="1005412"/>
          <a:ext cx="3210919" cy="4112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568524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Prediction relies on the past.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Fine in slow moving markets.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Can be misleading in fast paced markets such as technology where constant R&amp;D is required.</a:t>
          </a:r>
          <a:endParaRPr lang="en-GB" sz="2400" kern="1200" dirty="0"/>
        </a:p>
      </dsp:txBody>
      <dsp:txXfrm>
        <a:off x="5376057" y="1005412"/>
        <a:ext cx="3210919" cy="4112440"/>
      </dsp:txXfrm>
    </dsp:sp>
    <dsp:sp modelId="{33A2FA97-7BB7-4BB1-B78B-C15565AB2C7E}">
      <dsp:nvSpPr>
        <dsp:cNvPr id="0" name=""/>
        <dsp:cNvSpPr/>
      </dsp:nvSpPr>
      <dsp:spPr>
        <a:xfrm>
          <a:off x="4731431" y="154506"/>
          <a:ext cx="1289251" cy="128925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</cdr:x>
      <cdr:y>0.04054</cdr:y>
    </cdr:from>
    <cdr:to>
      <cdr:x>0.29167</cdr:x>
      <cdr:y>0.14865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648072" y="216024"/>
          <a:ext cx="1872208" cy="576064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Fluctuation 1</a:t>
          </a:r>
          <a:endParaRPr lang="en-US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10209524" imgH="1815873" progId="Photoshop.Image.6">
                  <p:embed/>
                </p:oleObj>
              </mc:Choice>
              <mc:Fallback>
                <p:oleObj name="Image" r:id="rId3" imgW="10209524" imgH="181587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393950"/>
                        <a:ext cx="90773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0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7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4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1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4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7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3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5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EBC82DB-259D-4BCF-ACE0-13EE0AE86518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90CA0A-61C5-4BFB-B3D9-6B340523DF2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Market Analysis</a:t>
            </a:r>
            <a:br>
              <a:rPr lang="en-GB" dirty="0" smtClean="0"/>
            </a:br>
            <a:r>
              <a:rPr lang="en-GB" dirty="0" smtClean="0"/>
              <a:t>Moving Averages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A2 Business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68618"/>
              </p:ext>
            </p:extLst>
          </p:nvPr>
        </p:nvGraphicFramePr>
        <p:xfrm>
          <a:off x="323528" y="1340768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907704" y="2132856"/>
            <a:ext cx="432048" cy="5760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347864" y="3861048"/>
            <a:ext cx="1872208" cy="57606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Fluctuation </a:t>
            </a:r>
            <a:r>
              <a:rPr lang="en-US" sz="2000" dirty="0" smtClean="0"/>
              <a:t>2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2915816" y="3284984"/>
            <a:ext cx="1368152" cy="5760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469494"/>
              </p:ext>
            </p:extLst>
          </p:nvPr>
        </p:nvGraphicFramePr>
        <p:xfrm>
          <a:off x="323528" y="1340768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827584" y="1556792"/>
            <a:ext cx="6192688" cy="187220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Callout 6"/>
          <p:cNvSpPr/>
          <p:nvPr/>
        </p:nvSpPr>
        <p:spPr>
          <a:xfrm>
            <a:off x="827584" y="3861048"/>
            <a:ext cx="4320480" cy="1224136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Present</a:t>
            </a:r>
            <a:endParaRPr lang="en-GB" dirty="0"/>
          </a:p>
        </p:txBody>
      </p:sp>
      <p:sp>
        <p:nvSpPr>
          <p:cNvPr id="8" name="Up Arrow Callout 7"/>
          <p:cNvSpPr/>
          <p:nvPr/>
        </p:nvSpPr>
        <p:spPr>
          <a:xfrm>
            <a:off x="5292080" y="3861048"/>
            <a:ext cx="1728192" cy="1224136"/>
          </a:xfrm>
          <a:prstGeom prst="upArrowCallou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5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Three Month Moving Averages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00808"/>
            <a:ext cx="6777317" cy="4824536"/>
          </a:xfrm>
        </p:spPr>
        <p:txBody>
          <a:bodyPr>
            <a:noAutofit/>
          </a:bodyPr>
          <a:lstStyle/>
          <a:p>
            <a:r>
              <a:rPr lang="en-GB" sz="2400" dirty="0" smtClean="0"/>
              <a:t>Takes out variations in financial figures.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err="1" smtClean="0"/>
              <a:t>Eg</a:t>
            </a:r>
            <a:r>
              <a:rPr lang="en-GB" sz="2400" dirty="0" smtClean="0"/>
              <a:t>. Seasonal factors.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Timescale </a:t>
            </a:r>
            <a:r>
              <a:rPr lang="en-GB" sz="2400" dirty="0" err="1" smtClean="0"/>
              <a:t>ie</a:t>
            </a:r>
            <a:r>
              <a:rPr lang="en-GB" sz="2400" dirty="0" smtClean="0"/>
              <a:t>. 3 month/ 4 month/ 12 month depends on nature of business.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Supermarkets use short time periods.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Construction firms use longer time periods.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86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Extrapolation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4320480" cy="4680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Taking past and present data about a market and using an identified underlying trend to predict future sales.</a:t>
            </a:r>
            <a:endParaRPr lang="en-GB" dirty="0"/>
          </a:p>
        </p:txBody>
      </p:sp>
      <p:pic>
        <p:nvPicPr>
          <p:cNvPr id="3074" name="Picture 2" descr="http://www.maniacworld.com/bad-predictions/crystal_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25323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Benefits &amp; Drawbacks of Extrapolation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decide on your whiteboards on the benefits and drawbacks of extrapolation.</a:t>
            </a:r>
          </a:p>
          <a:p>
            <a:endParaRPr lang="en-GB" dirty="0" smtClean="0"/>
          </a:p>
          <a:p>
            <a:r>
              <a:rPr lang="en-GB" dirty="0" smtClean="0"/>
              <a:t>You may wish to consider the following:</a:t>
            </a:r>
          </a:p>
          <a:p>
            <a:pPr lvl="1"/>
            <a:r>
              <a:rPr lang="en-GB" dirty="0" smtClean="0"/>
              <a:t>Budgets, motivation</a:t>
            </a:r>
          </a:p>
          <a:p>
            <a:pPr lvl="1"/>
            <a:r>
              <a:rPr lang="en-GB" dirty="0" smtClean="0"/>
              <a:t>Objective setting</a:t>
            </a:r>
          </a:p>
          <a:p>
            <a:pPr lvl="1"/>
            <a:r>
              <a:rPr lang="en-GB" dirty="0" smtClean="0"/>
              <a:t>Pitfalls of prediction</a:t>
            </a:r>
          </a:p>
          <a:p>
            <a:pPr lvl="1"/>
            <a:r>
              <a:rPr lang="en-GB" dirty="0" smtClean="0"/>
              <a:t>Type of market the business is 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0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Benefits and Drawbacks of Extrapolation</a:t>
            </a:r>
            <a:endParaRPr lang="en-GB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5914986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5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86477-2434-4545-9DEE-C2EC0357C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3D5D4-D48A-4431-A074-B73DF2CE2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2FA97-7BB7-4BB1-B78B-C15565AB2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85C500-6294-4EE1-B4E3-AA648FF6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3BAA93-E5FD-4C82-9228-CFD340128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950DB4-04CB-4582-B740-843503968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47800"/>
            <a:ext cx="6707088" cy="494982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‘Mallet of Panic’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Topic 1: Species of British Wildlife</a:t>
            </a:r>
          </a:p>
          <a:p>
            <a:r>
              <a:rPr lang="en-GB" dirty="0" smtClean="0"/>
              <a:t>Topic 2: Brands of Confectionary</a:t>
            </a:r>
          </a:p>
          <a:p>
            <a:r>
              <a:rPr lang="en-GB" dirty="0" smtClean="0"/>
              <a:t>Topic 3: Marketing Key Terms</a:t>
            </a:r>
            <a:endParaRPr lang="en-GB" dirty="0"/>
          </a:p>
        </p:txBody>
      </p:sp>
      <p:pic>
        <p:nvPicPr>
          <p:cNvPr id="1026" name="Picture 2" descr="http://www.ecorazzi.com/wp-content/uploads/2008/12/mal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229"/>
            <a:ext cx="1979712" cy="29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024744" cy="1143000"/>
          </a:xfrm>
        </p:spPr>
        <p:txBody>
          <a:bodyPr/>
          <a:lstStyle/>
          <a:p>
            <a:r>
              <a:rPr lang="en-GB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82453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GB" dirty="0" smtClean="0"/>
              <a:t>Aim: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To understand </a:t>
            </a:r>
            <a:r>
              <a:rPr lang="en-GB" b="1" dirty="0"/>
              <a:t>M</a:t>
            </a:r>
            <a:r>
              <a:rPr lang="en-GB" b="1" dirty="0" smtClean="0"/>
              <a:t>oving </a:t>
            </a:r>
            <a:r>
              <a:rPr lang="en-GB" b="1" dirty="0"/>
              <a:t>A</a:t>
            </a:r>
            <a:r>
              <a:rPr lang="en-GB" b="1" dirty="0" smtClean="0"/>
              <a:t>verages.</a:t>
            </a:r>
          </a:p>
          <a:p>
            <a:pPr marL="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Objectives: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Define and explain </a:t>
            </a:r>
            <a:r>
              <a:rPr lang="en-GB" b="1" i="1" dirty="0" smtClean="0"/>
              <a:t>Moving Averages</a:t>
            </a:r>
          </a:p>
          <a:p>
            <a:r>
              <a:rPr lang="en-GB" dirty="0" smtClean="0"/>
              <a:t>Describe </a:t>
            </a:r>
            <a:r>
              <a:rPr lang="en-GB" dirty="0" smtClean="0"/>
              <a:t>the use of </a:t>
            </a:r>
            <a:r>
              <a:rPr lang="en-GB" b="1" i="1" dirty="0"/>
              <a:t>M</a:t>
            </a:r>
            <a:r>
              <a:rPr lang="en-GB" b="1" i="1" dirty="0" smtClean="0"/>
              <a:t>oving </a:t>
            </a:r>
            <a:r>
              <a:rPr lang="en-GB" b="1" i="1" dirty="0"/>
              <a:t>A</a:t>
            </a:r>
            <a:r>
              <a:rPr lang="en-GB" b="1" i="1" dirty="0" smtClean="0"/>
              <a:t>verages.</a:t>
            </a:r>
            <a:endParaRPr lang="en-GB" b="1" i="1" dirty="0" smtClean="0"/>
          </a:p>
          <a:p>
            <a:r>
              <a:rPr lang="en-GB" dirty="0" smtClean="0"/>
              <a:t>Analyse the usefulness of </a:t>
            </a:r>
            <a:r>
              <a:rPr lang="en-GB" b="1" i="1" dirty="0" smtClean="0"/>
              <a:t>Extrapolation</a:t>
            </a:r>
            <a:endParaRPr lang="en-GB" b="1" i="1" dirty="0" smtClean="0"/>
          </a:p>
          <a:p>
            <a:endParaRPr lang="en-GB" dirty="0" smtClean="0"/>
          </a:p>
          <a:p>
            <a:endParaRPr lang="en-GB" dirty="0" smtClean="0"/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Averages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Definition: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technique for identifying an underlying trend by smoothing out fluctuations in sales data.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Fluctuations may be caused by seasonal demand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02474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Three Month Moving Average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560840" cy="4680520"/>
          </a:xfrm>
        </p:spPr>
        <p:txBody>
          <a:bodyPr/>
          <a:lstStyle/>
          <a:p>
            <a:pPr marL="68580" indent="0">
              <a:buNone/>
            </a:pPr>
            <a:r>
              <a:rPr lang="en-GB" b="1" dirty="0" smtClean="0"/>
              <a:t>Method: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Add together three consecutive months data.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Calculate an average.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49208"/>
              </p:ext>
            </p:extLst>
          </p:nvPr>
        </p:nvGraphicFramePr>
        <p:xfrm>
          <a:off x="251520" y="1484784"/>
          <a:ext cx="8640960" cy="446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351434"/>
                <a:gridCol w="2532695"/>
                <a:gridCol w="2532695"/>
              </a:tblGrid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Sales (£000s)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Calculation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Month Moving Average</a:t>
                      </a:r>
                      <a:endParaRPr lang="en-GB" dirty="0"/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February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April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June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7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1656185"/>
          </a:xfrm>
        </p:spPr>
        <p:txBody>
          <a:bodyPr/>
          <a:lstStyle/>
          <a:p>
            <a:r>
              <a:rPr lang="en-GB" dirty="0" smtClean="0"/>
              <a:t>4Sport Gym</a:t>
            </a:r>
          </a:p>
          <a:p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1026" name="Picture 2" descr="http://images.watoday.com.au/2009/04/03/449540/gym_gallery__598x400-42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8222"/>
            <a:ext cx="4337366" cy="289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mprove-your-fitness.com/images/1_gymEmp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45" y="3645024"/>
            <a:ext cx="4321407" cy="289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4Sport Gym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481000"/>
              </p:ext>
            </p:extLst>
          </p:nvPr>
        </p:nvGraphicFramePr>
        <p:xfrm>
          <a:off x="539552" y="1556792"/>
          <a:ext cx="813690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6323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Sales (£000s)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Calculation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r>
                        <a:rPr lang="en-GB" baseline="0" dirty="0" smtClean="0"/>
                        <a:t> month Moving Average</a:t>
                      </a:r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January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February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(24+27+29)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26.6</a:t>
                      </a:r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March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(27+29+29)</a:t>
                      </a:r>
                      <a:r>
                        <a:rPr lang="en-GB" baseline="0" dirty="0" smtClean="0"/>
                        <a:t>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28.3</a:t>
                      </a:r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April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May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June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July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August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October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61348">
                <a:tc>
                  <a:txBody>
                    <a:bodyPr/>
                    <a:lstStyle/>
                    <a:p>
                      <a:r>
                        <a:rPr lang="en-GB" dirty="0" smtClean="0"/>
                        <a:t>December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45577"/>
              </p:ext>
            </p:extLst>
          </p:nvPr>
        </p:nvGraphicFramePr>
        <p:xfrm>
          <a:off x="395536" y="1424126"/>
          <a:ext cx="842493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6231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Sales (£000s)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Calculation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r>
                        <a:rPr lang="en-GB" baseline="0" dirty="0" smtClean="0"/>
                        <a:t> month Moving Average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January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February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(24+27+29)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26.6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March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(27+29+29)</a:t>
                      </a:r>
                      <a:r>
                        <a:rPr lang="en-GB" baseline="0" dirty="0" smtClean="0"/>
                        <a:t>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28.3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April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(29+29+32)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May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(29+32+27)</a:t>
                      </a:r>
                      <a:r>
                        <a:rPr lang="en-GB" baseline="0" dirty="0" smtClean="0"/>
                        <a:t>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29.3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June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(32+27+31)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July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(27+31+32)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August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(31+32+34)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32.3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(32+34+38)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34.6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October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(34+38+39)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(38+39+39)</a:t>
                      </a:r>
                      <a:r>
                        <a:rPr lang="en-GB" baseline="0" dirty="0" smtClean="0"/>
                        <a:t> /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38.6</a:t>
                      </a:r>
                      <a:endParaRPr lang="en-GB" dirty="0"/>
                    </a:p>
                  </a:txBody>
                  <a:tcPr/>
                </a:tc>
              </a:tr>
              <a:tr h="356111">
                <a:tc>
                  <a:txBody>
                    <a:bodyPr/>
                    <a:lstStyle/>
                    <a:p>
                      <a:r>
                        <a:rPr lang="en-GB" dirty="0" smtClean="0"/>
                        <a:t>December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0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6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Theme26</Template>
  <TotalTime>63</TotalTime>
  <Words>391</Words>
  <Application>Microsoft Office PowerPoint</Application>
  <PresentationFormat>On-screen Show (4:3)</PresentationFormat>
  <Paragraphs>161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Theme26</vt:lpstr>
      <vt:lpstr>Image</vt:lpstr>
      <vt:lpstr>Market Analysis Moving Averages</vt:lpstr>
      <vt:lpstr>Starter</vt:lpstr>
      <vt:lpstr>Aims and Objectives</vt:lpstr>
      <vt:lpstr>Moving Averages</vt:lpstr>
      <vt:lpstr>Three Month Moving Average</vt:lpstr>
      <vt:lpstr>Method</vt:lpstr>
      <vt:lpstr>Case Study</vt:lpstr>
      <vt:lpstr>4Sport Gym </vt:lpstr>
      <vt:lpstr>Task 1</vt:lpstr>
      <vt:lpstr>Task 2</vt:lpstr>
      <vt:lpstr>Task 3</vt:lpstr>
      <vt:lpstr>Three Month Moving Averages</vt:lpstr>
      <vt:lpstr>Extrapolation</vt:lpstr>
      <vt:lpstr>Benefits &amp; Drawbacks of Extrapolation</vt:lpstr>
      <vt:lpstr>Benefits and Drawbacks of Extrapolation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Analysis Moving Averages</dc:title>
  <dc:creator>Martin</dc:creator>
  <cp:lastModifiedBy>Martin</cp:lastModifiedBy>
  <cp:revision>6</cp:revision>
  <dcterms:created xsi:type="dcterms:W3CDTF">2012-06-24T09:18:40Z</dcterms:created>
  <dcterms:modified xsi:type="dcterms:W3CDTF">2012-06-24T10:22:13Z</dcterms:modified>
</cp:coreProperties>
</file>