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76800" y="4114800"/>
            <a:ext cx="4114800" cy="13144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81400" y="5562600"/>
            <a:ext cx="5410200" cy="762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4DB1A-E5F3-4F6B-BE6F-84C2D7F6F7C4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345632-DF56-4E9C-8053-35BF41256C7E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2E4FF6-F37C-4A22-BF2E-306E00913B26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F31E7A-E0CE-4C60-BFA2-5F2C7A38E3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A91DEF-354E-47B5-83FE-7676C6FD5739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9F8F-8DA2-48F7-B341-3EDA9E7398D2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F81E6-7E6C-4BE6-9619-FEDD1BD7FABD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C45DF9-297F-4340-90CE-BABD77A9F063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2DFA8A-C31C-41AD-AC21-F91EA0C5B4B9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78050-E9E9-4338-A6FA-6CFEFE7ED47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976B7-10F1-4F71-99FD-9817F968A3C0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7241D7-63CA-4188-8DC4-A7C99168B7B4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6CF9E-05D9-46F8-B6BF-7925205526DF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6651-7D16-414C-91A5-164C2CF9D248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0ABA7-B515-4D47-8AC1-33B8C26545E1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838D7-08B7-450B-B05C-0048C98E9D66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67390A-F199-4B62-8E35-005F8FF6CF57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DCC9AD-710D-4DD5-AE62-45259B794E1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B81361-F62D-404B-86B8-63E68FDE2E40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D44F4-BB4D-4943-9B84-4E1F3D17EFDA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GB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91DBFB5-3633-4D87-BEF9-107B550D9376}" type="datetimeFigureOut">
              <a:rPr lang="en-GB" smtClean="0"/>
              <a:pPr>
                <a:defRPr/>
              </a:pPr>
              <a:t>09/06/2012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D69927-DC8D-4584-B9F1-5EF67303725F}" type="slidenum">
              <a:rPr lang="en-GB" smtClean="0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ndara" pitchFamily="34" charset="0"/>
              </a:rPr>
              <a:t>Marketing Objectives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en-GB" dirty="0" smtClean="0">
                <a:latin typeface="Candara" pitchFamily="34" charset="0"/>
              </a:rPr>
              <a:t>A2 Business Studies Unit 3</a:t>
            </a: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407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Mood Boards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600200"/>
            <a:ext cx="7643192" cy="4525963"/>
          </a:xfrm>
        </p:spPr>
        <p:txBody>
          <a:bodyPr/>
          <a:lstStyle/>
          <a:p>
            <a:r>
              <a:rPr lang="en-GB" dirty="0" smtClean="0">
                <a:latin typeface="Candara" pitchFamily="34" charset="0"/>
              </a:rPr>
              <a:t>A collection of images and words that capture recent/future trends which will be used to influence your marketing campaign.</a:t>
            </a:r>
          </a:p>
          <a:p>
            <a:r>
              <a:rPr lang="en-GB" dirty="0" smtClean="0">
                <a:latin typeface="Candara" pitchFamily="34" charset="0"/>
              </a:rPr>
              <a:t>Conveys colours and ideas.</a:t>
            </a:r>
          </a:p>
          <a:p>
            <a:r>
              <a:rPr lang="en-GB" dirty="0" smtClean="0">
                <a:latin typeface="Candara" pitchFamily="34" charset="0"/>
              </a:rPr>
              <a:t>Brainstorm out ideas for colours/trends to include in your marketing.</a:t>
            </a: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681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88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280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28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Plenary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1600" y="1600200"/>
            <a:ext cx="7715200" cy="4525963"/>
          </a:xfrm>
        </p:spPr>
        <p:txBody>
          <a:bodyPr/>
          <a:lstStyle/>
          <a:p>
            <a:r>
              <a:rPr lang="en-GB" dirty="0" smtClean="0">
                <a:latin typeface="Candara" pitchFamily="34" charset="0"/>
              </a:rPr>
              <a:t>Give four internal influences on marketing objectives.</a:t>
            </a:r>
          </a:p>
          <a:p>
            <a:endParaRPr lang="en-GB" dirty="0" smtClean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Give four external influences on marketing objectives.</a:t>
            </a: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86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Aims and Objectives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59632" y="1600200"/>
            <a:ext cx="7427168" cy="4525963"/>
          </a:xfrm>
        </p:spPr>
        <p:txBody>
          <a:bodyPr/>
          <a:lstStyle/>
          <a:p>
            <a:pPr marL="0" indent="0">
              <a:buNone/>
            </a:pPr>
            <a:r>
              <a:rPr lang="en-GB" sz="2400" dirty="0" smtClean="0">
                <a:latin typeface="Candara" pitchFamily="34" charset="0"/>
              </a:rPr>
              <a:t>Aim:</a:t>
            </a:r>
          </a:p>
          <a:p>
            <a:r>
              <a:rPr lang="en-GB" sz="2400" dirty="0" smtClean="0">
                <a:latin typeface="Candara" pitchFamily="34" charset="0"/>
              </a:rPr>
              <a:t>Understand internal and external factors affecting marketing objectives.</a:t>
            </a:r>
          </a:p>
          <a:p>
            <a:endParaRPr lang="en-GB" sz="2400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ndara" pitchFamily="34" charset="0"/>
              </a:rPr>
              <a:t>Objectives:</a:t>
            </a:r>
          </a:p>
          <a:p>
            <a:r>
              <a:rPr lang="en-GB" sz="2400" dirty="0" smtClean="0">
                <a:latin typeface="Candara" pitchFamily="34" charset="0"/>
              </a:rPr>
              <a:t>Provide SMART objectives for Virgin Trains.</a:t>
            </a:r>
          </a:p>
          <a:p>
            <a:r>
              <a:rPr lang="en-GB" sz="2400" dirty="0" smtClean="0">
                <a:latin typeface="Candara" pitchFamily="34" charset="0"/>
              </a:rPr>
              <a:t>Explain how internal and external factors affect marketing objectives.</a:t>
            </a:r>
          </a:p>
          <a:p>
            <a:r>
              <a:rPr lang="en-GB" sz="2400" dirty="0" smtClean="0">
                <a:latin typeface="Candara" pitchFamily="34" charset="0"/>
              </a:rPr>
              <a:t>Design SMART objectives.</a:t>
            </a:r>
          </a:p>
          <a:p>
            <a:endParaRPr lang="en-GB" sz="2400" dirty="0" smtClean="0">
              <a:latin typeface="Candara" pitchFamily="34" charset="0"/>
            </a:endParaRPr>
          </a:p>
          <a:p>
            <a:endParaRPr lang="en-GB" sz="2400" dirty="0" smtClean="0">
              <a:latin typeface="Candara" pitchFamily="34" charset="0"/>
            </a:endParaRPr>
          </a:p>
          <a:p>
            <a:pPr marL="0" indent="0">
              <a:buNone/>
            </a:pPr>
            <a:r>
              <a:rPr lang="en-GB" sz="2400" dirty="0" smtClean="0">
                <a:latin typeface="Candara" pitchFamily="34" charset="0"/>
              </a:rPr>
              <a:t> </a:t>
            </a:r>
            <a:endParaRPr lang="en-GB" sz="24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0149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Starter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andara" pitchFamily="34" charset="0"/>
              </a:rPr>
              <a:t>Define marketing objectives</a:t>
            </a:r>
          </a:p>
          <a:p>
            <a:endParaRPr lang="en-GB" dirty="0">
              <a:latin typeface="Candara" pitchFamily="34" charset="0"/>
            </a:endParaRPr>
          </a:p>
          <a:p>
            <a:r>
              <a:rPr lang="en-GB" dirty="0" smtClean="0">
                <a:latin typeface="Candara" pitchFamily="34" charset="0"/>
              </a:rPr>
              <a:t>What does SMART mean in relation to marketing objectives?</a:t>
            </a:r>
            <a:endParaRPr lang="en-GB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576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Virgin Trains 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r>
              <a:rPr lang="en-GB" dirty="0" smtClean="0">
                <a:latin typeface="Candara" pitchFamily="34" charset="0"/>
              </a:rPr>
              <a:t>Virgin Trains SMART objectives</a:t>
            </a:r>
            <a:endParaRPr lang="en-GB" dirty="0">
              <a:latin typeface="Candara" pitchFamily="34" charset="0"/>
            </a:endParaRPr>
          </a:p>
        </p:txBody>
      </p:sp>
      <p:pic>
        <p:nvPicPr>
          <p:cNvPr id="4" name="il_fi" descr="http://i.telegraph.co.uk/telegraph/multimedia/archive/01097/virgin460_1097177c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861048"/>
            <a:ext cx="3594348" cy="23393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2128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Internal &amp; External</a:t>
            </a:r>
            <a:endParaRPr lang="en-GB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en-GB" dirty="0" smtClean="0">
                <a:latin typeface="Candara" pitchFamily="34" charset="0"/>
              </a:rPr>
              <a:t>Internal and External factors both affect the setting of Marketing Objectives.</a:t>
            </a:r>
          </a:p>
          <a:p>
            <a:endParaRPr lang="en-GB" dirty="0">
              <a:latin typeface="Candara" pitchFamily="34" charset="0"/>
            </a:endParaRPr>
          </a:p>
          <a:p>
            <a:endParaRPr lang="en-GB" dirty="0" smtClean="0">
              <a:latin typeface="Candara" pitchFamily="34" charset="0"/>
            </a:endParaRPr>
          </a:p>
          <a:p>
            <a:endParaRPr lang="en-GB" dirty="0">
              <a:latin typeface="Candara" pitchFamily="34" charset="0"/>
            </a:endParaRPr>
          </a:p>
          <a:p>
            <a:endParaRPr lang="en-GB" dirty="0" smtClean="0">
              <a:latin typeface="Candara" pitchFamily="34" charset="0"/>
            </a:endParaRPr>
          </a:p>
          <a:p>
            <a:endParaRPr lang="en-GB" dirty="0">
              <a:latin typeface="Candara" pitchFamily="34" charset="0"/>
            </a:endParaRPr>
          </a:p>
          <a:p>
            <a:pPr lvl="2"/>
            <a:r>
              <a:rPr lang="en-GB" dirty="0" smtClean="0">
                <a:latin typeface="Candara" pitchFamily="34" charset="0"/>
              </a:rPr>
              <a:t>Complete in teams, and rotate.</a:t>
            </a:r>
            <a:endParaRPr lang="en-GB" dirty="0">
              <a:latin typeface="Candar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179591"/>
              </p:ext>
            </p:extLst>
          </p:nvPr>
        </p:nvGraphicFramePr>
        <p:xfrm>
          <a:off x="1547664" y="2636912"/>
          <a:ext cx="7272808" cy="25202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6404"/>
                <a:gridCol w="3636404"/>
              </a:tblGrid>
              <a:tr h="840093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Internal/External Factor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it Affects Marketing Objectives</a:t>
                      </a:r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0093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6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Internal &amp; External</a:t>
            </a:r>
            <a:endParaRPr lang="en-GB" dirty="0">
              <a:latin typeface="Candar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126743"/>
              </p:ext>
            </p:extLst>
          </p:nvPr>
        </p:nvGraphicFramePr>
        <p:xfrm>
          <a:off x="251520" y="1484785"/>
          <a:ext cx="8640960" cy="489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970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Internal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it Affects Marketing Objectives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Finance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Budget, return</a:t>
                      </a:r>
                      <a:r>
                        <a:rPr lang="en-GB" baseline="0" dirty="0" smtClean="0"/>
                        <a:t> on investment.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Human</a:t>
                      </a:r>
                      <a:r>
                        <a:rPr lang="en-GB" baseline="0" dirty="0" smtClean="0"/>
                        <a:t> Resources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Depends on skills of workforce.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Operational Issues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Quality, Capacity in production.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Corporate Objectives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Are</a:t>
                      </a:r>
                      <a:r>
                        <a:rPr lang="en-GB" baseline="0" dirty="0" smtClean="0"/>
                        <a:t> the marketing objectives in line with Corporate Objectives?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71436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GB" dirty="0" smtClean="0">
                <a:latin typeface="Candara" pitchFamily="34" charset="0"/>
              </a:rPr>
              <a:t>Internal &amp; External</a:t>
            </a:r>
            <a:endParaRPr lang="en-GB" dirty="0">
              <a:latin typeface="Candara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6122414"/>
              </p:ext>
            </p:extLst>
          </p:nvPr>
        </p:nvGraphicFramePr>
        <p:xfrm>
          <a:off x="251520" y="1484785"/>
          <a:ext cx="8640960" cy="48965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480"/>
                <a:gridCol w="4320480"/>
              </a:tblGrid>
              <a:tr h="397016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External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How</a:t>
                      </a:r>
                      <a:r>
                        <a:rPr lang="en-GB" baseline="0" dirty="0" smtClean="0"/>
                        <a:t> it Affects Marketing Objectives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Competitors Actions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Will</a:t>
                      </a:r>
                      <a:r>
                        <a:rPr lang="en-GB" baseline="0" dirty="0" smtClean="0"/>
                        <a:t> competitors copy or compete on another measure – price?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Market Factors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Economic Environment,</a:t>
                      </a:r>
                      <a:r>
                        <a:rPr lang="en-GB" baseline="0" dirty="0" smtClean="0"/>
                        <a:t> Social Changes, Laws, Consumer Demands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Technological Change 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New technology can reduce</a:t>
                      </a:r>
                      <a:r>
                        <a:rPr lang="en-GB" baseline="0" dirty="0" smtClean="0"/>
                        <a:t> costs, however can result in short product life cycles</a:t>
                      </a:r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9905">
                <a:tc>
                  <a:txBody>
                    <a:bodyPr/>
                    <a:lstStyle/>
                    <a:p>
                      <a:pPr algn="ctr"/>
                      <a:endParaRPr lang="en-GB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7846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avid Beckham Straigh Hairstyl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273"/>
          <a:stretch/>
        </p:blipFill>
        <p:spPr bwMode="auto">
          <a:xfrm>
            <a:off x="2915816" y="1533338"/>
            <a:ext cx="6228184" cy="5324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en-GB" sz="3200" dirty="0" smtClean="0">
                <a:latin typeface="Candara" pitchFamily="34" charset="0"/>
              </a:rPr>
              <a:t>Impacts on Marketing Objectives</a:t>
            </a:r>
            <a:endParaRPr lang="en-GB" sz="32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268760"/>
            <a:ext cx="4536504" cy="4857403"/>
          </a:xfrm>
        </p:spPr>
        <p:txBody>
          <a:bodyPr/>
          <a:lstStyle/>
          <a:p>
            <a:r>
              <a:rPr lang="en-GB" sz="2800" dirty="0" smtClean="0">
                <a:latin typeface="Candara" pitchFamily="34" charset="0"/>
              </a:rPr>
              <a:t>In 2003 David Beckham moved from Manchester United to Real Madrid for £25m.</a:t>
            </a:r>
          </a:p>
          <a:p>
            <a:r>
              <a:rPr lang="en-GB" sz="2800" dirty="0" smtClean="0">
                <a:latin typeface="Candara" pitchFamily="34" charset="0"/>
              </a:rPr>
              <a:t>How might this transfer have affected the marketing objectives of both Man </a:t>
            </a:r>
            <a:r>
              <a:rPr lang="en-GB" sz="2800" dirty="0" err="1" smtClean="0">
                <a:latin typeface="Candara" pitchFamily="34" charset="0"/>
              </a:rPr>
              <a:t>Utd</a:t>
            </a:r>
            <a:r>
              <a:rPr lang="en-GB" sz="2800" dirty="0" smtClean="0">
                <a:latin typeface="Candara" pitchFamily="34" charset="0"/>
              </a:rPr>
              <a:t> and Real Madrid?</a:t>
            </a:r>
          </a:p>
          <a:p>
            <a:r>
              <a:rPr lang="en-GB" sz="2800" dirty="0" smtClean="0">
                <a:latin typeface="Candara" pitchFamily="34" charset="0"/>
              </a:rPr>
              <a:t>Is this an internal or external factor?</a:t>
            </a:r>
            <a:endParaRPr lang="en-GB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36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" descr="http://t1.gstatic.com/images?q=tbn:ANd9GcT2jSQ-3wH3xUg6AaxEEGHyV71mA_neP3457OghGtOP_9BOxQ2nkAf4zMK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88" y="3444858"/>
            <a:ext cx="2657475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pPr algn="l"/>
            <a:r>
              <a:rPr lang="en-GB" sz="3200" dirty="0" smtClean="0">
                <a:latin typeface="Candara" pitchFamily="34" charset="0"/>
              </a:rPr>
              <a:t>Marketing Objectives</a:t>
            </a:r>
            <a:endParaRPr lang="en-GB" sz="3200" dirty="0">
              <a:latin typeface="Candara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1600200"/>
            <a:ext cx="4248472" cy="4525963"/>
          </a:xfrm>
        </p:spPr>
        <p:txBody>
          <a:bodyPr/>
          <a:lstStyle/>
          <a:p>
            <a:r>
              <a:rPr lang="en-GB" sz="2800" dirty="0" smtClean="0">
                <a:latin typeface="Candara" pitchFamily="34" charset="0"/>
              </a:rPr>
              <a:t>Draft out two SMART objectives which you wish to achieve for your client in your groups.</a:t>
            </a:r>
          </a:p>
          <a:p>
            <a:endParaRPr lang="en-GB" sz="2800" dirty="0" smtClean="0">
              <a:latin typeface="Candara" pitchFamily="34" charset="0"/>
            </a:endParaRPr>
          </a:p>
          <a:p>
            <a:r>
              <a:rPr lang="en-GB" sz="2800" dirty="0" smtClean="0">
                <a:latin typeface="Candara" pitchFamily="34" charset="0"/>
              </a:rPr>
              <a:t>Feedback/Group Critique</a:t>
            </a:r>
            <a:endParaRPr lang="en-GB" dirty="0">
              <a:latin typeface="Candara" pitchFamily="34" charset="0"/>
            </a:endParaRPr>
          </a:p>
        </p:txBody>
      </p:sp>
      <p:pic>
        <p:nvPicPr>
          <p:cNvPr id="5" name="Picture 2" descr="http://grow.innocentdrinks.co.uk/img/home/ani_hom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622412"/>
            <a:ext cx="2548930" cy="1448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http://www.thamesvalleychamber.co.uk/uploads/O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1376" y="1986891"/>
            <a:ext cx="1336948" cy="127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://3.bp.blogspot.com/_3r5UDkGjDGE/SjJ-LY49zGI/AAAAAAAAFDw/MjOgp0Ls2Vo/s400/topshop-ss-09-main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869160"/>
            <a:ext cx="1743447" cy="1451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3374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heme13">
  <a:themeElements>
    <a:clrScheme name="Custom 61">
      <a:dk1>
        <a:sysClr val="windowText" lastClr="000000"/>
      </a:dk1>
      <a:lt1>
        <a:sysClr val="window" lastClr="FFFFFF"/>
      </a:lt1>
      <a:dk2>
        <a:srgbClr val="1F497D"/>
      </a:dk2>
      <a:lt2>
        <a:srgbClr val="BFBFBF"/>
      </a:lt2>
      <a:accent1>
        <a:srgbClr val="C00000"/>
      </a:accent1>
      <a:accent2>
        <a:srgbClr val="FFBFBF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0000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</TotalTime>
  <Words>308</Words>
  <Application>Microsoft Office PowerPoint</Application>
  <PresentationFormat>On-screen Show (4:3)</PresentationFormat>
  <Paragraphs>65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Theme13</vt:lpstr>
      <vt:lpstr>Marketing Objectives</vt:lpstr>
      <vt:lpstr>Aims and Objectives</vt:lpstr>
      <vt:lpstr>Starter</vt:lpstr>
      <vt:lpstr>Virgin Trains </vt:lpstr>
      <vt:lpstr>Internal &amp; External</vt:lpstr>
      <vt:lpstr>Internal &amp; External</vt:lpstr>
      <vt:lpstr>Internal &amp; External</vt:lpstr>
      <vt:lpstr>Impacts on Marketing Objectives</vt:lpstr>
      <vt:lpstr>Marketing Objectives</vt:lpstr>
      <vt:lpstr>Mood Boards</vt:lpstr>
      <vt:lpstr>PowerPoint Presentation</vt:lpstr>
      <vt:lpstr>PowerPoint Presentation</vt:lpstr>
      <vt:lpstr>Plenary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Objectives</dc:title>
  <dc:creator>Martin</dc:creator>
  <cp:lastModifiedBy>Martin</cp:lastModifiedBy>
  <cp:revision>10</cp:revision>
  <dcterms:created xsi:type="dcterms:W3CDTF">2012-06-09T07:53:26Z</dcterms:created>
  <dcterms:modified xsi:type="dcterms:W3CDTF">2012-06-09T09:14:45Z</dcterms:modified>
</cp:coreProperties>
</file>