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80EDC-9759-41DE-8816-5EB163C76192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6851EC9A-43C1-46C0-9715-EEDD389E97D0}">
      <dgm:prSet phldrT="[Text]" custT="1"/>
      <dgm:spPr/>
      <dgm:t>
        <a:bodyPr/>
        <a:lstStyle/>
        <a:p>
          <a:pPr algn="ctr"/>
          <a:r>
            <a:rPr lang="en-GB" sz="2400" dirty="0" smtClean="0"/>
            <a:t>Tax Citizens</a:t>
          </a:r>
          <a:endParaRPr lang="en-GB" sz="2400" dirty="0"/>
        </a:p>
      </dgm:t>
    </dgm:pt>
    <dgm:pt modelId="{9E25F7BE-1AD7-4AFD-B0F4-043965FD11CB}" type="parTrans" cxnId="{D09CE633-6F03-4A8A-8DB2-1AF51C83DCB9}">
      <dgm:prSet/>
      <dgm:spPr/>
      <dgm:t>
        <a:bodyPr/>
        <a:lstStyle/>
        <a:p>
          <a:endParaRPr lang="en-GB"/>
        </a:p>
      </dgm:t>
    </dgm:pt>
    <dgm:pt modelId="{97820BCF-CA35-4404-B451-4007FD7F9E21}" type="sibTrans" cxnId="{D09CE633-6F03-4A8A-8DB2-1AF51C83DCB9}">
      <dgm:prSet/>
      <dgm:spPr/>
      <dgm:t>
        <a:bodyPr/>
        <a:lstStyle/>
        <a:p>
          <a:endParaRPr lang="en-GB"/>
        </a:p>
      </dgm:t>
    </dgm:pt>
    <dgm:pt modelId="{C0033957-DE39-4852-AD75-E012BE69FD7C}">
      <dgm:prSet phldrT="[Text]" custT="1"/>
      <dgm:spPr/>
      <dgm:t>
        <a:bodyPr/>
        <a:lstStyle/>
        <a:p>
          <a:pPr algn="ctr"/>
          <a:r>
            <a:rPr lang="en-GB" sz="2400" dirty="0" smtClean="0"/>
            <a:t>Use tax revenue to build hospitals/</a:t>
          </a:r>
          <a:br>
            <a:rPr lang="en-GB" sz="2400" dirty="0" smtClean="0"/>
          </a:br>
          <a:r>
            <a:rPr lang="en-GB" sz="2400" dirty="0" smtClean="0"/>
            <a:t>schools</a:t>
          </a:r>
          <a:endParaRPr lang="en-GB" sz="2400" dirty="0"/>
        </a:p>
      </dgm:t>
    </dgm:pt>
    <dgm:pt modelId="{3EB9DA1B-AAFA-4B44-BEAC-DE7F7A185022}" type="parTrans" cxnId="{BFC450EC-839D-473D-8077-7E7DDD955FEE}">
      <dgm:prSet/>
      <dgm:spPr/>
      <dgm:t>
        <a:bodyPr/>
        <a:lstStyle/>
        <a:p>
          <a:endParaRPr lang="en-GB"/>
        </a:p>
      </dgm:t>
    </dgm:pt>
    <dgm:pt modelId="{A41CA208-63FD-4CCF-AF1E-5E72448C6065}" type="sibTrans" cxnId="{BFC450EC-839D-473D-8077-7E7DDD955FEE}">
      <dgm:prSet/>
      <dgm:spPr/>
      <dgm:t>
        <a:bodyPr/>
        <a:lstStyle/>
        <a:p>
          <a:endParaRPr lang="en-GB"/>
        </a:p>
      </dgm:t>
    </dgm:pt>
    <dgm:pt modelId="{BF683A54-419F-48CE-B698-CA9EC6BB90FB}">
      <dgm:prSet phldrT="[Text]" custT="1"/>
      <dgm:spPr/>
      <dgm:t>
        <a:bodyPr/>
        <a:lstStyle/>
        <a:p>
          <a:pPr algn="ctr"/>
          <a:r>
            <a:rPr lang="en-GB" sz="2400" dirty="0" smtClean="0"/>
            <a:t>Poorest in society benefit the most from consumption of hospitals and education.</a:t>
          </a:r>
          <a:endParaRPr lang="en-GB" sz="2400" dirty="0"/>
        </a:p>
      </dgm:t>
    </dgm:pt>
    <dgm:pt modelId="{842F8CFD-D52B-47B0-9CEF-380FFBB833C6}" type="parTrans" cxnId="{B3EE0425-140D-416E-AF87-25B7432D1502}">
      <dgm:prSet/>
      <dgm:spPr/>
      <dgm:t>
        <a:bodyPr/>
        <a:lstStyle/>
        <a:p>
          <a:endParaRPr lang="en-GB"/>
        </a:p>
      </dgm:t>
    </dgm:pt>
    <dgm:pt modelId="{8ABD86F7-8B31-45E9-BA44-01300EE61AE4}" type="sibTrans" cxnId="{B3EE0425-140D-416E-AF87-25B7432D1502}">
      <dgm:prSet/>
      <dgm:spPr/>
      <dgm:t>
        <a:bodyPr/>
        <a:lstStyle/>
        <a:p>
          <a:endParaRPr lang="en-GB"/>
        </a:p>
      </dgm:t>
    </dgm:pt>
    <dgm:pt modelId="{14A3A128-BB82-48E6-9618-FB99E18252C7}" type="pres">
      <dgm:prSet presAssocID="{ABF80EDC-9759-41DE-8816-5EB163C76192}" presName="arrowDiagram" presStyleCnt="0">
        <dgm:presLayoutVars>
          <dgm:chMax val="5"/>
          <dgm:dir/>
          <dgm:resizeHandles val="exact"/>
        </dgm:presLayoutVars>
      </dgm:prSet>
      <dgm:spPr/>
    </dgm:pt>
    <dgm:pt modelId="{2CB52CC5-5CEF-4C55-92E8-04DCB51D5B5F}" type="pres">
      <dgm:prSet presAssocID="{ABF80EDC-9759-41DE-8816-5EB163C76192}" presName="arrow" presStyleLbl="bgShp" presStyleIdx="0" presStyleCnt="1"/>
      <dgm:spPr/>
    </dgm:pt>
    <dgm:pt modelId="{11A6559D-FF12-4286-820D-68198950C4B0}" type="pres">
      <dgm:prSet presAssocID="{ABF80EDC-9759-41DE-8816-5EB163C76192}" presName="arrowDiagram3" presStyleCnt="0"/>
      <dgm:spPr/>
    </dgm:pt>
    <dgm:pt modelId="{10A8B286-9624-418D-A939-79B6A12E9E89}" type="pres">
      <dgm:prSet presAssocID="{6851EC9A-43C1-46C0-9715-EEDD389E97D0}" presName="bullet3a" presStyleLbl="node1" presStyleIdx="0" presStyleCnt="3"/>
      <dgm:spPr/>
    </dgm:pt>
    <dgm:pt modelId="{D3CE7A80-592E-4C28-BDC5-7BC7195A9A39}" type="pres">
      <dgm:prSet presAssocID="{6851EC9A-43C1-46C0-9715-EEDD389E97D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9EDDF5-1356-4AA5-BBB3-ECA791B51FF9}" type="pres">
      <dgm:prSet presAssocID="{C0033957-DE39-4852-AD75-E012BE69FD7C}" presName="bullet3b" presStyleLbl="node1" presStyleIdx="1" presStyleCnt="3"/>
      <dgm:spPr/>
    </dgm:pt>
    <dgm:pt modelId="{96733F00-F11D-42CD-8103-E814628DB59A}" type="pres">
      <dgm:prSet presAssocID="{C0033957-DE39-4852-AD75-E012BE69FD7C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824B9-D05F-4AA0-80EA-2456D63A030D}" type="pres">
      <dgm:prSet presAssocID="{BF683A54-419F-48CE-B698-CA9EC6BB90FB}" presName="bullet3c" presStyleLbl="node1" presStyleIdx="2" presStyleCnt="3"/>
      <dgm:spPr/>
    </dgm:pt>
    <dgm:pt modelId="{53F45B88-373D-4E6D-B168-AE86FFFCAC1D}" type="pres">
      <dgm:prSet presAssocID="{BF683A54-419F-48CE-B698-CA9EC6BB90FB}" presName="textBox3c" presStyleLbl="revTx" presStyleIdx="2" presStyleCnt="3" custScaleX="125436" custLinFactNeighborX="-6561" custLinFactNeighborY="12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DA05FB9-E560-4205-9733-0A52F093CA93}" type="presOf" srcId="{BF683A54-419F-48CE-B698-CA9EC6BB90FB}" destId="{53F45B88-373D-4E6D-B168-AE86FFFCAC1D}" srcOrd="0" destOrd="0" presId="urn:microsoft.com/office/officeart/2005/8/layout/arrow2"/>
    <dgm:cxn modelId="{B3EE0425-140D-416E-AF87-25B7432D1502}" srcId="{ABF80EDC-9759-41DE-8816-5EB163C76192}" destId="{BF683A54-419F-48CE-B698-CA9EC6BB90FB}" srcOrd="2" destOrd="0" parTransId="{842F8CFD-D52B-47B0-9CEF-380FFBB833C6}" sibTransId="{8ABD86F7-8B31-45E9-BA44-01300EE61AE4}"/>
    <dgm:cxn modelId="{8CE16FAD-8282-4C96-95CE-078171C5308F}" type="presOf" srcId="{ABF80EDC-9759-41DE-8816-5EB163C76192}" destId="{14A3A128-BB82-48E6-9618-FB99E18252C7}" srcOrd="0" destOrd="0" presId="urn:microsoft.com/office/officeart/2005/8/layout/arrow2"/>
    <dgm:cxn modelId="{D09CE633-6F03-4A8A-8DB2-1AF51C83DCB9}" srcId="{ABF80EDC-9759-41DE-8816-5EB163C76192}" destId="{6851EC9A-43C1-46C0-9715-EEDD389E97D0}" srcOrd="0" destOrd="0" parTransId="{9E25F7BE-1AD7-4AFD-B0F4-043965FD11CB}" sibTransId="{97820BCF-CA35-4404-B451-4007FD7F9E21}"/>
    <dgm:cxn modelId="{F32B4F47-9574-425E-9444-3D25D39ADDF3}" type="presOf" srcId="{C0033957-DE39-4852-AD75-E012BE69FD7C}" destId="{96733F00-F11D-42CD-8103-E814628DB59A}" srcOrd="0" destOrd="0" presId="urn:microsoft.com/office/officeart/2005/8/layout/arrow2"/>
    <dgm:cxn modelId="{BFC450EC-839D-473D-8077-7E7DDD955FEE}" srcId="{ABF80EDC-9759-41DE-8816-5EB163C76192}" destId="{C0033957-DE39-4852-AD75-E012BE69FD7C}" srcOrd="1" destOrd="0" parTransId="{3EB9DA1B-AAFA-4B44-BEAC-DE7F7A185022}" sibTransId="{A41CA208-63FD-4CCF-AF1E-5E72448C6065}"/>
    <dgm:cxn modelId="{912807E5-F476-4FFD-92C3-98DC6219ABFE}" type="presOf" srcId="{6851EC9A-43C1-46C0-9715-EEDD389E97D0}" destId="{D3CE7A80-592E-4C28-BDC5-7BC7195A9A39}" srcOrd="0" destOrd="0" presId="urn:microsoft.com/office/officeart/2005/8/layout/arrow2"/>
    <dgm:cxn modelId="{D8B4EDDF-C3C5-4842-9B67-25B9DCFB51F6}" type="presParOf" srcId="{14A3A128-BB82-48E6-9618-FB99E18252C7}" destId="{2CB52CC5-5CEF-4C55-92E8-04DCB51D5B5F}" srcOrd="0" destOrd="0" presId="urn:microsoft.com/office/officeart/2005/8/layout/arrow2"/>
    <dgm:cxn modelId="{F023C32F-E939-416C-A2B8-98935BB12FEE}" type="presParOf" srcId="{14A3A128-BB82-48E6-9618-FB99E18252C7}" destId="{11A6559D-FF12-4286-820D-68198950C4B0}" srcOrd="1" destOrd="0" presId="urn:microsoft.com/office/officeart/2005/8/layout/arrow2"/>
    <dgm:cxn modelId="{A9222640-A817-4825-B916-5010B2091FCF}" type="presParOf" srcId="{11A6559D-FF12-4286-820D-68198950C4B0}" destId="{10A8B286-9624-418D-A939-79B6A12E9E89}" srcOrd="0" destOrd="0" presId="urn:microsoft.com/office/officeart/2005/8/layout/arrow2"/>
    <dgm:cxn modelId="{A4B03C5F-AA42-4E50-913A-28E90B6A9367}" type="presParOf" srcId="{11A6559D-FF12-4286-820D-68198950C4B0}" destId="{D3CE7A80-592E-4C28-BDC5-7BC7195A9A39}" srcOrd="1" destOrd="0" presId="urn:microsoft.com/office/officeart/2005/8/layout/arrow2"/>
    <dgm:cxn modelId="{C2EC1965-38DF-4EEE-A29D-15DF90B17F1C}" type="presParOf" srcId="{11A6559D-FF12-4286-820D-68198950C4B0}" destId="{489EDDF5-1356-4AA5-BBB3-ECA791B51FF9}" srcOrd="2" destOrd="0" presId="urn:microsoft.com/office/officeart/2005/8/layout/arrow2"/>
    <dgm:cxn modelId="{D867EBE3-0B9A-4C5D-BAA7-22891F5AB95C}" type="presParOf" srcId="{11A6559D-FF12-4286-820D-68198950C4B0}" destId="{96733F00-F11D-42CD-8103-E814628DB59A}" srcOrd="3" destOrd="0" presId="urn:microsoft.com/office/officeart/2005/8/layout/arrow2"/>
    <dgm:cxn modelId="{33D6CB71-7A39-42C9-AF38-AC9B56375379}" type="presParOf" srcId="{11A6559D-FF12-4286-820D-68198950C4B0}" destId="{795824B9-D05F-4AA0-80EA-2456D63A030D}" srcOrd="4" destOrd="0" presId="urn:microsoft.com/office/officeart/2005/8/layout/arrow2"/>
    <dgm:cxn modelId="{69A6B90F-AB8A-4DC9-98CC-CF89C93A44E7}" type="presParOf" srcId="{11A6559D-FF12-4286-820D-68198950C4B0}" destId="{53F45B88-373D-4E6D-B168-AE86FFFCAC1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6FC95-8624-4E29-B67A-568138159D06}" type="doc">
      <dgm:prSet loTypeId="urn:microsoft.com/office/officeart/2005/8/layout/cycle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29185-59FC-4444-8634-396D332BCC62}">
      <dgm:prSet phldrT="[Text]"/>
      <dgm:spPr/>
      <dgm:t>
        <a:bodyPr/>
        <a:lstStyle/>
        <a:p>
          <a:r>
            <a:rPr lang="en-GB" dirty="0" smtClean="0"/>
            <a:t>Family Ties</a:t>
          </a:r>
          <a:endParaRPr lang="en-US" dirty="0"/>
        </a:p>
      </dgm:t>
    </dgm:pt>
    <dgm:pt modelId="{D1098F04-C248-4360-8079-74FE63A2C6A7}" type="parTrans" cxnId="{99C0252D-2166-4F5F-B404-94DC4D1E58D2}">
      <dgm:prSet/>
      <dgm:spPr/>
      <dgm:t>
        <a:bodyPr/>
        <a:lstStyle/>
        <a:p>
          <a:endParaRPr lang="en-US"/>
        </a:p>
      </dgm:t>
    </dgm:pt>
    <dgm:pt modelId="{88D61116-19C1-44B7-BFF9-49824F790B19}" type="sibTrans" cxnId="{99C0252D-2166-4F5F-B404-94DC4D1E58D2}">
      <dgm:prSet/>
      <dgm:spPr/>
      <dgm:t>
        <a:bodyPr/>
        <a:lstStyle/>
        <a:p>
          <a:endParaRPr lang="en-US"/>
        </a:p>
      </dgm:t>
    </dgm:pt>
    <dgm:pt modelId="{6A758DD9-B5E2-49A5-B008-169FC2C89039}">
      <dgm:prSet phldrT="[Text]"/>
      <dgm:spPr/>
      <dgm:t>
        <a:bodyPr/>
        <a:lstStyle/>
        <a:p>
          <a:r>
            <a:rPr lang="en-GB" dirty="0" smtClean="0"/>
            <a:t>Schooling</a:t>
          </a:r>
          <a:endParaRPr lang="en-US" dirty="0"/>
        </a:p>
      </dgm:t>
    </dgm:pt>
    <dgm:pt modelId="{A3D7E64F-DFAC-435F-B3A6-8E89D6E1B3E4}" type="parTrans" cxnId="{46792D29-041F-4C70-B872-AB72B3F8AFF5}">
      <dgm:prSet/>
      <dgm:spPr/>
      <dgm:t>
        <a:bodyPr/>
        <a:lstStyle/>
        <a:p>
          <a:endParaRPr lang="en-US"/>
        </a:p>
      </dgm:t>
    </dgm:pt>
    <dgm:pt modelId="{B1E623C7-9144-4CF9-9F9E-D8135B4FFFE4}" type="sibTrans" cxnId="{46792D29-041F-4C70-B872-AB72B3F8AFF5}">
      <dgm:prSet/>
      <dgm:spPr/>
      <dgm:t>
        <a:bodyPr/>
        <a:lstStyle/>
        <a:p>
          <a:endParaRPr lang="en-US"/>
        </a:p>
      </dgm:t>
    </dgm:pt>
    <dgm:pt modelId="{0989F5EA-E518-422B-828B-173D3ACBB6C1}">
      <dgm:prSet phldrT="[Text]"/>
      <dgm:spPr/>
      <dgm:t>
        <a:bodyPr/>
        <a:lstStyle/>
        <a:p>
          <a:r>
            <a:rPr lang="en-GB" dirty="0" smtClean="0"/>
            <a:t>Imperfect Knowledge </a:t>
          </a:r>
          <a:endParaRPr lang="en-US" dirty="0"/>
        </a:p>
      </dgm:t>
    </dgm:pt>
    <dgm:pt modelId="{21064F98-FC3F-45B6-B643-CD3C0D319EDC}" type="parTrans" cxnId="{2D1CBAC2-5717-4C54-AFF0-1B1AE3B3859C}">
      <dgm:prSet/>
      <dgm:spPr/>
      <dgm:t>
        <a:bodyPr/>
        <a:lstStyle/>
        <a:p>
          <a:endParaRPr lang="en-US"/>
        </a:p>
      </dgm:t>
    </dgm:pt>
    <dgm:pt modelId="{A81020DF-8D89-48CC-BB18-6E357950CBF4}" type="sibTrans" cxnId="{2D1CBAC2-5717-4C54-AFF0-1B1AE3B3859C}">
      <dgm:prSet/>
      <dgm:spPr/>
      <dgm:t>
        <a:bodyPr/>
        <a:lstStyle/>
        <a:p>
          <a:endParaRPr lang="en-US"/>
        </a:p>
      </dgm:t>
    </dgm:pt>
    <dgm:pt modelId="{63B93E7A-50C5-4AD2-9359-42CE56F42EA3}">
      <dgm:prSet phldrT="[Text]"/>
      <dgm:spPr/>
      <dgm:t>
        <a:bodyPr/>
        <a:lstStyle/>
        <a:p>
          <a:r>
            <a:rPr lang="en-GB" dirty="0" smtClean="0"/>
            <a:t>House Prices</a:t>
          </a:r>
          <a:endParaRPr lang="en-US" dirty="0"/>
        </a:p>
      </dgm:t>
    </dgm:pt>
    <dgm:pt modelId="{AFD1446D-E0AB-4FEB-8499-544AFC9E8B9A}" type="parTrans" cxnId="{7C7E5AA3-1911-42A4-8E3C-618AED1DFDDA}">
      <dgm:prSet/>
      <dgm:spPr/>
      <dgm:t>
        <a:bodyPr/>
        <a:lstStyle/>
        <a:p>
          <a:endParaRPr lang="en-US"/>
        </a:p>
      </dgm:t>
    </dgm:pt>
    <dgm:pt modelId="{FE0B26A1-C3B5-4881-95C9-DD4839560F40}" type="sibTrans" cxnId="{7C7E5AA3-1911-42A4-8E3C-618AED1DFDDA}">
      <dgm:prSet/>
      <dgm:spPr/>
      <dgm:t>
        <a:bodyPr/>
        <a:lstStyle/>
        <a:p>
          <a:endParaRPr lang="en-US"/>
        </a:p>
      </dgm:t>
    </dgm:pt>
    <dgm:pt modelId="{0F71421C-6833-4A99-A6B8-319D14488D4E}">
      <dgm:prSet phldrT="[Text]"/>
      <dgm:spPr/>
      <dgm:t>
        <a:bodyPr/>
        <a:lstStyle/>
        <a:p>
          <a:r>
            <a:rPr lang="en-GB" dirty="0" smtClean="0"/>
            <a:t>Heritage</a:t>
          </a:r>
          <a:endParaRPr lang="en-US" dirty="0"/>
        </a:p>
      </dgm:t>
    </dgm:pt>
    <dgm:pt modelId="{0ACE6284-2B65-4CB3-98B9-9FD669A41B46}" type="parTrans" cxnId="{1C2915E3-099B-40B7-A4B9-A20B2CFFDB44}">
      <dgm:prSet/>
      <dgm:spPr/>
      <dgm:t>
        <a:bodyPr/>
        <a:lstStyle/>
        <a:p>
          <a:endParaRPr lang="en-US"/>
        </a:p>
      </dgm:t>
    </dgm:pt>
    <dgm:pt modelId="{7D8F426F-060C-4495-A46A-D1C5A2F408BD}" type="sibTrans" cxnId="{1C2915E3-099B-40B7-A4B9-A20B2CFFDB44}">
      <dgm:prSet/>
      <dgm:spPr/>
      <dgm:t>
        <a:bodyPr/>
        <a:lstStyle/>
        <a:p>
          <a:endParaRPr lang="en-US"/>
        </a:p>
      </dgm:t>
    </dgm:pt>
    <dgm:pt modelId="{1EFB05C6-76B1-4BEC-AF20-7D6AAF391940}" type="pres">
      <dgm:prSet presAssocID="{7EE6FC95-8624-4E29-B67A-568138159D06}" presName="Name0" presStyleCnt="0">
        <dgm:presLayoutVars>
          <dgm:dir/>
          <dgm:resizeHandles val="exact"/>
        </dgm:presLayoutVars>
      </dgm:prSet>
      <dgm:spPr/>
    </dgm:pt>
    <dgm:pt modelId="{92E9CB4B-C78A-4700-902D-3FFFF96D8CE4}" type="pres">
      <dgm:prSet presAssocID="{7EE6FC95-8624-4E29-B67A-568138159D06}" presName="cycle" presStyleCnt="0"/>
      <dgm:spPr/>
    </dgm:pt>
    <dgm:pt modelId="{51B5825D-4DCD-4585-9122-A81412281F5E}" type="pres">
      <dgm:prSet presAssocID="{FEC29185-59FC-4444-8634-396D332BCC6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5B387-F3BF-4116-91C5-4AC39BC2052C}" type="pres">
      <dgm:prSet presAssocID="{88D61116-19C1-44B7-BFF9-49824F790B19}" presName="sibTransFirstNode" presStyleLbl="bgShp" presStyleIdx="0" presStyleCnt="1"/>
      <dgm:spPr/>
    </dgm:pt>
    <dgm:pt modelId="{0710DA44-399D-457C-B185-295E4CA1AE6B}" type="pres">
      <dgm:prSet presAssocID="{6A758DD9-B5E2-49A5-B008-169FC2C89039}" presName="nodeFollowingNodes" presStyleLbl="node1" presStyleIdx="1" presStyleCnt="5">
        <dgm:presLayoutVars>
          <dgm:bulletEnabled val="1"/>
        </dgm:presLayoutVars>
      </dgm:prSet>
      <dgm:spPr/>
    </dgm:pt>
    <dgm:pt modelId="{C65B40DE-CF94-47D9-8805-5002200B63A8}" type="pres">
      <dgm:prSet presAssocID="{0989F5EA-E518-422B-828B-173D3ACBB6C1}" presName="nodeFollowingNodes" presStyleLbl="node1" presStyleIdx="2" presStyleCnt="5">
        <dgm:presLayoutVars>
          <dgm:bulletEnabled val="1"/>
        </dgm:presLayoutVars>
      </dgm:prSet>
      <dgm:spPr/>
    </dgm:pt>
    <dgm:pt modelId="{367AA589-B054-4543-AB19-77AA492E6601}" type="pres">
      <dgm:prSet presAssocID="{63B93E7A-50C5-4AD2-9359-42CE56F42EA3}" presName="nodeFollowingNodes" presStyleLbl="node1" presStyleIdx="3" presStyleCnt="5">
        <dgm:presLayoutVars>
          <dgm:bulletEnabled val="1"/>
        </dgm:presLayoutVars>
      </dgm:prSet>
      <dgm:spPr/>
    </dgm:pt>
    <dgm:pt modelId="{D5E9F374-82FF-44F0-8F87-D5C711C597DB}" type="pres">
      <dgm:prSet presAssocID="{0F71421C-6833-4A99-A6B8-319D14488D4E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ED6675C6-A0E7-465B-AC00-CD5C2C670774}" type="presOf" srcId="{0989F5EA-E518-422B-828B-173D3ACBB6C1}" destId="{C65B40DE-CF94-47D9-8805-5002200B63A8}" srcOrd="0" destOrd="0" presId="urn:microsoft.com/office/officeart/2005/8/layout/cycle3"/>
    <dgm:cxn modelId="{5BB80720-FF07-49E4-A3D9-ADC7C906AAEB}" type="presOf" srcId="{63B93E7A-50C5-4AD2-9359-42CE56F42EA3}" destId="{367AA589-B054-4543-AB19-77AA492E6601}" srcOrd="0" destOrd="0" presId="urn:microsoft.com/office/officeart/2005/8/layout/cycle3"/>
    <dgm:cxn modelId="{46792D29-041F-4C70-B872-AB72B3F8AFF5}" srcId="{7EE6FC95-8624-4E29-B67A-568138159D06}" destId="{6A758DD9-B5E2-49A5-B008-169FC2C89039}" srcOrd="1" destOrd="0" parTransId="{A3D7E64F-DFAC-435F-B3A6-8E89D6E1B3E4}" sibTransId="{B1E623C7-9144-4CF9-9F9E-D8135B4FFFE4}"/>
    <dgm:cxn modelId="{BCC17798-A98E-4886-BB10-B49FC124050B}" type="presOf" srcId="{0F71421C-6833-4A99-A6B8-319D14488D4E}" destId="{D5E9F374-82FF-44F0-8F87-D5C711C597DB}" srcOrd="0" destOrd="0" presId="urn:microsoft.com/office/officeart/2005/8/layout/cycle3"/>
    <dgm:cxn modelId="{2D1CBAC2-5717-4C54-AFF0-1B1AE3B3859C}" srcId="{7EE6FC95-8624-4E29-B67A-568138159D06}" destId="{0989F5EA-E518-422B-828B-173D3ACBB6C1}" srcOrd="2" destOrd="0" parTransId="{21064F98-FC3F-45B6-B643-CD3C0D319EDC}" sibTransId="{A81020DF-8D89-48CC-BB18-6E357950CBF4}"/>
    <dgm:cxn modelId="{1C2915E3-099B-40B7-A4B9-A20B2CFFDB44}" srcId="{7EE6FC95-8624-4E29-B67A-568138159D06}" destId="{0F71421C-6833-4A99-A6B8-319D14488D4E}" srcOrd="4" destOrd="0" parTransId="{0ACE6284-2B65-4CB3-98B9-9FD669A41B46}" sibTransId="{7D8F426F-060C-4495-A46A-D1C5A2F408BD}"/>
    <dgm:cxn modelId="{99C0252D-2166-4F5F-B404-94DC4D1E58D2}" srcId="{7EE6FC95-8624-4E29-B67A-568138159D06}" destId="{FEC29185-59FC-4444-8634-396D332BCC62}" srcOrd="0" destOrd="0" parTransId="{D1098F04-C248-4360-8079-74FE63A2C6A7}" sibTransId="{88D61116-19C1-44B7-BFF9-49824F790B19}"/>
    <dgm:cxn modelId="{F581D106-73FC-420C-AA11-778C1C7FF618}" type="presOf" srcId="{6A758DD9-B5E2-49A5-B008-169FC2C89039}" destId="{0710DA44-399D-457C-B185-295E4CA1AE6B}" srcOrd="0" destOrd="0" presId="urn:microsoft.com/office/officeart/2005/8/layout/cycle3"/>
    <dgm:cxn modelId="{18FAC292-CDDD-41A7-AE79-11078337E386}" type="presOf" srcId="{FEC29185-59FC-4444-8634-396D332BCC62}" destId="{51B5825D-4DCD-4585-9122-A81412281F5E}" srcOrd="0" destOrd="0" presId="urn:microsoft.com/office/officeart/2005/8/layout/cycle3"/>
    <dgm:cxn modelId="{56FB3034-6D4E-4C7C-8752-635DA7DC0C8C}" type="presOf" srcId="{7EE6FC95-8624-4E29-B67A-568138159D06}" destId="{1EFB05C6-76B1-4BEC-AF20-7D6AAF391940}" srcOrd="0" destOrd="0" presId="urn:microsoft.com/office/officeart/2005/8/layout/cycle3"/>
    <dgm:cxn modelId="{DC4C366B-01E7-4D84-A52F-44991A9DC3C1}" type="presOf" srcId="{88D61116-19C1-44B7-BFF9-49824F790B19}" destId="{1585B387-F3BF-4116-91C5-4AC39BC2052C}" srcOrd="0" destOrd="0" presId="urn:microsoft.com/office/officeart/2005/8/layout/cycle3"/>
    <dgm:cxn modelId="{7C7E5AA3-1911-42A4-8E3C-618AED1DFDDA}" srcId="{7EE6FC95-8624-4E29-B67A-568138159D06}" destId="{63B93E7A-50C5-4AD2-9359-42CE56F42EA3}" srcOrd="3" destOrd="0" parTransId="{AFD1446D-E0AB-4FEB-8499-544AFC9E8B9A}" sibTransId="{FE0B26A1-C3B5-4881-95C9-DD4839560F40}"/>
    <dgm:cxn modelId="{2DFC7DB7-4907-4CD1-867C-5FD1CE227E81}" type="presParOf" srcId="{1EFB05C6-76B1-4BEC-AF20-7D6AAF391940}" destId="{92E9CB4B-C78A-4700-902D-3FFFF96D8CE4}" srcOrd="0" destOrd="0" presId="urn:microsoft.com/office/officeart/2005/8/layout/cycle3"/>
    <dgm:cxn modelId="{09377DE5-2B59-4AFF-B04E-5BB793B36F22}" type="presParOf" srcId="{92E9CB4B-C78A-4700-902D-3FFFF96D8CE4}" destId="{51B5825D-4DCD-4585-9122-A81412281F5E}" srcOrd="0" destOrd="0" presId="urn:microsoft.com/office/officeart/2005/8/layout/cycle3"/>
    <dgm:cxn modelId="{61FD0E05-3809-428E-BDFB-5A34D04E300B}" type="presParOf" srcId="{92E9CB4B-C78A-4700-902D-3FFFF96D8CE4}" destId="{1585B387-F3BF-4116-91C5-4AC39BC2052C}" srcOrd="1" destOrd="0" presId="urn:microsoft.com/office/officeart/2005/8/layout/cycle3"/>
    <dgm:cxn modelId="{6435170F-3549-4BEC-931C-E320D02E9149}" type="presParOf" srcId="{92E9CB4B-C78A-4700-902D-3FFFF96D8CE4}" destId="{0710DA44-399D-457C-B185-295E4CA1AE6B}" srcOrd="2" destOrd="0" presId="urn:microsoft.com/office/officeart/2005/8/layout/cycle3"/>
    <dgm:cxn modelId="{B5251E15-67C1-4E71-B8B1-972683F1DE4D}" type="presParOf" srcId="{92E9CB4B-C78A-4700-902D-3FFFF96D8CE4}" destId="{C65B40DE-CF94-47D9-8805-5002200B63A8}" srcOrd="3" destOrd="0" presId="urn:microsoft.com/office/officeart/2005/8/layout/cycle3"/>
    <dgm:cxn modelId="{20FFF496-248F-402C-B065-23593C06B6D8}" type="presParOf" srcId="{92E9CB4B-C78A-4700-902D-3FFFF96D8CE4}" destId="{367AA589-B054-4543-AB19-77AA492E6601}" srcOrd="4" destOrd="0" presId="urn:microsoft.com/office/officeart/2005/8/layout/cycle3"/>
    <dgm:cxn modelId="{0B98350E-7896-4FD9-AE3A-90531C614C55}" type="presParOf" srcId="{92E9CB4B-C78A-4700-902D-3FFFF96D8CE4}" destId="{D5E9F374-82FF-44F0-8F87-D5C711C597D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B52CC5-5CEF-4C55-92E8-04DCB51D5B5F}">
      <dsp:nvSpPr>
        <dsp:cNvPr id="0" name=""/>
        <dsp:cNvSpPr/>
      </dsp:nvSpPr>
      <dsp:spPr>
        <a:xfrm>
          <a:off x="316835" y="0"/>
          <a:ext cx="7719257" cy="482453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8B286-9624-418D-A939-79B6A12E9E89}">
      <dsp:nvSpPr>
        <dsp:cNvPr id="0" name=""/>
        <dsp:cNvSpPr/>
      </dsp:nvSpPr>
      <dsp:spPr>
        <a:xfrm>
          <a:off x="1297180" y="3329894"/>
          <a:ext cx="200700" cy="20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CE7A80-592E-4C28-BDC5-7BC7195A9A39}">
      <dsp:nvSpPr>
        <dsp:cNvPr id="0" name=""/>
        <dsp:cNvSpPr/>
      </dsp:nvSpPr>
      <dsp:spPr>
        <a:xfrm>
          <a:off x="1397531" y="3430245"/>
          <a:ext cx="1798587" cy="1394290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347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Tax Citizens</a:t>
          </a:r>
          <a:endParaRPr lang="en-GB" sz="2400" kern="1200" dirty="0"/>
        </a:p>
      </dsp:txBody>
      <dsp:txXfrm>
        <a:off x="1397531" y="3430245"/>
        <a:ext cx="1798587" cy="1394290"/>
      </dsp:txXfrm>
    </dsp:sp>
    <dsp:sp modelId="{489EDDF5-1356-4AA5-BBB3-ECA791B51FF9}">
      <dsp:nvSpPr>
        <dsp:cNvPr id="0" name=""/>
        <dsp:cNvSpPr/>
      </dsp:nvSpPr>
      <dsp:spPr>
        <a:xfrm>
          <a:off x="3068750" y="2018585"/>
          <a:ext cx="362805" cy="362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733F00-F11D-42CD-8103-E814628DB59A}">
      <dsp:nvSpPr>
        <dsp:cNvPr id="0" name=""/>
        <dsp:cNvSpPr/>
      </dsp:nvSpPr>
      <dsp:spPr>
        <a:xfrm>
          <a:off x="3250153" y="2199988"/>
          <a:ext cx="1852621" cy="262454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243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Use tax revenue to build hospitals/</a:t>
          </a:r>
          <a:br>
            <a:rPr lang="en-GB" sz="2400" kern="1200" dirty="0" smtClean="0"/>
          </a:br>
          <a:r>
            <a:rPr lang="en-GB" sz="2400" kern="1200" dirty="0" smtClean="0"/>
            <a:t>schools</a:t>
          </a:r>
          <a:endParaRPr lang="en-GB" sz="2400" kern="1200" dirty="0"/>
        </a:p>
      </dsp:txBody>
      <dsp:txXfrm>
        <a:off x="3250153" y="2199988"/>
        <a:ext cx="1852621" cy="2624547"/>
      </dsp:txXfrm>
    </dsp:sp>
    <dsp:sp modelId="{795824B9-D05F-4AA0-80EA-2456D63A030D}">
      <dsp:nvSpPr>
        <dsp:cNvPr id="0" name=""/>
        <dsp:cNvSpPr/>
      </dsp:nvSpPr>
      <dsp:spPr>
        <a:xfrm>
          <a:off x="5199265" y="1220607"/>
          <a:ext cx="501751" cy="501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F45B88-373D-4E6D-B168-AE86FFFCAC1D}">
      <dsp:nvSpPr>
        <dsp:cNvPr id="0" name=""/>
        <dsp:cNvSpPr/>
      </dsp:nvSpPr>
      <dsp:spPr>
        <a:xfrm>
          <a:off x="5092974" y="1471483"/>
          <a:ext cx="2323854" cy="3353052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868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Poorest in society benefit the most from consumption of hospitals and education.</a:t>
          </a:r>
          <a:endParaRPr lang="en-GB" sz="2400" kern="1200" dirty="0"/>
        </a:p>
      </dsp:txBody>
      <dsp:txXfrm>
        <a:off x="5092974" y="1471483"/>
        <a:ext cx="2323854" cy="33530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85B387-F3BF-4116-91C5-4AC39BC2052C}">
      <dsp:nvSpPr>
        <dsp:cNvPr id="0" name=""/>
        <dsp:cNvSpPr/>
      </dsp:nvSpPr>
      <dsp:spPr>
        <a:xfrm>
          <a:off x="1817922" y="-30659"/>
          <a:ext cx="4861099" cy="4861099"/>
        </a:xfrm>
        <a:prstGeom prst="circularArrow">
          <a:avLst>
            <a:gd name="adj1" fmla="val 5544"/>
            <a:gd name="adj2" fmla="val 330680"/>
            <a:gd name="adj3" fmla="val 13761734"/>
            <a:gd name="adj4" fmla="val 1739460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5825D-4DCD-4585-9122-A81412281F5E}">
      <dsp:nvSpPr>
        <dsp:cNvPr id="0" name=""/>
        <dsp:cNvSpPr/>
      </dsp:nvSpPr>
      <dsp:spPr>
        <a:xfrm>
          <a:off x="3103376" y="710"/>
          <a:ext cx="2290191" cy="1145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Family Ties</a:t>
          </a:r>
          <a:endParaRPr lang="en-US" sz="3000" kern="1200" dirty="0"/>
        </a:p>
      </dsp:txBody>
      <dsp:txXfrm>
        <a:off x="3103376" y="710"/>
        <a:ext cx="2290191" cy="1145095"/>
      </dsp:txXfrm>
    </dsp:sp>
    <dsp:sp modelId="{0710DA44-399D-457C-B185-295E4CA1AE6B}">
      <dsp:nvSpPr>
        <dsp:cNvPr id="0" name=""/>
        <dsp:cNvSpPr/>
      </dsp:nvSpPr>
      <dsp:spPr>
        <a:xfrm>
          <a:off x="5074881" y="1433093"/>
          <a:ext cx="2290191" cy="1145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Schooling</a:t>
          </a:r>
          <a:endParaRPr lang="en-US" sz="3000" kern="1200" dirty="0"/>
        </a:p>
      </dsp:txBody>
      <dsp:txXfrm>
        <a:off x="5074881" y="1433093"/>
        <a:ext cx="2290191" cy="1145095"/>
      </dsp:txXfrm>
    </dsp:sp>
    <dsp:sp modelId="{C65B40DE-CF94-47D9-8805-5002200B63A8}">
      <dsp:nvSpPr>
        <dsp:cNvPr id="0" name=""/>
        <dsp:cNvSpPr/>
      </dsp:nvSpPr>
      <dsp:spPr>
        <a:xfrm>
          <a:off x="4321833" y="3750737"/>
          <a:ext cx="2290191" cy="1145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Imperfect Knowledge </a:t>
          </a:r>
          <a:endParaRPr lang="en-US" sz="3000" kern="1200" dirty="0"/>
        </a:p>
      </dsp:txBody>
      <dsp:txXfrm>
        <a:off x="4321833" y="3750737"/>
        <a:ext cx="2290191" cy="1145095"/>
      </dsp:txXfrm>
    </dsp:sp>
    <dsp:sp modelId="{367AA589-B054-4543-AB19-77AA492E6601}">
      <dsp:nvSpPr>
        <dsp:cNvPr id="0" name=""/>
        <dsp:cNvSpPr/>
      </dsp:nvSpPr>
      <dsp:spPr>
        <a:xfrm>
          <a:off x="1884918" y="3750737"/>
          <a:ext cx="2290191" cy="1145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House Prices</a:t>
          </a:r>
          <a:endParaRPr lang="en-US" sz="3000" kern="1200" dirty="0"/>
        </a:p>
      </dsp:txBody>
      <dsp:txXfrm>
        <a:off x="1884918" y="3750737"/>
        <a:ext cx="2290191" cy="1145095"/>
      </dsp:txXfrm>
    </dsp:sp>
    <dsp:sp modelId="{D5E9F374-82FF-44F0-8F87-D5C711C597DB}">
      <dsp:nvSpPr>
        <dsp:cNvPr id="0" name=""/>
        <dsp:cNvSpPr/>
      </dsp:nvSpPr>
      <dsp:spPr>
        <a:xfrm>
          <a:off x="1131870" y="1433093"/>
          <a:ext cx="2290191" cy="1145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Heritage</a:t>
          </a:r>
          <a:endParaRPr lang="en-US" sz="3000" kern="1200" dirty="0"/>
        </a:p>
      </dsp:txBody>
      <dsp:txXfrm>
        <a:off x="1131870" y="1433093"/>
        <a:ext cx="2290191" cy="1145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79AC101-C277-4A3B-A8F0-D43996A362F7}" type="datetimeFigureOut">
              <a:rPr lang="en-GB" smtClean="0"/>
              <a:pPr/>
              <a:t>06/11/2011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D7356B8-8F93-47A8-8EBE-5901F0563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programmes/newsnight/8354756.stm" TargetMode="External"/><Relationship Id="rId2" Type="http://schemas.openxmlformats.org/officeDocument/2006/relationships/hyperlink" Target="http://www.youtube.com/watch?v=KUY4ztwIVfA&amp;feature=relmf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 Economics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and Wealth Inequalities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56996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You are working as a team of economists.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Using the data pack provided to you by your secretary.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Analyse the data in preparation to discuss with fellow economists.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Mapping Poverty in the 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5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When discussing poverty and inequality we are always going to make value judgements.</a:t>
            </a:r>
          </a:p>
          <a:p>
            <a:endParaRPr lang="en-GB" sz="2400" dirty="0"/>
          </a:p>
          <a:p>
            <a:r>
              <a:rPr lang="en-GB" sz="2400" dirty="0" smtClean="0"/>
              <a:t>High levels of inequality and poverty can lead to social issues such as crime.</a:t>
            </a:r>
          </a:p>
          <a:p>
            <a:endParaRPr lang="en-GB" sz="2400" dirty="0"/>
          </a:p>
          <a:p>
            <a:r>
              <a:rPr lang="en-GB" sz="2400" dirty="0" smtClean="0"/>
              <a:t>Solution of poverty and inequalities are value judgements made by politicians…….not economists!</a:t>
            </a:r>
          </a:p>
          <a:p>
            <a:endParaRPr lang="en-GB" sz="2400" dirty="0"/>
          </a:p>
          <a:p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www.youtube.com/watch?v=KUY4ztwIVfA&amp;feature=relmfu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What solutions can you think of to re-address the poverty problem in the UK?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news.bbc.co.uk/1/hi/programmes/newsnight/8354756.stm</a:t>
            </a:r>
            <a:r>
              <a:rPr lang="en-GB" sz="2400" dirty="0" smtClean="0"/>
              <a:t>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be done?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809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 Economics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Immobility of Labour and Market Failure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Define the words:</a:t>
            </a:r>
          </a:p>
          <a:p>
            <a:endParaRPr lang="en-GB" sz="2800" dirty="0" smtClean="0"/>
          </a:p>
          <a:p>
            <a:pPr lvl="1"/>
            <a:r>
              <a:rPr lang="en-GB" sz="2600" dirty="0" smtClean="0"/>
              <a:t>Mobile</a:t>
            </a:r>
          </a:p>
          <a:p>
            <a:pPr lvl="1"/>
            <a:endParaRPr lang="en-GB" sz="2600" dirty="0" smtClean="0"/>
          </a:p>
          <a:p>
            <a:pPr lvl="1"/>
            <a:r>
              <a:rPr lang="en-GB" sz="2600" dirty="0" smtClean="0"/>
              <a:t>Immobile</a:t>
            </a:r>
            <a:endParaRPr lang="en-GB" sz="2400" dirty="0" smtClean="0"/>
          </a:p>
          <a:p>
            <a:endParaRPr lang="en-GB" sz="2600" dirty="0" smtClean="0"/>
          </a:p>
          <a:p>
            <a:r>
              <a:rPr lang="en-GB" sz="2600" dirty="0" smtClean="0"/>
              <a:t>Now think how these two words relate to labour (workers).</a:t>
            </a:r>
            <a:endParaRPr lang="en-GB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Mobile and Immobile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For the labour market to function properly, labour must be perfectly mobile.</a:t>
            </a:r>
          </a:p>
          <a:p>
            <a:endParaRPr lang="en-GB" sz="2400" dirty="0" smtClean="0"/>
          </a:p>
          <a:p>
            <a:r>
              <a:rPr lang="en-GB" sz="2400" dirty="0" smtClean="0"/>
              <a:t>i.e. Able to move easily between one job and another.</a:t>
            </a:r>
          </a:p>
          <a:p>
            <a:endParaRPr lang="en-GB" sz="2400" dirty="0" smtClean="0"/>
          </a:p>
          <a:p>
            <a:r>
              <a:rPr lang="en-GB" sz="2400" dirty="0" smtClean="0"/>
              <a:t>However in reality this is not always possible.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Labour Market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44823"/>
            <a:ext cx="4911081" cy="428165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As the economy changes, employment trends change too.</a:t>
            </a:r>
          </a:p>
          <a:p>
            <a:endParaRPr lang="en-GB" sz="2400" dirty="0" smtClean="0"/>
          </a:p>
          <a:p>
            <a:r>
              <a:rPr lang="en-GB" sz="2400" dirty="0" smtClean="0"/>
              <a:t>A miner may not be able to easily secure a job as a banker!</a:t>
            </a:r>
          </a:p>
          <a:p>
            <a:endParaRPr lang="en-GB" sz="2400" dirty="0" smtClean="0"/>
          </a:p>
          <a:p>
            <a:r>
              <a:rPr lang="en-GB" sz="2400" dirty="0" smtClean="0"/>
              <a:t>The miner is unlikely to have the relevant skills and would need re-training.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Immobility of Labour</a:t>
            </a:r>
            <a:endParaRPr lang="en-US" dirty="0"/>
          </a:p>
        </p:txBody>
      </p:sp>
      <p:pic>
        <p:nvPicPr>
          <p:cNvPr id="1026" name="Picture 2" descr="http://419.bittenus.com/FTema/mi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171428" cy="4472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44823"/>
            <a:ext cx="4911081" cy="468052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Industries such as mining naturally decline, due largely to changes in demand or technologies.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Workers must move occupation to maintain employment, however do not have skills to do so.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This is ‘structural unemployment’.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Market fails as labour is not being fully utilised.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Immobility of Labour and Market Failure</a:t>
            </a:r>
            <a:endParaRPr lang="en-US" dirty="0"/>
          </a:p>
        </p:txBody>
      </p:sp>
      <p:pic>
        <p:nvPicPr>
          <p:cNvPr id="1026" name="Picture 2" descr="http://419.bittenus.com/FTema/mi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171428" cy="4472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44823"/>
            <a:ext cx="4911081" cy="468052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Income and wealth inequalities are large between Liverpool and Surrey.</a:t>
            </a:r>
          </a:p>
          <a:p>
            <a:endParaRPr lang="en-GB" sz="2400" dirty="0" smtClean="0"/>
          </a:p>
          <a:p>
            <a:r>
              <a:rPr lang="en-GB" sz="2400" dirty="0" smtClean="0"/>
              <a:t>How might the immobility of labour have influenced these inequalities?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Geographical Immobility of Labour and Market Failure</a:t>
            </a:r>
            <a:endParaRPr lang="en-US" dirty="0"/>
          </a:p>
        </p:txBody>
      </p:sp>
      <p:pic>
        <p:nvPicPr>
          <p:cNvPr id="29698" name="Picture 2" descr="http://www.poundnote.com/files/scous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72816"/>
            <a:ext cx="3456384" cy="4695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44823"/>
            <a:ext cx="4911081" cy="468052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Labour in one region may not be able to move to another to seek employment.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This is Geographical Immobility of Labour.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b="1" i="1" dirty="0" smtClean="0"/>
              <a:t>Brainstorm reasons as to why labour may not be able to move regions.</a:t>
            </a:r>
            <a:endParaRPr lang="en-US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Geographical Immobility of Labour and Market Failure</a:t>
            </a:r>
            <a:endParaRPr lang="en-US" dirty="0"/>
          </a:p>
        </p:txBody>
      </p:sp>
      <p:pic>
        <p:nvPicPr>
          <p:cNvPr id="33794" name="Picture 2" descr="http://badgran.com/wp-content/uploads/2011/08/moving-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348880"/>
            <a:ext cx="3238500" cy="3124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Geographical Immobility of Labour and Market Failure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700808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 smtClean="0"/>
              <a:t>Aim:</a:t>
            </a:r>
          </a:p>
          <a:p>
            <a:pPr marL="45720" indent="0">
              <a:buNone/>
            </a:pPr>
            <a:endParaRPr lang="en-GB" sz="2400" dirty="0" smtClean="0"/>
          </a:p>
          <a:p>
            <a:r>
              <a:rPr lang="en-GB" sz="2400" dirty="0" smtClean="0"/>
              <a:t>Understand how income and wealth inequalities cause market failure.</a:t>
            </a:r>
          </a:p>
          <a:p>
            <a:endParaRPr lang="en-GB" sz="2400" dirty="0"/>
          </a:p>
          <a:p>
            <a:pPr marL="45720" indent="0">
              <a:buNone/>
            </a:pPr>
            <a:r>
              <a:rPr lang="en-GB" sz="2400" dirty="0" smtClean="0"/>
              <a:t>Objectives:</a:t>
            </a:r>
          </a:p>
          <a:p>
            <a:pPr marL="45720" indent="0">
              <a:buNone/>
            </a:pPr>
            <a:endParaRPr lang="en-GB" sz="2400" dirty="0" smtClean="0"/>
          </a:p>
          <a:p>
            <a:r>
              <a:rPr lang="en-GB" sz="2400" dirty="0" smtClean="0"/>
              <a:t>Define income, wealth and equity</a:t>
            </a:r>
          </a:p>
          <a:p>
            <a:r>
              <a:rPr lang="en-GB" sz="2400" dirty="0" smtClean="0"/>
              <a:t>Describe how market failure is caused</a:t>
            </a:r>
          </a:p>
          <a:p>
            <a:r>
              <a:rPr lang="en-GB" sz="2400" dirty="0" smtClean="0"/>
              <a:t>Analyse what can be done by governments </a:t>
            </a:r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24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44823"/>
            <a:ext cx="4911081" cy="468052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Geographical immobility of labour therefore means that when employment opportunities in one region decline, workers are unable to move to a region where there are more opportunities.</a:t>
            </a:r>
          </a:p>
          <a:p>
            <a:endParaRPr lang="en-GB" sz="2400" b="1" i="1" dirty="0" smtClean="0"/>
          </a:p>
          <a:p>
            <a:r>
              <a:rPr lang="en-GB" sz="2400" b="1" i="1" dirty="0" smtClean="0"/>
              <a:t>Unemployment may be created leading to a further market failure.</a:t>
            </a:r>
            <a:endParaRPr lang="en-US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Geographical Immobility of Labour and Market Failure</a:t>
            </a:r>
            <a:endParaRPr lang="en-US" dirty="0"/>
          </a:p>
        </p:txBody>
      </p:sp>
      <p:pic>
        <p:nvPicPr>
          <p:cNvPr id="31746" name="Picture 2" descr="http://1.bp.blogspot.com/_hLV9xP2uHXs/TSUW5u8_9-I/AAAAAAAAAfw/_6VDn43SlYM/s1600/nys-unemploy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852936"/>
            <a:ext cx="3311691" cy="2483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Discuss the following:</a:t>
            </a:r>
          </a:p>
          <a:p>
            <a:endParaRPr lang="en-GB" sz="2800" dirty="0" smtClean="0"/>
          </a:p>
          <a:p>
            <a:r>
              <a:rPr lang="en-GB" sz="2800" dirty="0" smtClean="0"/>
              <a:t>What could be done to reduce the effects of this market failure and make labour more occupationally and geographically mobile?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492895"/>
            <a:ext cx="8407893" cy="363358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Define income</a:t>
            </a:r>
          </a:p>
          <a:p>
            <a:endParaRPr lang="en-GB" sz="3600" dirty="0"/>
          </a:p>
          <a:p>
            <a:r>
              <a:rPr lang="en-GB" sz="3600" dirty="0" smtClean="0"/>
              <a:t>Define wealth</a:t>
            </a:r>
          </a:p>
          <a:p>
            <a:endParaRPr lang="en-GB" sz="3600" dirty="0"/>
          </a:p>
          <a:p>
            <a:r>
              <a:rPr lang="en-GB" sz="3600" dirty="0" smtClean="0"/>
              <a:t>Define equity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239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Wealth gap ‘widest in 40 years’</a:t>
            </a:r>
            <a:endParaRPr lang="en-GB" dirty="0"/>
          </a:p>
        </p:txBody>
      </p:sp>
      <p:pic>
        <p:nvPicPr>
          <p:cNvPr id="1026" name="Picture 2" descr="http://img.dailymail.co.uk/i/pix/2008/05_01/poverty2804_468x4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4968552" cy="45757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536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4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the UK, distributions of income and wealth are both unequal.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Distribution of wealth is significantly more unequal than the distribution of income.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The relationship between wealth and income explains this to an extent.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Inequalities in the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3400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Better off people have high incomes, and investment incomes (dividends from shares </a:t>
            </a:r>
            <a:r>
              <a:rPr lang="en-GB" sz="2800" dirty="0" err="1" smtClean="0"/>
              <a:t>etc</a:t>
            </a:r>
            <a:r>
              <a:rPr lang="en-GB" sz="2800" dirty="0" smtClean="0"/>
              <a:t>), part of which is being saved and added to wealth, which generates even more income.</a:t>
            </a:r>
          </a:p>
          <a:p>
            <a:endParaRPr lang="en-GB" sz="2800" dirty="0"/>
          </a:p>
          <a:p>
            <a:r>
              <a:rPr lang="en-GB" sz="2800" dirty="0" smtClean="0"/>
              <a:t>The poor have low incomes or benefits that are too low to allow saving and wealth accumulation.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and Wealth Inequalities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2035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5908904"/>
              </p:ext>
            </p:extLst>
          </p:nvPr>
        </p:nvGraphicFramePr>
        <p:xfrm>
          <a:off x="323528" y="1844824"/>
          <a:ext cx="421640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Tax Rate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Earning Rates</a:t>
                      </a:r>
                      <a:endParaRPr lang="en-GB" sz="2800" b="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20%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£0 - £35,000</a:t>
                      </a:r>
                      <a:endParaRPr lang="en-GB" sz="2800" b="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40%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£35,001 - £150,000</a:t>
                      </a:r>
                      <a:endParaRPr lang="en-GB" sz="2800" b="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50%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£150,000 +</a:t>
                      </a:r>
                      <a:endParaRPr lang="en-GB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System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788024" y="1719070"/>
            <a:ext cx="4000868" cy="4734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Tax system hits income harder than wealth.</a:t>
            </a:r>
          </a:p>
          <a:p>
            <a:r>
              <a:rPr lang="en-GB" sz="2800" dirty="0" smtClean="0"/>
              <a:t>Used to be a 10% rate as well.</a:t>
            </a:r>
          </a:p>
          <a:p>
            <a:r>
              <a:rPr lang="en-GB" sz="2800" dirty="0" smtClean="0"/>
              <a:t>We tax the richest hardest, in an attempt to re-distribute wealth.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26541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Re-distribution of income/wealth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31013178"/>
              </p:ext>
            </p:extLst>
          </p:nvPr>
        </p:nvGraphicFramePr>
        <p:xfrm>
          <a:off x="395536" y="1700808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3854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 free market leads to a highly unequal distribution of income and wealth.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Some economists argue that people who end up being rich deserve to be and people who end up poor deserve to be.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b="1" i="1" dirty="0" smtClean="0"/>
              <a:t>A lack of fairness or equity in the distribution of income and wealth can be seen as a failure of the free market.</a:t>
            </a:r>
            <a:endParaRPr lang="en-GB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Failure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20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122</TotalTime>
  <Words>602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Grid</vt:lpstr>
      <vt:lpstr>Income and Wealth Inequalities</vt:lpstr>
      <vt:lpstr>Aims and Objectives</vt:lpstr>
      <vt:lpstr>Starter</vt:lpstr>
      <vt:lpstr>Wealth gap ‘widest in 40 years’</vt:lpstr>
      <vt:lpstr>Inequalities in the UK</vt:lpstr>
      <vt:lpstr>Income and Wealth Inequalities</vt:lpstr>
      <vt:lpstr>TAX System</vt:lpstr>
      <vt:lpstr>Re-distribution of income/wealth</vt:lpstr>
      <vt:lpstr>Market Failure</vt:lpstr>
      <vt:lpstr>Mapping Poverty in the UK</vt:lpstr>
      <vt:lpstr>What can be done?</vt:lpstr>
      <vt:lpstr>Immobility of Labour and Market Failure </vt:lpstr>
      <vt:lpstr>Mobile and Immobile</vt:lpstr>
      <vt:lpstr>The Labour Market</vt:lpstr>
      <vt:lpstr>Immobility of Labour</vt:lpstr>
      <vt:lpstr>Immobility of Labour and Market Failure</vt:lpstr>
      <vt:lpstr>Geographical Immobility of Labour and Market Failure</vt:lpstr>
      <vt:lpstr>Geographical Immobility of Labour and Market Failure</vt:lpstr>
      <vt:lpstr>Geographical Immobility of Labour and Market Failure</vt:lpstr>
      <vt:lpstr>Geographical Immobility of Labour and Market Failure</vt:lpstr>
      <vt:lpstr>Plenary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and Wealth Inequalities</dc:title>
  <dc:creator>M Young</dc:creator>
  <cp:lastModifiedBy>MYoung</cp:lastModifiedBy>
  <cp:revision>15</cp:revision>
  <dcterms:created xsi:type="dcterms:W3CDTF">2011-10-17T07:42:19Z</dcterms:created>
  <dcterms:modified xsi:type="dcterms:W3CDTF">2011-11-06T09:53:12Z</dcterms:modified>
</cp:coreProperties>
</file>