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7952D-5358-4FF2-805A-E3E40E9DFD0E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517A64-FD16-4CA4-9C79-08817DB1D927}">
      <dgm:prSet phldrT="[Text]"/>
      <dgm:spPr/>
      <dgm:t>
        <a:bodyPr/>
        <a:lstStyle/>
        <a:p>
          <a:r>
            <a:rPr lang="en-GB" dirty="0" smtClean="0"/>
            <a:t>Payback</a:t>
          </a:r>
          <a:endParaRPr lang="en-GB" dirty="0"/>
        </a:p>
      </dgm:t>
    </dgm:pt>
    <dgm:pt modelId="{1F5289C2-6E9B-48D9-81C1-480040D9D9E3}" type="parTrans" cxnId="{0D14BD6C-C276-4429-BF95-BDA4F87C9D6A}">
      <dgm:prSet/>
      <dgm:spPr/>
      <dgm:t>
        <a:bodyPr/>
        <a:lstStyle/>
        <a:p>
          <a:endParaRPr lang="en-GB"/>
        </a:p>
      </dgm:t>
    </dgm:pt>
    <dgm:pt modelId="{8D53140F-D228-4455-A275-B9151DDE79EE}" type="sibTrans" cxnId="{0D14BD6C-C276-4429-BF95-BDA4F87C9D6A}">
      <dgm:prSet/>
      <dgm:spPr/>
      <dgm:t>
        <a:bodyPr/>
        <a:lstStyle/>
        <a:p>
          <a:endParaRPr lang="en-GB"/>
        </a:p>
      </dgm:t>
    </dgm:pt>
    <dgm:pt modelId="{7B9E0479-50C1-49F3-A4A1-077192D7DB2D}">
      <dgm:prSet phldrT="[Text]"/>
      <dgm:spPr/>
      <dgm:t>
        <a:bodyPr/>
        <a:lstStyle/>
        <a:p>
          <a:r>
            <a:rPr lang="en-GB" dirty="0" smtClean="0"/>
            <a:t>Net Present Value</a:t>
          </a:r>
          <a:endParaRPr lang="en-GB" dirty="0"/>
        </a:p>
      </dgm:t>
    </dgm:pt>
    <dgm:pt modelId="{2AE2BFFA-5F17-4595-937F-56F109450E8B}" type="parTrans" cxnId="{5D7FBD50-BD55-4D32-B323-04B92429C3EB}">
      <dgm:prSet/>
      <dgm:spPr/>
      <dgm:t>
        <a:bodyPr/>
        <a:lstStyle/>
        <a:p>
          <a:endParaRPr lang="en-GB"/>
        </a:p>
      </dgm:t>
    </dgm:pt>
    <dgm:pt modelId="{9A395054-09C3-42C5-8334-AF4FF4288C10}" type="sibTrans" cxnId="{5D7FBD50-BD55-4D32-B323-04B92429C3EB}">
      <dgm:prSet/>
      <dgm:spPr/>
      <dgm:t>
        <a:bodyPr/>
        <a:lstStyle/>
        <a:p>
          <a:endParaRPr lang="en-GB"/>
        </a:p>
      </dgm:t>
    </dgm:pt>
    <dgm:pt modelId="{81B99A86-F8C0-4DE7-B3BD-791B0BECFC5B}">
      <dgm:prSet phldrT="[Text]"/>
      <dgm:spPr/>
      <dgm:t>
        <a:bodyPr/>
        <a:lstStyle/>
        <a:p>
          <a:r>
            <a:rPr lang="en-GB" smtClean="0"/>
            <a:t>Average Rate of Return</a:t>
          </a:r>
          <a:endParaRPr lang="en-GB" dirty="0"/>
        </a:p>
      </dgm:t>
    </dgm:pt>
    <dgm:pt modelId="{260CAD92-C4CF-4806-A1B1-BD493DBF1405}" type="parTrans" cxnId="{2C427037-32A8-4D3E-B315-96E5E24C39E0}">
      <dgm:prSet/>
      <dgm:spPr/>
    </dgm:pt>
    <dgm:pt modelId="{C87D29A5-06AF-4B89-81CA-E8B22524E8E5}" type="sibTrans" cxnId="{2C427037-32A8-4D3E-B315-96E5E24C39E0}">
      <dgm:prSet/>
      <dgm:spPr/>
    </dgm:pt>
    <dgm:pt modelId="{E6DA03EA-E5DA-48A6-9E8A-537A041C31CA}" type="pres">
      <dgm:prSet presAssocID="{DE87952D-5358-4FF2-805A-E3E40E9DFD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7F3F44-BCE8-4A58-8E81-1212F8D3AE25}" type="pres">
      <dgm:prSet presAssocID="{8A517A64-FD16-4CA4-9C79-08817DB1D927}" presName="parentLin" presStyleCnt="0"/>
      <dgm:spPr/>
    </dgm:pt>
    <dgm:pt modelId="{31BEE42B-8ADE-465B-BD05-11B791692B3C}" type="pres">
      <dgm:prSet presAssocID="{8A517A64-FD16-4CA4-9C79-08817DB1D92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1E9875A-DB93-43A7-884F-2BE37DB25A1A}" type="pres">
      <dgm:prSet presAssocID="{8A517A64-FD16-4CA4-9C79-08817DB1D92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D1195-1DEF-4BA3-9460-860101F828F5}" type="pres">
      <dgm:prSet presAssocID="{8A517A64-FD16-4CA4-9C79-08817DB1D927}" presName="negativeSpace" presStyleCnt="0"/>
      <dgm:spPr/>
    </dgm:pt>
    <dgm:pt modelId="{4CD1D1C5-0202-4813-9C2F-EFB09D2E2A73}" type="pres">
      <dgm:prSet presAssocID="{8A517A64-FD16-4CA4-9C79-08817DB1D927}" presName="childText" presStyleLbl="conFgAcc1" presStyleIdx="0" presStyleCnt="3">
        <dgm:presLayoutVars>
          <dgm:bulletEnabled val="1"/>
        </dgm:presLayoutVars>
      </dgm:prSet>
      <dgm:spPr/>
    </dgm:pt>
    <dgm:pt modelId="{F5EC8B56-EA17-44DB-BBCF-77C67227EDD9}" type="pres">
      <dgm:prSet presAssocID="{8D53140F-D228-4455-A275-B9151DDE79EE}" presName="spaceBetweenRectangles" presStyleCnt="0"/>
      <dgm:spPr/>
    </dgm:pt>
    <dgm:pt modelId="{20CF7056-2FA9-4F7D-8BDA-1734D53524D6}" type="pres">
      <dgm:prSet presAssocID="{81B99A86-F8C0-4DE7-B3BD-791B0BECFC5B}" presName="parentLin" presStyleCnt="0"/>
      <dgm:spPr/>
    </dgm:pt>
    <dgm:pt modelId="{6B42A51C-5535-4722-BE1D-F90027ECC384}" type="pres">
      <dgm:prSet presAssocID="{81B99A86-F8C0-4DE7-B3BD-791B0BECFC5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DB8382-1738-40E0-83B6-B763F57C2C64}" type="pres">
      <dgm:prSet presAssocID="{81B99A86-F8C0-4DE7-B3BD-791B0BECFC5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CB8CF-8986-406B-8D53-D310022075B6}" type="pres">
      <dgm:prSet presAssocID="{81B99A86-F8C0-4DE7-B3BD-791B0BECFC5B}" presName="negativeSpace" presStyleCnt="0"/>
      <dgm:spPr/>
    </dgm:pt>
    <dgm:pt modelId="{5A7B93E4-BADC-490E-AD7C-0327C29540C3}" type="pres">
      <dgm:prSet presAssocID="{81B99A86-F8C0-4DE7-B3BD-791B0BECFC5B}" presName="childText" presStyleLbl="conFgAcc1" presStyleIdx="1" presStyleCnt="3">
        <dgm:presLayoutVars>
          <dgm:bulletEnabled val="1"/>
        </dgm:presLayoutVars>
      </dgm:prSet>
      <dgm:spPr/>
    </dgm:pt>
    <dgm:pt modelId="{E5EF7C97-91D9-4A56-9D47-A6B8D73724B9}" type="pres">
      <dgm:prSet presAssocID="{C87D29A5-06AF-4B89-81CA-E8B22524E8E5}" presName="spaceBetweenRectangles" presStyleCnt="0"/>
      <dgm:spPr/>
    </dgm:pt>
    <dgm:pt modelId="{F3EA426F-8393-47D7-89B7-0ADD07DFDE44}" type="pres">
      <dgm:prSet presAssocID="{7B9E0479-50C1-49F3-A4A1-077192D7DB2D}" presName="parentLin" presStyleCnt="0"/>
      <dgm:spPr/>
    </dgm:pt>
    <dgm:pt modelId="{1DF5185D-FDBA-4F15-AE04-437C50A6A616}" type="pres">
      <dgm:prSet presAssocID="{7B9E0479-50C1-49F3-A4A1-077192D7DB2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893DA72-11F4-4277-B3E5-D1F6988E99F1}" type="pres">
      <dgm:prSet presAssocID="{7B9E0479-50C1-49F3-A4A1-077192D7DB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B0E3A-83DB-4405-A6F6-907C4D37078C}" type="pres">
      <dgm:prSet presAssocID="{7B9E0479-50C1-49F3-A4A1-077192D7DB2D}" presName="negativeSpace" presStyleCnt="0"/>
      <dgm:spPr/>
    </dgm:pt>
    <dgm:pt modelId="{BCAFFDDE-5BC7-4334-A6E0-0A199B77A21B}" type="pres">
      <dgm:prSet presAssocID="{7B9E0479-50C1-49F3-A4A1-077192D7DB2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C427037-32A8-4D3E-B315-96E5E24C39E0}" srcId="{DE87952D-5358-4FF2-805A-E3E40E9DFD0E}" destId="{81B99A86-F8C0-4DE7-B3BD-791B0BECFC5B}" srcOrd="1" destOrd="0" parTransId="{260CAD92-C4CF-4806-A1B1-BD493DBF1405}" sibTransId="{C87D29A5-06AF-4B89-81CA-E8B22524E8E5}"/>
    <dgm:cxn modelId="{E15B5466-B26D-47D6-A69A-F6BA27A8CCB5}" type="presOf" srcId="{7B9E0479-50C1-49F3-A4A1-077192D7DB2D}" destId="{1DF5185D-FDBA-4F15-AE04-437C50A6A616}" srcOrd="0" destOrd="0" presId="urn:microsoft.com/office/officeart/2005/8/layout/list1"/>
    <dgm:cxn modelId="{E57E868A-5334-4C8D-96E1-D55B22DC3ECD}" type="presOf" srcId="{8A517A64-FD16-4CA4-9C79-08817DB1D927}" destId="{71E9875A-DB93-43A7-884F-2BE37DB25A1A}" srcOrd="1" destOrd="0" presId="urn:microsoft.com/office/officeart/2005/8/layout/list1"/>
    <dgm:cxn modelId="{0D14BD6C-C276-4429-BF95-BDA4F87C9D6A}" srcId="{DE87952D-5358-4FF2-805A-E3E40E9DFD0E}" destId="{8A517A64-FD16-4CA4-9C79-08817DB1D927}" srcOrd="0" destOrd="0" parTransId="{1F5289C2-6E9B-48D9-81C1-480040D9D9E3}" sibTransId="{8D53140F-D228-4455-A275-B9151DDE79EE}"/>
    <dgm:cxn modelId="{2E378146-663B-4734-ACD4-BBD3DDDEECE5}" type="presOf" srcId="{DE87952D-5358-4FF2-805A-E3E40E9DFD0E}" destId="{E6DA03EA-E5DA-48A6-9E8A-537A041C31CA}" srcOrd="0" destOrd="0" presId="urn:microsoft.com/office/officeart/2005/8/layout/list1"/>
    <dgm:cxn modelId="{C4820C36-D9B5-48AD-93DD-73BA279B1B36}" type="presOf" srcId="{81B99A86-F8C0-4DE7-B3BD-791B0BECFC5B}" destId="{9ADB8382-1738-40E0-83B6-B763F57C2C64}" srcOrd="1" destOrd="0" presId="urn:microsoft.com/office/officeart/2005/8/layout/list1"/>
    <dgm:cxn modelId="{2A465C2A-2F44-499F-B903-8CE59CDA3C95}" type="presOf" srcId="{7B9E0479-50C1-49F3-A4A1-077192D7DB2D}" destId="{B893DA72-11F4-4277-B3E5-D1F6988E99F1}" srcOrd="1" destOrd="0" presId="urn:microsoft.com/office/officeart/2005/8/layout/list1"/>
    <dgm:cxn modelId="{5D7FBD50-BD55-4D32-B323-04B92429C3EB}" srcId="{DE87952D-5358-4FF2-805A-E3E40E9DFD0E}" destId="{7B9E0479-50C1-49F3-A4A1-077192D7DB2D}" srcOrd="2" destOrd="0" parTransId="{2AE2BFFA-5F17-4595-937F-56F109450E8B}" sibTransId="{9A395054-09C3-42C5-8334-AF4FF4288C10}"/>
    <dgm:cxn modelId="{CDE4FF14-A43A-430E-A919-62B073A3400F}" type="presOf" srcId="{81B99A86-F8C0-4DE7-B3BD-791B0BECFC5B}" destId="{6B42A51C-5535-4722-BE1D-F90027ECC384}" srcOrd="0" destOrd="0" presId="urn:microsoft.com/office/officeart/2005/8/layout/list1"/>
    <dgm:cxn modelId="{351A8B4D-8A38-4999-AE52-2DEDB2DCD8E2}" type="presOf" srcId="{8A517A64-FD16-4CA4-9C79-08817DB1D927}" destId="{31BEE42B-8ADE-465B-BD05-11B791692B3C}" srcOrd="0" destOrd="0" presId="urn:microsoft.com/office/officeart/2005/8/layout/list1"/>
    <dgm:cxn modelId="{951B6F02-0FF1-4629-B708-DE4835F6EA1E}" type="presParOf" srcId="{E6DA03EA-E5DA-48A6-9E8A-537A041C31CA}" destId="{827F3F44-BCE8-4A58-8E81-1212F8D3AE25}" srcOrd="0" destOrd="0" presId="urn:microsoft.com/office/officeart/2005/8/layout/list1"/>
    <dgm:cxn modelId="{15CC4DB6-4B28-4770-B633-FCD585215178}" type="presParOf" srcId="{827F3F44-BCE8-4A58-8E81-1212F8D3AE25}" destId="{31BEE42B-8ADE-465B-BD05-11B791692B3C}" srcOrd="0" destOrd="0" presId="urn:microsoft.com/office/officeart/2005/8/layout/list1"/>
    <dgm:cxn modelId="{AA2D023C-EA6F-4F0A-9416-EE502544DA38}" type="presParOf" srcId="{827F3F44-BCE8-4A58-8E81-1212F8D3AE25}" destId="{71E9875A-DB93-43A7-884F-2BE37DB25A1A}" srcOrd="1" destOrd="0" presId="urn:microsoft.com/office/officeart/2005/8/layout/list1"/>
    <dgm:cxn modelId="{FA8C8DD0-2C93-4E10-8AC7-0D203FD4CD7A}" type="presParOf" srcId="{E6DA03EA-E5DA-48A6-9E8A-537A041C31CA}" destId="{3D1D1195-1DEF-4BA3-9460-860101F828F5}" srcOrd="1" destOrd="0" presId="urn:microsoft.com/office/officeart/2005/8/layout/list1"/>
    <dgm:cxn modelId="{8BF1731E-62D9-4161-BCD9-507186BEB8EF}" type="presParOf" srcId="{E6DA03EA-E5DA-48A6-9E8A-537A041C31CA}" destId="{4CD1D1C5-0202-4813-9C2F-EFB09D2E2A73}" srcOrd="2" destOrd="0" presId="urn:microsoft.com/office/officeart/2005/8/layout/list1"/>
    <dgm:cxn modelId="{EB4728DC-26E6-4B04-BA51-F39788161B0F}" type="presParOf" srcId="{E6DA03EA-E5DA-48A6-9E8A-537A041C31CA}" destId="{F5EC8B56-EA17-44DB-BBCF-77C67227EDD9}" srcOrd="3" destOrd="0" presId="urn:microsoft.com/office/officeart/2005/8/layout/list1"/>
    <dgm:cxn modelId="{B56E8F09-9F79-4DC5-B978-410F2819105E}" type="presParOf" srcId="{E6DA03EA-E5DA-48A6-9E8A-537A041C31CA}" destId="{20CF7056-2FA9-4F7D-8BDA-1734D53524D6}" srcOrd="4" destOrd="0" presId="urn:microsoft.com/office/officeart/2005/8/layout/list1"/>
    <dgm:cxn modelId="{F8D1F010-04E5-41CD-8778-24B5943BA5C1}" type="presParOf" srcId="{20CF7056-2FA9-4F7D-8BDA-1734D53524D6}" destId="{6B42A51C-5535-4722-BE1D-F90027ECC384}" srcOrd="0" destOrd="0" presId="urn:microsoft.com/office/officeart/2005/8/layout/list1"/>
    <dgm:cxn modelId="{53228256-26F4-4FA5-8E1D-9F9E16B28E29}" type="presParOf" srcId="{20CF7056-2FA9-4F7D-8BDA-1734D53524D6}" destId="{9ADB8382-1738-40E0-83B6-B763F57C2C64}" srcOrd="1" destOrd="0" presId="urn:microsoft.com/office/officeart/2005/8/layout/list1"/>
    <dgm:cxn modelId="{A089A1EC-8977-4236-86F7-44B43249A19C}" type="presParOf" srcId="{E6DA03EA-E5DA-48A6-9E8A-537A041C31CA}" destId="{BBCCB8CF-8986-406B-8D53-D310022075B6}" srcOrd="5" destOrd="0" presId="urn:microsoft.com/office/officeart/2005/8/layout/list1"/>
    <dgm:cxn modelId="{8973809F-221F-45A0-97B7-FE1ECF5872B6}" type="presParOf" srcId="{E6DA03EA-E5DA-48A6-9E8A-537A041C31CA}" destId="{5A7B93E4-BADC-490E-AD7C-0327C29540C3}" srcOrd="6" destOrd="0" presId="urn:microsoft.com/office/officeart/2005/8/layout/list1"/>
    <dgm:cxn modelId="{8B31E39B-C1AB-4504-8E47-0B5B9C9E61DA}" type="presParOf" srcId="{E6DA03EA-E5DA-48A6-9E8A-537A041C31CA}" destId="{E5EF7C97-91D9-4A56-9D47-A6B8D73724B9}" srcOrd="7" destOrd="0" presId="urn:microsoft.com/office/officeart/2005/8/layout/list1"/>
    <dgm:cxn modelId="{453ECA7E-6F4E-4127-84B7-BDDF349BC8F6}" type="presParOf" srcId="{E6DA03EA-E5DA-48A6-9E8A-537A041C31CA}" destId="{F3EA426F-8393-47D7-89B7-0ADD07DFDE44}" srcOrd="8" destOrd="0" presId="urn:microsoft.com/office/officeart/2005/8/layout/list1"/>
    <dgm:cxn modelId="{7711C85B-C20D-4AF6-9FCA-2DDDA634ABE4}" type="presParOf" srcId="{F3EA426F-8393-47D7-89B7-0ADD07DFDE44}" destId="{1DF5185D-FDBA-4F15-AE04-437C50A6A616}" srcOrd="0" destOrd="0" presId="urn:microsoft.com/office/officeart/2005/8/layout/list1"/>
    <dgm:cxn modelId="{9D048271-AEB4-4806-B447-C74EC669ED78}" type="presParOf" srcId="{F3EA426F-8393-47D7-89B7-0ADD07DFDE44}" destId="{B893DA72-11F4-4277-B3E5-D1F6988E99F1}" srcOrd="1" destOrd="0" presId="urn:microsoft.com/office/officeart/2005/8/layout/list1"/>
    <dgm:cxn modelId="{899107E0-E143-4439-ABF2-C15FFD406015}" type="presParOf" srcId="{E6DA03EA-E5DA-48A6-9E8A-537A041C31CA}" destId="{4F5B0E3A-83DB-4405-A6F6-907C4D37078C}" srcOrd="9" destOrd="0" presId="urn:microsoft.com/office/officeart/2005/8/layout/list1"/>
    <dgm:cxn modelId="{C544377B-D01A-4E87-99CD-9666054DE795}" type="presParOf" srcId="{E6DA03EA-E5DA-48A6-9E8A-537A041C31CA}" destId="{BCAFFDDE-5BC7-4334-A6E0-0A199B77A2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1BE77C-B534-4C35-8278-6561882454DF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6FF70B-EC93-4E6A-B5BB-BDD1DE985933}">
      <dgm:prSet phldrT="[Text]"/>
      <dgm:spPr/>
      <dgm:t>
        <a:bodyPr/>
        <a:lstStyle/>
        <a:p>
          <a:r>
            <a:rPr lang="en-GB" dirty="0" smtClean="0"/>
            <a:t>Quantitative</a:t>
          </a:r>
        </a:p>
        <a:p>
          <a:r>
            <a:rPr lang="en-GB" dirty="0" smtClean="0"/>
            <a:t>Results</a:t>
          </a:r>
          <a:endParaRPr lang="en-GB" dirty="0"/>
        </a:p>
      </dgm:t>
    </dgm:pt>
    <dgm:pt modelId="{1CF007CC-7226-4544-BA41-5A165F4F804D}" type="parTrans" cxnId="{5CCFFEDE-3571-47CC-AF53-65C8B09AD923}">
      <dgm:prSet/>
      <dgm:spPr/>
      <dgm:t>
        <a:bodyPr/>
        <a:lstStyle/>
        <a:p>
          <a:endParaRPr lang="en-GB"/>
        </a:p>
      </dgm:t>
    </dgm:pt>
    <dgm:pt modelId="{75738F88-6B31-4997-8E2F-2610832B61D2}" type="sibTrans" cxnId="{5CCFFEDE-3571-47CC-AF53-65C8B09AD923}">
      <dgm:prSet/>
      <dgm:spPr/>
      <dgm:t>
        <a:bodyPr/>
        <a:lstStyle/>
        <a:p>
          <a:endParaRPr lang="en-GB"/>
        </a:p>
      </dgm:t>
    </dgm:pt>
    <dgm:pt modelId="{62815373-152A-44E7-BD4B-8E8130D1CB0E}">
      <dgm:prSet phldrT="[Text]"/>
      <dgm:spPr/>
      <dgm:t>
        <a:bodyPr/>
        <a:lstStyle/>
        <a:p>
          <a:r>
            <a:rPr lang="en-GB" dirty="0" smtClean="0"/>
            <a:t>Financial figures must be considered alongside qualitative factors.</a:t>
          </a:r>
          <a:endParaRPr lang="en-GB" dirty="0"/>
        </a:p>
      </dgm:t>
    </dgm:pt>
    <dgm:pt modelId="{51497D05-8698-4F4E-8FDD-E942B3A3C001}" type="parTrans" cxnId="{607F57A8-E6C1-4BBF-BC94-05249CD4B5AD}">
      <dgm:prSet/>
      <dgm:spPr/>
      <dgm:t>
        <a:bodyPr/>
        <a:lstStyle/>
        <a:p>
          <a:endParaRPr lang="en-GB"/>
        </a:p>
      </dgm:t>
    </dgm:pt>
    <dgm:pt modelId="{5FCF3C5B-C60E-4349-9A10-B4722B4F782B}" type="sibTrans" cxnId="{607F57A8-E6C1-4BBF-BC94-05249CD4B5AD}">
      <dgm:prSet/>
      <dgm:spPr/>
      <dgm:t>
        <a:bodyPr/>
        <a:lstStyle/>
        <a:p>
          <a:endParaRPr lang="en-GB"/>
        </a:p>
      </dgm:t>
    </dgm:pt>
    <dgm:pt modelId="{AE1AE5B2-13B3-4F3F-8D36-DBE2AA18046B}">
      <dgm:prSet phldrT="[Text]"/>
      <dgm:spPr/>
      <dgm:t>
        <a:bodyPr/>
        <a:lstStyle/>
        <a:p>
          <a:r>
            <a:rPr lang="en-GB" dirty="0" smtClean="0"/>
            <a:t>Qualitative Factors</a:t>
          </a:r>
          <a:endParaRPr lang="en-GB" dirty="0"/>
        </a:p>
      </dgm:t>
    </dgm:pt>
    <dgm:pt modelId="{FA8C5544-0CDB-4B4F-A5F9-97AA5021C7E7}" type="parTrans" cxnId="{34809E28-17EE-4BB9-AB5A-1280D0905C00}">
      <dgm:prSet/>
      <dgm:spPr/>
      <dgm:t>
        <a:bodyPr/>
        <a:lstStyle/>
        <a:p>
          <a:endParaRPr lang="en-GB"/>
        </a:p>
      </dgm:t>
    </dgm:pt>
    <dgm:pt modelId="{8E5FA3D2-C15D-4EA9-A64A-EE83782D3964}" type="sibTrans" cxnId="{34809E28-17EE-4BB9-AB5A-1280D0905C00}">
      <dgm:prSet/>
      <dgm:spPr/>
      <dgm:t>
        <a:bodyPr/>
        <a:lstStyle/>
        <a:p>
          <a:endParaRPr lang="en-GB"/>
        </a:p>
      </dgm:t>
    </dgm:pt>
    <dgm:pt modelId="{EACFC43A-EAD7-490A-8FE7-626C34C665BB}">
      <dgm:prSet phldrT="[Text]"/>
      <dgm:spPr/>
      <dgm:t>
        <a:bodyPr/>
        <a:lstStyle/>
        <a:p>
          <a:r>
            <a:rPr lang="en-GB" dirty="0" smtClean="0"/>
            <a:t>Non-financial factors must be considered</a:t>
          </a:r>
          <a:endParaRPr lang="en-GB" dirty="0"/>
        </a:p>
      </dgm:t>
    </dgm:pt>
    <dgm:pt modelId="{275732A4-8979-4D88-ACFC-CF497BDDD5FB}" type="parTrans" cxnId="{69441BCC-2214-4BD3-9DF0-0DBD544BFA12}">
      <dgm:prSet/>
      <dgm:spPr/>
      <dgm:t>
        <a:bodyPr/>
        <a:lstStyle/>
        <a:p>
          <a:endParaRPr lang="en-GB"/>
        </a:p>
      </dgm:t>
    </dgm:pt>
    <dgm:pt modelId="{04EC6CDC-B78E-4A52-ACA6-816DD6006FB8}" type="sibTrans" cxnId="{69441BCC-2214-4BD3-9DF0-0DBD544BFA12}">
      <dgm:prSet/>
      <dgm:spPr/>
      <dgm:t>
        <a:bodyPr/>
        <a:lstStyle/>
        <a:p>
          <a:endParaRPr lang="en-GB"/>
        </a:p>
      </dgm:t>
    </dgm:pt>
    <dgm:pt modelId="{6F8F1D79-BD8B-4E1B-8679-6BEED652DB3B}" type="pres">
      <dgm:prSet presAssocID="{321BE77C-B534-4C35-8278-6561882454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C875DD-3EC5-4646-AA3E-6703180CD7D9}" type="pres">
      <dgm:prSet presAssocID="{D66FF70B-EC93-4E6A-B5BB-BDD1DE985933}" presName="linNode" presStyleCnt="0"/>
      <dgm:spPr/>
    </dgm:pt>
    <dgm:pt modelId="{A56E6AF8-DDA9-499E-AC81-37FFFAF5510B}" type="pres">
      <dgm:prSet presAssocID="{D66FF70B-EC93-4E6A-B5BB-BDD1DE98593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4FC9A-A859-445D-8D6D-ACB5F39472E7}" type="pres">
      <dgm:prSet presAssocID="{D66FF70B-EC93-4E6A-B5BB-BDD1DE98593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92EF1C-C7A1-4F8B-B16E-740D2393AD19}" type="pres">
      <dgm:prSet presAssocID="{75738F88-6B31-4997-8E2F-2610832B61D2}" presName="sp" presStyleCnt="0"/>
      <dgm:spPr/>
    </dgm:pt>
    <dgm:pt modelId="{EC937816-B926-46A7-9406-0398EEC5B519}" type="pres">
      <dgm:prSet presAssocID="{AE1AE5B2-13B3-4F3F-8D36-DBE2AA18046B}" presName="linNode" presStyleCnt="0"/>
      <dgm:spPr/>
    </dgm:pt>
    <dgm:pt modelId="{C623EBC0-2D5C-41D9-9323-D21224BE8CF3}" type="pres">
      <dgm:prSet presAssocID="{AE1AE5B2-13B3-4F3F-8D36-DBE2AA18046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35F0B-35B2-4F0E-B08A-CC2AD553B1B4}" type="pres">
      <dgm:prSet presAssocID="{AE1AE5B2-13B3-4F3F-8D36-DBE2AA18046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71F9C1-76DD-41C8-8060-B783FB81A1C6}" type="presOf" srcId="{D66FF70B-EC93-4E6A-B5BB-BDD1DE985933}" destId="{A56E6AF8-DDA9-499E-AC81-37FFFAF5510B}" srcOrd="0" destOrd="0" presId="urn:microsoft.com/office/officeart/2005/8/layout/vList5"/>
    <dgm:cxn modelId="{34809E28-17EE-4BB9-AB5A-1280D0905C00}" srcId="{321BE77C-B534-4C35-8278-6561882454DF}" destId="{AE1AE5B2-13B3-4F3F-8D36-DBE2AA18046B}" srcOrd="1" destOrd="0" parTransId="{FA8C5544-0CDB-4B4F-A5F9-97AA5021C7E7}" sibTransId="{8E5FA3D2-C15D-4EA9-A64A-EE83782D3964}"/>
    <dgm:cxn modelId="{69441BCC-2214-4BD3-9DF0-0DBD544BFA12}" srcId="{AE1AE5B2-13B3-4F3F-8D36-DBE2AA18046B}" destId="{EACFC43A-EAD7-490A-8FE7-626C34C665BB}" srcOrd="0" destOrd="0" parTransId="{275732A4-8979-4D88-ACFC-CF497BDDD5FB}" sibTransId="{04EC6CDC-B78E-4A52-ACA6-816DD6006FB8}"/>
    <dgm:cxn modelId="{7A868775-D926-4DF6-ADE9-EB7EAB304DEA}" type="presOf" srcId="{AE1AE5B2-13B3-4F3F-8D36-DBE2AA18046B}" destId="{C623EBC0-2D5C-41D9-9323-D21224BE8CF3}" srcOrd="0" destOrd="0" presId="urn:microsoft.com/office/officeart/2005/8/layout/vList5"/>
    <dgm:cxn modelId="{607F57A8-E6C1-4BBF-BC94-05249CD4B5AD}" srcId="{D66FF70B-EC93-4E6A-B5BB-BDD1DE985933}" destId="{62815373-152A-44E7-BD4B-8E8130D1CB0E}" srcOrd="0" destOrd="0" parTransId="{51497D05-8698-4F4E-8FDD-E942B3A3C001}" sibTransId="{5FCF3C5B-C60E-4349-9A10-B4722B4F782B}"/>
    <dgm:cxn modelId="{F5A125CF-6E4F-4547-85FC-0992F7879294}" type="presOf" srcId="{EACFC43A-EAD7-490A-8FE7-626C34C665BB}" destId="{16C35F0B-35B2-4F0E-B08A-CC2AD553B1B4}" srcOrd="0" destOrd="0" presId="urn:microsoft.com/office/officeart/2005/8/layout/vList5"/>
    <dgm:cxn modelId="{5CCFFEDE-3571-47CC-AF53-65C8B09AD923}" srcId="{321BE77C-B534-4C35-8278-6561882454DF}" destId="{D66FF70B-EC93-4E6A-B5BB-BDD1DE985933}" srcOrd="0" destOrd="0" parTransId="{1CF007CC-7226-4544-BA41-5A165F4F804D}" sibTransId="{75738F88-6B31-4997-8E2F-2610832B61D2}"/>
    <dgm:cxn modelId="{CA386D3D-DC67-42C1-BA7C-1F36DC8F2917}" type="presOf" srcId="{62815373-152A-44E7-BD4B-8E8130D1CB0E}" destId="{F7C4FC9A-A859-445D-8D6D-ACB5F39472E7}" srcOrd="0" destOrd="0" presId="urn:microsoft.com/office/officeart/2005/8/layout/vList5"/>
    <dgm:cxn modelId="{7E51B904-8BF8-4473-AF13-7532F4905BD8}" type="presOf" srcId="{321BE77C-B534-4C35-8278-6561882454DF}" destId="{6F8F1D79-BD8B-4E1B-8679-6BEED652DB3B}" srcOrd="0" destOrd="0" presId="urn:microsoft.com/office/officeart/2005/8/layout/vList5"/>
    <dgm:cxn modelId="{DB0658A4-30DA-44DB-A347-3572531E9908}" type="presParOf" srcId="{6F8F1D79-BD8B-4E1B-8679-6BEED652DB3B}" destId="{00C875DD-3EC5-4646-AA3E-6703180CD7D9}" srcOrd="0" destOrd="0" presId="urn:microsoft.com/office/officeart/2005/8/layout/vList5"/>
    <dgm:cxn modelId="{BA80338B-65E4-4ED5-B6D8-89135273C7A7}" type="presParOf" srcId="{00C875DD-3EC5-4646-AA3E-6703180CD7D9}" destId="{A56E6AF8-DDA9-499E-AC81-37FFFAF5510B}" srcOrd="0" destOrd="0" presId="urn:microsoft.com/office/officeart/2005/8/layout/vList5"/>
    <dgm:cxn modelId="{8789B1CD-CBF9-4DD4-997B-0C638D6D3923}" type="presParOf" srcId="{00C875DD-3EC5-4646-AA3E-6703180CD7D9}" destId="{F7C4FC9A-A859-445D-8D6D-ACB5F39472E7}" srcOrd="1" destOrd="0" presId="urn:microsoft.com/office/officeart/2005/8/layout/vList5"/>
    <dgm:cxn modelId="{0E80734C-5D6E-444D-A06B-EEA6798BD721}" type="presParOf" srcId="{6F8F1D79-BD8B-4E1B-8679-6BEED652DB3B}" destId="{8892EF1C-C7A1-4F8B-B16E-740D2393AD19}" srcOrd="1" destOrd="0" presId="urn:microsoft.com/office/officeart/2005/8/layout/vList5"/>
    <dgm:cxn modelId="{8A12EE7D-407B-4A16-98F1-2AD98D42C15B}" type="presParOf" srcId="{6F8F1D79-BD8B-4E1B-8679-6BEED652DB3B}" destId="{EC937816-B926-46A7-9406-0398EEC5B519}" srcOrd="2" destOrd="0" presId="urn:microsoft.com/office/officeart/2005/8/layout/vList5"/>
    <dgm:cxn modelId="{708BEC34-4EDC-476D-B841-92AF3AD6EE38}" type="presParOf" srcId="{EC937816-B926-46A7-9406-0398EEC5B519}" destId="{C623EBC0-2D5C-41D9-9323-D21224BE8CF3}" srcOrd="0" destOrd="0" presId="urn:microsoft.com/office/officeart/2005/8/layout/vList5"/>
    <dgm:cxn modelId="{AE187864-E748-44D4-B57D-8235B974FC29}" type="presParOf" srcId="{EC937816-B926-46A7-9406-0398EEC5B519}" destId="{16C35F0B-35B2-4F0E-B08A-CC2AD553B1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D1C5-0202-4813-9C2F-EFB09D2E2A73}">
      <dsp:nvSpPr>
        <dsp:cNvPr id="0" name=""/>
        <dsp:cNvSpPr/>
      </dsp:nvSpPr>
      <dsp:spPr>
        <a:xfrm>
          <a:off x="0" y="464019"/>
          <a:ext cx="849694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9875A-DB93-43A7-884F-2BE37DB25A1A}">
      <dsp:nvSpPr>
        <dsp:cNvPr id="0" name=""/>
        <dsp:cNvSpPr/>
      </dsp:nvSpPr>
      <dsp:spPr>
        <a:xfrm>
          <a:off x="424847" y="6459"/>
          <a:ext cx="594786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Payback</a:t>
          </a:r>
          <a:endParaRPr lang="en-GB" sz="3100" kern="1200" dirty="0"/>
        </a:p>
      </dsp:txBody>
      <dsp:txXfrm>
        <a:off x="469519" y="51131"/>
        <a:ext cx="5858516" cy="825776"/>
      </dsp:txXfrm>
    </dsp:sp>
    <dsp:sp modelId="{5A7B93E4-BADC-490E-AD7C-0327C29540C3}">
      <dsp:nvSpPr>
        <dsp:cNvPr id="0" name=""/>
        <dsp:cNvSpPr/>
      </dsp:nvSpPr>
      <dsp:spPr>
        <a:xfrm>
          <a:off x="0" y="1870179"/>
          <a:ext cx="849694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B8382-1738-40E0-83B6-B763F57C2C64}">
      <dsp:nvSpPr>
        <dsp:cNvPr id="0" name=""/>
        <dsp:cNvSpPr/>
      </dsp:nvSpPr>
      <dsp:spPr>
        <a:xfrm>
          <a:off x="424847" y="1412619"/>
          <a:ext cx="594786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smtClean="0"/>
            <a:t>Average Rate of Return</a:t>
          </a:r>
          <a:endParaRPr lang="en-GB" sz="3100" kern="1200" dirty="0"/>
        </a:p>
      </dsp:txBody>
      <dsp:txXfrm>
        <a:off x="469519" y="1457291"/>
        <a:ext cx="5858516" cy="825776"/>
      </dsp:txXfrm>
    </dsp:sp>
    <dsp:sp modelId="{BCAFFDDE-5BC7-4334-A6E0-0A199B77A21B}">
      <dsp:nvSpPr>
        <dsp:cNvPr id="0" name=""/>
        <dsp:cNvSpPr/>
      </dsp:nvSpPr>
      <dsp:spPr>
        <a:xfrm>
          <a:off x="0" y="3276340"/>
          <a:ext cx="849694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3DA72-11F4-4277-B3E5-D1F6988E99F1}">
      <dsp:nvSpPr>
        <dsp:cNvPr id="0" name=""/>
        <dsp:cNvSpPr/>
      </dsp:nvSpPr>
      <dsp:spPr>
        <a:xfrm>
          <a:off x="424847" y="2818780"/>
          <a:ext cx="594786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Net Present Value</a:t>
          </a:r>
          <a:endParaRPr lang="en-GB" sz="3100" kern="1200" dirty="0"/>
        </a:p>
      </dsp:txBody>
      <dsp:txXfrm>
        <a:off x="469519" y="2863452"/>
        <a:ext cx="585851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4FC9A-A859-445D-8D6D-ACB5F39472E7}">
      <dsp:nvSpPr>
        <dsp:cNvPr id="0" name=""/>
        <dsp:cNvSpPr/>
      </dsp:nvSpPr>
      <dsp:spPr>
        <a:xfrm rot="5400000">
          <a:off x="4901084" y="-1699255"/>
          <a:ext cx="1557812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Financial figures must be considered alongside qualitative factors.</a:t>
          </a:r>
          <a:endParaRPr lang="en-GB" sz="3000" kern="1200" dirty="0"/>
        </a:p>
      </dsp:txBody>
      <dsp:txXfrm rot="-5400000">
        <a:off x="3007054" y="270821"/>
        <a:ext cx="5269827" cy="1405720"/>
      </dsp:txXfrm>
    </dsp:sp>
    <dsp:sp modelId="{A56E6AF8-DDA9-499E-AC81-37FFFAF5510B}">
      <dsp:nvSpPr>
        <dsp:cNvPr id="0" name=""/>
        <dsp:cNvSpPr/>
      </dsp:nvSpPr>
      <dsp:spPr>
        <a:xfrm>
          <a:off x="0" y="48"/>
          <a:ext cx="3007054" cy="1947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Quantitative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Results</a:t>
          </a:r>
          <a:endParaRPr lang="en-GB" sz="3700" kern="1200" dirty="0"/>
        </a:p>
      </dsp:txBody>
      <dsp:txXfrm>
        <a:off x="95058" y="95106"/>
        <a:ext cx="2816938" cy="1757149"/>
      </dsp:txXfrm>
    </dsp:sp>
    <dsp:sp modelId="{16C35F0B-35B2-4F0E-B08A-CC2AD553B1B4}">
      <dsp:nvSpPr>
        <dsp:cNvPr id="0" name=""/>
        <dsp:cNvSpPr/>
      </dsp:nvSpPr>
      <dsp:spPr>
        <a:xfrm rot="5400000">
          <a:off x="4901084" y="345373"/>
          <a:ext cx="1557812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Non-financial factors must be considered</a:t>
          </a:r>
          <a:endParaRPr lang="en-GB" sz="3000" kern="1200" dirty="0"/>
        </a:p>
      </dsp:txBody>
      <dsp:txXfrm rot="-5400000">
        <a:off x="3007054" y="2315449"/>
        <a:ext cx="5269827" cy="1405720"/>
      </dsp:txXfrm>
    </dsp:sp>
    <dsp:sp modelId="{C623EBC0-2D5C-41D9-9323-D21224BE8CF3}">
      <dsp:nvSpPr>
        <dsp:cNvPr id="0" name=""/>
        <dsp:cNvSpPr/>
      </dsp:nvSpPr>
      <dsp:spPr>
        <a:xfrm>
          <a:off x="0" y="2044677"/>
          <a:ext cx="3007054" cy="1947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Qualitative Factors</a:t>
          </a:r>
          <a:endParaRPr lang="en-GB" sz="3700" kern="1200" dirty="0"/>
        </a:p>
      </dsp:txBody>
      <dsp:txXfrm>
        <a:off x="95058" y="2139735"/>
        <a:ext cx="2816938" cy="1757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CA427-E6D4-4992-AFA0-69E14DE95D9F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E1A9-3FD2-4957-BA44-333670B836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3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220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68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68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68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68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68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68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68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99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9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662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2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5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56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427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35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35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E1A9-3FD2-4957-BA44-333670B836B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6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772400" cy="66992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914400"/>
            <a:ext cx="6400800" cy="3810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1D5FD-C7C4-444E-BD74-93ED0BC6ACA5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7FFF-6D7D-47A6-82AF-BE85652087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1D5FD-C7C4-444E-BD74-93ED0BC6ACA5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7FFF-6D7D-47A6-82AF-BE85652087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1D5FD-C7C4-444E-BD74-93ED0BC6ACA5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7FFF-6D7D-47A6-82AF-BE85652087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1D5FD-C7C4-444E-BD74-93ED0BC6ACA5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7FFF-6D7D-47A6-82AF-BE85652087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1D5FD-C7C4-444E-BD74-93ED0BC6ACA5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7FFF-6D7D-47A6-82AF-BE85652087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1D5FD-C7C4-444E-BD74-93ED0BC6ACA5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7FFF-6D7D-47A6-82AF-BE85652087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1D5FD-C7C4-444E-BD74-93ED0BC6ACA5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7FFF-6D7D-47A6-82AF-BE85652087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1D5FD-C7C4-444E-BD74-93ED0BC6ACA5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7FFF-6D7D-47A6-82AF-BE85652087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1D5FD-C7C4-444E-BD74-93ED0BC6ACA5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7FFF-6D7D-47A6-82AF-BE85652087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1D5FD-C7C4-444E-BD74-93ED0BC6ACA5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7FFF-6D7D-47A6-82AF-BE85652087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1D5FD-C7C4-444E-BD74-93ED0BC6ACA5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7FFF-6D7D-47A6-82AF-BE85652087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591D5FD-C7C4-444E-BD74-93ED0BC6ACA5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F9C7FFF-6D7D-47A6-82AF-BE85652087C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Making Investment Decisions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A2 Business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4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229600" cy="1143000"/>
          </a:xfrm>
        </p:spPr>
        <p:txBody>
          <a:bodyPr/>
          <a:lstStyle/>
          <a:p>
            <a:r>
              <a:rPr lang="en-GB" dirty="0" smtClean="0"/>
              <a:t>Payback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8784976" cy="4353347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u="sng" dirty="0" smtClean="0"/>
              <a:t>Step 1:</a:t>
            </a:r>
          </a:p>
          <a:p>
            <a:pPr marL="0" indent="0">
              <a:buNone/>
            </a:pPr>
            <a:r>
              <a:rPr lang="en-GB" sz="2800" b="1" i="1" dirty="0" smtClean="0"/>
              <a:t>Add up net cash flows of Machine A until there is enough to cover the initial investment.</a:t>
            </a:r>
            <a:endParaRPr lang="en-GB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b="1" i="1" dirty="0" smtClean="0">
                <a:solidFill>
                  <a:schemeClr val="bg2"/>
                </a:solidFill>
              </a:rPr>
              <a:t>Initial Investment = £750,000</a:t>
            </a:r>
            <a:br>
              <a:rPr lang="en-GB" sz="2800" b="1" i="1" dirty="0" smtClean="0">
                <a:solidFill>
                  <a:schemeClr val="bg2"/>
                </a:solidFill>
              </a:rPr>
            </a:br>
            <a:endParaRPr lang="en-GB" sz="2800" b="1" i="1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2800" b="1" i="1" dirty="0">
                <a:solidFill>
                  <a:srgbClr val="FF0000"/>
                </a:solidFill>
              </a:rPr>
              <a:t> </a:t>
            </a:r>
            <a:r>
              <a:rPr lang="en-GB" sz="2800" b="1" i="1" dirty="0" smtClean="0">
                <a:solidFill>
                  <a:srgbClr val="FF0000"/>
                </a:solidFill>
              </a:rPr>
              <a:t>£142,000 + 192,500 + 252,500 = £587,800 = Not enough to cover initial investment</a:t>
            </a:r>
          </a:p>
          <a:p>
            <a:pPr marL="0" indent="0">
              <a:buNone/>
            </a:pPr>
            <a:endParaRPr lang="en-GB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b="1" i="1" dirty="0">
                <a:solidFill>
                  <a:srgbClr val="00B050"/>
                </a:solidFill>
              </a:rPr>
              <a:t>£142,000 + 192,500 + </a:t>
            </a:r>
            <a:r>
              <a:rPr lang="en-GB" sz="2800" b="1" i="1" dirty="0" smtClean="0">
                <a:solidFill>
                  <a:srgbClr val="00B050"/>
                </a:solidFill>
              </a:rPr>
              <a:t>252,500 + 252,500 = £840,000 = Enough to cover initial investment</a:t>
            </a:r>
            <a:endParaRPr lang="en-GB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6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229600" cy="1143000"/>
          </a:xfrm>
        </p:spPr>
        <p:txBody>
          <a:bodyPr/>
          <a:lstStyle/>
          <a:p>
            <a:r>
              <a:rPr lang="en-GB" dirty="0" smtClean="0"/>
              <a:t>Payback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348880"/>
            <a:ext cx="8784976" cy="4320480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dirty="0" smtClean="0">
                <a:solidFill>
                  <a:srgbClr val="00B050"/>
                </a:solidFill>
              </a:rPr>
              <a:t>£</a:t>
            </a:r>
            <a:r>
              <a:rPr lang="en-GB" sz="2800" b="1" i="1" dirty="0">
                <a:solidFill>
                  <a:srgbClr val="00B050"/>
                </a:solidFill>
              </a:rPr>
              <a:t>142,000 + 192,500 + </a:t>
            </a:r>
            <a:r>
              <a:rPr lang="en-GB" sz="2800" b="1" i="1" dirty="0" smtClean="0">
                <a:solidFill>
                  <a:srgbClr val="00B050"/>
                </a:solidFill>
              </a:rPr>
              <a:t>252,500 + 252,500 = £840,000 = £840,000 recouped after 4 years, but we want to know when £750,000 is paid back….</a:t>
            </a:r>
            <a:endParaRPr lang="en-GB" sz="28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800" b="1" i="1" u="sng" dirty="0"/>
              <a:t>Therefore</a:t>
            </a:r>
            <a:r>
              <a:rPr lang="en-GB" sz="2800" b="1" i="1" u="sng" dirty="0" smtClean="0"/>
              <a:t>:</a:t>
            </a:r>
          </a:p>
          <a:p>
            <a:r>
              <a:rPr lang="en-GB" sz="2800" dirty="0" smtClean="0"/>
              <a:t>By year 4 enough money has come in from the new machine to cover the initial investment of £750,000.</a:t>
            </a:r>
          </a:p>
          <a:p>
            <a:r>
              <a:rPr lang="en-GB" sz="2800" dirty="0" smtClean="0"/>
              <a:t>However this is not accurate in terms of calculating months. £840,000 - £750,000 = £90,000 over</a:t>
            </a:r>
          </a:p>
          <a:p>
            <a:r>
              <a:rPr lang="en-GB" sz="2800" dirty="0" smtClean="0"/>
              <a:t>Payback is therefore 3 years and ‘x’ months.</a:t>
            </a:r>
            <a:endParaRPr lang="en-GB" sz="2800" dirty="0"/>
          </a:p>
          <a:p>
            <a:pPr marL="0" indent="0">
              <a:buNone/>
            </a:pPr>
            <a:endParaRPr lang="en-GB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229600" cy="1143000"/>
          </a:xfrm>
        </p:spPr>
        <p:txBody>
          <a:bodyPr/>
          <a:lstStyle/>
          <a:p>
            <a:r>
              <a:rPr lang="en-GB" dirty="0" smtClean="0"/>
              <a:t>Payback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8784976" cy="4353347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u="sng" dirty="0" smtClean="0"/>
              <a:t>Step 2:</a:t>
            </a:r>
          </a:p>
          <a:p>
            <a:pPr marL="0" indent="0">
              <a:buNone/>
            </a:pPr>
            <a:r>
              <a:rPr lang="en-GB" sz="2800" b="1" i="1" dirty="0" smtClean="0"/>
              <a:t>Add up net cash flows of Machine A until end of year 3.</a:t>
            </a:r>
          </a:p>
          <a:p>
            <a:pPr marL="0" indent="0">
              <a:buNone/>
            </a:pPr>
            <a:endParaRPr lang="en-GB" sz="2800" b="1" i="1" dirty="0" smtClean="0"/>
          </a:p>
          <a:p>
            <a:pPr marL="0" indent="0">
              <a:buNone/>
            </a:pPr>
            <a:r>
              <a:rPr lang="en-GB" sz="2800" b="1" i="1" dirty="0" smtClean="0">
                <a:solidFill>
                  <a:srgbClr val="7030A0"/>
                </a:solidFill>
              </a:rPr>
              <a:t>(we know the payback period falls between year 3 and year 4, but not in which month)</a:t>
            </a:r>
            <a:r>
              <a:rPr lang="en-GB" sz="2800" b="1" i="1" dirty="0" smtClean="0">
                <a:solidFill>
                  <a:schemeClr val="bg2"/>
                </a:solidFill>
              </a:rPr>
              <a:t/>
            </a:r>
            <a:br>
              <a:rPr lang="en-GB" sz="2800" b="1" i="1" dirty="0" smtClean="0">
                <a:solidFill>
                  <a:schemeClr val="bg2"/>
                </a:solidFill>
              </a:rPr>
            </a:br>
            <a:endParaRPr lang="en-GB" sz="2800" b="1" i="1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2800" b="1" i="1" dirty="0" smtClean="0">
                <a:solidFill>
                  <a:srgbClr val="FF0000"/>
                </a:solidFill>
              </a:rPr>
              <a:t>£142,000 + 192,500 + 252,500 = £587,800 = Year 3 Total Net Cash Flow</a:t>
            </a:r>
          </a:p>
          <a:p>
            <a:pPr marL="0" indent="0">
              <a:buNone/>
            </a:pPr>
            <a:endParaRPr lang="en-GB" sz="28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229600" cy="1143000"/>
          </a:xfrm>
        </p:spPr>
        <p:txBody>
          <a:bodyPr/>
          <a:lstStyle/>
          <a:p>
            <a:r>
              <a:rPr lang="en-GB" dirty="0" smtClean="0"/>
              <a:t>Payback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8784976" cy="4353347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u="sng" dirty="0" smtClean="0"/>
              <a:t>Step 2:</a:t>
            </a:r>
          </a:p>
          <a:p>
            <a:pPr marL="0" indent="0">
              <a:buNone/>
            </a:pPr>
            <a:r>
              <a:rPr lang="en-GB" sz="2800" b="1" i="1" dirty="0" smtClean="0"/>
              <a:t>Initial Investment minus Year 3 total cash flow.</a:t>
            </a:r>
          </a:p>
          <a:p>
            <a:pPr marL="0" indent="0">
              <a:buNone/>
            </a:pPr>
            <a:endParaRPr lang="en-GB" sz="2800" b="1" i="1" dirty="0" smtClean="0"/>
          </a:p>
          <a:p>
            <a:pPr marL="0" indent="0">
              <a:buNone/>
            </a:pPr>
            <a:r>
              <a:rPr lang="en-GB" sz="2800" b="1" i="1" dirty="0" smtClean="0">
                <a:solidFill>
                  <a:srgbClr val="7030A0"/>
                </a:solidFill>
              </a:rPr>
              <a:t>£750,000 – £587,800 = £162,200 = Remaining cash needed to pay back the investment in year 3.</a:t>
            </a:r>
            <a:r>
              <a:rPr lang="en-GB" sz="2800" b="1" i="1" dirty="0" smtClean="0">
                <a:solidFill>
                  <a:schemeClr val="bg2"/>
                </a:solidFill>
              </a:rPr>
              <a:t/>
            </a:r>
            <a:br>
              <a:rPr lang="en-GB" sz="2800" b="1" i="1" dirty="0" smtClean="0">
                <a:solidFill>
                  <a:schemeClr val="bg2"/>
                </a:solidFill>
              </a:rPr>
            </a:br>
            <a:endParaRPr lang="en-GB" sz="2800" b="1" i="1" dirty="0" smtClean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GB" sz="2800" b="1" i="1" dirty="0" smtClean="0">
                <a:solidFill>
                  <a:srgbClr val="00B0F0"/>
                </a:solidFill>
              </a:rPr>
              <a:t>Remaining Cash </a:t>
            </a:r>
            <a:endParaRPr lang="en-GB" sz="2800" b="1" i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GB" sz="2800" b="1" i="1" dirty="0" smtClean="0">
                <a:solidFill>
                  <a:srgbClr val="00B0F0"/>
                </a:solidFill>
              </a:rPr>
              <a:t>								 x12</a:t>
            </a:r>
            <a:endParaRPr lang="en-GB" sz="2800" b="1" i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GB" sz="2800" b="1" i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GB" sz="2800" b="1" i="1" dirty="0" smtClean="0">
                <a:solidFill>
                  <a:srgbClr val="00B0F0"/>
                </a:solidFill>
              </a:rPr>
              <a:t>Net </a:t>
            </a:r>
            <a:r>
              <a:rPr lang="en-GB" sz="2800" b="1" i="1" dirty="0" smtClean="0">
                <a:solidFill>
                  <a:srgbClr val="00B0F0"/>
                </a:solidFill>
              </a:rPr>
              <a:t>Cash Flow In Year Calculated in Step 1</a:t>
            </a:r>
          </a:p>
          <a:p>
            <a:pPr marL="0" indent="0">
              <a:buNone/>
            </a:pPr>
            <a:endParaRPr lang="en-GB" sz="28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800" b="1" i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99592" y="5733256"/>
            <a:ext cx="72008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7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229600" cy="1143000"/>
          </a:xfrm>
        </p:spPr>
        <p:txBody>
          <a:bodyPr/>
          <a:lstStyle/>
          <a:p>
            <a:r>
              <a:rPr lang="en-GB" dirty="0" smtClean="0"/>
              <a:t>Payback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8784976" cy="4353347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u="sng" dirty="0" smtClean="0"/>
              <a:t>Step 3:</a:t>
            </a:r>
          </a:p>
          <a:p>
            <a:pPr marL="0" indent="0">
              <a:buNone/>
            </a:pPr>
            <a:r>
              <a:rPr lang="en-GB" sz="2800" b="1" i="1" dirty="0" smtClean="0"/>
              <a:t>Calculate the month in which investment can be paid back.</a:t>
            </a:r>
          </a:p>
          <a:p>
            <a:pPr marL="0" indent="0" algn="ctr">
              <a:buNone/>
            </a:pPr>
            <a:r>
              <a:rPr lang="en-GB" sz="2800" b="1" i="1" dirty="0" smtClean="0">
                <a:solidFill>
                  <a:srgbClr val="00B0F0"/>
                </a:solidFill>
              </a:rPr>
              <a:t>£162,200</a:t>
            </a:r>
          </a:p>
          <a:p>
            <a:pPr marL="0" indent="0" algn="ctr">
              <a:buNone/>
            </a:pPr>
            <a:r>
              <a:rPr lang="en-GB" sz="2800" b="1" i="1" dirty="0">
                <a:solidFill>
                  <a:srgbClr val="00B0F0"/>
                </a:solidFill>
              </a:rPr>
              <a:t>	</a:t>
            </a:r>
            <a:r>
              <a:rPr lang="en-GB" sz="2800" b="1" i="1" dirty="0" smtClean="0">
                <a:solidFill>
                  <a:srgbClr val="00B0F0"/>
                </a:solidFill>
              </a:rPr>
              <a:t>			x12</a:t>
            </a:r>
          </a:p>
          <a:p>
            <a:pPr marL="0" indent="0" algn="ctr">
              <a:buNone/>
            </a:pPr>
            <a:r>
              <a:rPr lang="en-GB" sz="2800" b="1" i="1" dirty="0" smtClean="0">
                <a:solidFill>
                  <a:srgbClr val="00B0F0"/>
                </a:solidFill>
              </a:rPr>
              <a:t>£252,500</a:t>
            </a:r>
          </a:p>
          <a:p>
            <a:pPr marL="0" indent="0">
              <a:buNone/>
            </a:pPr>
            <a:r>
              <a:rPr lang="en-GB" sz="2800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800" b="1" i="1" dirty="0" smtClean="0">
                <a:solidFill>
                  <a:srgbClr val="FF0000"/>
                </a:solidFill>
              </a:rPr>
              <a:t>= 7.7 months, rounded up to 8 months</a:t>
            </a:r>
          </a:p>
          <a:p>
            <a:pPr marL="0" indent="0">
              <a:buNone/>
            </a:pPr>
            <a:endParaRPr lang="en-GB" sz="2800" b="1" i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87824" y="3933056"/>
            <a:ext cx="28803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48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229600" cy="1143000"/>
          </a:xfrm>
        </p:spPr>
        <p:txBody>
          <a:bodyPr/>
          <a:lstStyle/>
          <a:p>
            <a:r>
              <a:rPr lang="en-GB" dirty="0" smtClean="0"/>
              <a:t>Payback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0"/>
            <a:ext cx="8784976" cy="4137323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u="sng" dirty="0" smtClean="0"/>
              <a:t>Step 4:</a:t>
            </a:r>
          </a:p>
          <a:p>
            <a:pPr marL="0" indent="0">
              <a:buNone/>
            </a:pPr>
            <a:r>
              <a:rPr lang="en-GB" sz="2800" b="1" i="1" dirty="0" smtClean="0"/>
              <a:t>The payback period is therefore three years and eight months. </a:t>
            </a:r>
          </a:p>
          <a:p>
            <a:pPr marL="0" indent="0" algn="ctr">
              <a:buNone/>
            </a:pPr>
            <a:endParaRPr lang="en-GB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229600" cy="1143000"/>
          </a:xfrm>
        </p:spPr>
        <p:txBody>
          <a:bodyPr/>
          <a:lstStyle/>
          <a:p>
            <a:r>
              <a:rPr lang="en-GB" dirty="0" smtClean="0"/>
              <a:t>Payback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0"/>
            <a:ext cx="8784976" cy="4137323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u="sng" dirty="0" smtClean="0"/>
              <a:t>Task: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 smtClean="0"/>
              <a:t>Calculate the payback period for Machine B.</a:t>
            </a:r>
          </a:p>
          <a:p>
            <a:pPr marL="0" indent="0">
              <a:buNone/>
            </a:pPr>
            <a:endParaRPr lang="en-GB" sz="2800" b="1" dirty="0" smtClean="0"/>
          </a:p>
          <a:p>
            <a:pPr marL="0" indent="0">
              <a:buNone/>
            </a:pPr>
            <a:r>
              <a:rPr lang="en-GB" sz="2800" b="1" dirty="0" smtClean="0"/>
              <a:t>Analyse which option as managers of Walkers you should chose and why.</a:t>
            </a:r>
          </a:p>
          <a:p>
            <a:pPr marL="0" indent="0" algn="ctr">
              <a:buNone/>
            </a:pPr>
            <a:endParaRPr lang="en-GB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en-GB" dirty="0" smtClean="0"/>
              <a:t>Payback Period Analysed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00B050"/>
                </a:solidFill>
              </a:rPr>
              <a:t>Benefits of Payback Method</a:t>
            </a:r>
            <a:br>
              <a:rPr lang="en-GB" sz="2800" b="1" dirty="0" smtClean="0">
                <a:solidFill>
                  <a:srgbClr val="00B050"/>
                </a:solidFill>
              </a:rPr>
            </a:br>
            <a:endParaRPr lang="en-GB" sz="2800" b="1" dirty="0" smtClean="0">
              <a:solidFill>
                <a:srgbClr val="00B050"/>
              </a:solidFill>
            </a:endParaRPr>
          </a:p>
          <a:p>
            <a:r>
              <a:rPr lang="en-GB" sz="2800" dirty="0" smtClean="0"/>
              <a:t>Shorter the payback period the less risky the investment, the quicker it can generate profits from its’ investment.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Good to use  if business has cash flow problems, or if investment is in assets which outdate quickly.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Important to use if investment funded by external finance.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3187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en-GB" dirty="0" smtClean="0"/>
              <a:t>Payback Period Analysed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C00000"/>
                </a:solidFill>
              </a:rPr>
              <a:t>Drawback of Payback Period</a:t>
            </a:r>
            <a:br>
              <a:rPr lang="en-GB" sz="2800" b="1" dirty="0" smtClean="0">
                <a:solidFill>
                  <a:srgbClr val="C00000"/>
                </a:solidFill>
              </a:rPr>
            </a:br>
            <a:endParaRPr lang="en-GB" sz="2800" b="1" dirty="0" smtClean="0">
              <a:solidFill>
                <a:srgbClr val="C00000"/>
              </a:solidFill>
            </a:endParaRPr>
          </a:p>
          <a:p>
            <a:r>
              <a:rPr lang="en-GB" sz="2800" dirty="0" smtClean="0"/>
              <a:t>Fails to look at cash flows after the payback period, ignoring overall profitability of the investment.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Assumes that in the year of payback the inflow of cash is steady across the year, which may not be true.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Especially for seasonal businesses!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3098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/>
          <a:lstStyle/>
          <a:p>
            <a:r>
              <a:rPr lang="en-GB" dirty="0" smtClean="0"/>
              <a:t>Aims and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16760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Aim: </a:t>
            </a:r>
          </a:p>
          <a:p>
            <a:r>
              <a:rPr lang="en-GB" sz="2800" dirty="0" smtClean="0"/>
              <a:t>To understand the payback investment appraisal technique</a:t>
            </a:r>
          </a:p>
          <a:p>
            <a:pPr marL="0" indent="0">
              <a:buNone/>
            </a:pPr>
            <a:r>
              <a:rPr lang="en-GB" sz="2800" b="1" dirty="0" smtClean="0"/>
              <a:t>Objectives:</a:t>
            </a:r>
          </a:p>
          <a:p>
            <a:r>
              <a:rPr lang="en-GB" sz="2800" dirty="0" smtClean="0"/>
              <a:t>Define investment and investment appraisal</a:t>
            </a:r>
          </a:p>
          <a:p>
            <a:r>
              <a:rPr lang="en-GB" sz="2800" dirty="0" smtClean="0"/>
              <a:t>Describe the uses of investment appraisal</a:t>
            </a:r>
          </a:p>
          <a:p>
            <a:r>
              <a:rPr lang="en-GB" sz="2800" dirty="0" smtClean="0"/>
              <a:t>Calculate payback period.</a:t>
            </a:r>
          </a:p>
          <a:p>
            <a:r>
              <a:rPr lang="en-GB" sz="2800" dirty="0" smtClean="0"/>
              <a:t>Analyse payback period.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271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Starter</a:t>
            </a:r>
            <a:endParaRPr lang="en-GB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2564904"/>
            <a:ext cx="5111750" cy="3561259"/>
          </a:xfrm>
        </p:spPr>
        <p:txBody>
          <a:bodyPr/>
          <a:lstStyle/>
          <a:p>
            <a:r>
              <a:rPr lang="en-GB" dirty="0" smtClean="0"/>
              <a:t>In pairs define:</a:t>
            </a:r>
          </a:p>
          <a:p>
            <a:pPr lvl="1"/>
            <a:r>
              <a:rPr lang="en-GB" dirty="0" smtClean="0"/>
              <a:t>Investment appraisal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In pairs decide on why investment appraisal may be important.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LO1:</a:t>
            </a:r>
          </a:p>
          <a:p>
            <a:r>
              <a:rPr lang="en-GB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Define investment and investment appraisal.</a:t>
            </a:r>
          </a:p>
          <a:p>
            <a:endParaRPr lang="en-GB" sz="32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GB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Investment Appraisal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r>
              <a:rPr lang="en-GB" sz="3200" b="1" i="1" dirty="0" smtClean="0"/>
              <a:t>Definition Investment:</a:t>
            </a:r>
          </a:p>
          <a:p>
            <a:r>
              <a:rPr lang="en-GB" sz="3200" dirty="0" smtClean="0"/>
              <a:t>Decision to spend an amount of money on something that will benefit the business in long run. E.g. fixed asset, stakes in another business</a:t>
            </a:r>
          </a:p>
          <a:p>
            <a:pPr marL="0" indent="0">
              <a:buNone/>
            </a:pPr>
            <a:endParaRPr lang="en-GB" sz="3200" b="1" i="1" dirty="0" smtClean="0"/>
          </a:p>
          <a:p>
            <a:pPr marL="0" indent="0">
              <a:buNone/>
            </a:pPr>
            <a:r>
              <a:rPr lang="en-GB" sz="3200" b="1" i="1" dirty="0" smtClean="0"/>
              <a:t>Definition Investment Appraisal:</a:t>
            </a:r>
          </a:p>
          <a:p>
            <a:r>
              <a:rPr lang="en-GB" sz="3200" dirty="0" smtClean="0"/>
              <a:t>The process of analysing the financial benefits of a possible future investment.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87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Investment Appraisal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en-GB" sz="3200" b="1" i="1" dirty="0" smtClean="0"/>
              <a:t>Importance of Investment Appraisal:</a:t>
            </a:r>
          </a:p>
          <a:p>
            <a:r>
              <a:rPr lang="en-GB" sz="3200" dirty="0" smtClean="0"/>
              <a:t>Investment is important, as it may help achieve objectives, particularly a growth strategy.</a:t>
            </a:r>
          </a:p>
          <a:p>
            <a:r>
              <a:rPr lang="en-GB" sz="3200" dirty="0" smtClean="0"/>
              <a:t>Appraisal is important to judge the benefits of an investment decision and to judge the investment decisions of managers.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398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GB" dirty="0" smtClean="0"/>
              <a:t>Making Investment Decisions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Two major considerations for managers when making investment decisions:</a:t>
            </a:r>
            <a:br>
              <a:rPr lang="en-GB" sz="3200" dirty="0" smtClean="0"/>
            </a:br>
            <a:endParaRPr lang="en-GB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Total profits earned by the investment over the foreseeable future.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How quickly will the investment recover it’s cost?</a:t>
            </a:r>
          </a:p>
        </p:txBody>
      </p:sp>
    </p:spTree>
    <p:extLst>
      <p:ext uri="{BB962C8B-B14F-4D97-AF65-F5344CB8AC3E}">
        <p14:creationId xmlns:p14="http://schemas.microsoft.com/office/powerpoint/2010/main" val="29116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GB" dirty="0" smtClean="0"/>
              <a:t>Investment Appraisal Techniques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0668126"/>
              </p:ext>
            </p:extLst>
          </p:nvPr>
        </p:nvGraphicFramePr>
        <p:xfrm>
          <a:off x="395536" y="2420888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91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GB" dirty="0" smtClean="0"/>
              <a:t>Investment Appraisal Techniques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18477329"/>
              </p:ext>
            </p:extLst>
          </p:nvPr>
        </p:nvGraphicFramePr>
        <p:xfrm>
          <a:off x="395536" y="2348880"/>
          <a:ext cx="835292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236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en-GB" dirty="0" smtClean="0"/>
              <a:t>Payback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dirty="0" smtClean="0"/>
              <a:t>Definition:</a:t>
            </a:r>
          </a:p>
          <a:p>
            <a:r>
              <a:rPr lang="en-GB" sz="2800" dirty="0" smtClean="0"/>
              <a:t>Calculates how long it will take to recoup (get back) the initial investment.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i="1" dirty="0" smtClean="0"/>
              <a:t>Note:</a:t>
            </a:r>
          </a:p>
          <a:p>
            <a:pPr marL="0" indent="0">
              <a:buNone/>
            </a:pPr>
            <a:r>
              <a:rPr lang="en-GB" sz="2800" i="1" dirty="0" smtClean="0"/>
              <a:t>Before calculating any investment appraisals, tables must be drawn up to show net cash flow for each option.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34626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lobal">
  <a:themeElements>
    <a:clrScheme name="Custom 3">
      <a:dk1>
        <a:sysClr val="windowText" lastClr="000000"/>
      </a:dk1>
      <a:lt1>
        <a:srgbClr val="000000"/>
      </a:lt1>
      <a:dk2>
        <a:srgbClr val="1F497D"/>
      </a:dk2>
      <a:lt2>
        <a:srgbClr val="24CFFE"/>
      </a:lt2>
      <a:accent1>
        <a:srgbClr val="0082BD"/>
      </a:accent1>
      <a:accent2>
        <a:srgbClr val="229DFE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5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</Template>
  <TotalTime>145</TotalTime>
  <Words>513</Words>
  <Application>Microsoft Office PowerPoint</Application>
  <PresentationFormat>On-screen Show (4:3)</PresentationFormat>
  <Paragraphs>121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global</vt:lpstr>
      <vt:lpstr>Making Investment Decisions</vt:lpstr>
      <vt:lpstr>Aims and Objectives</vt:lpstr>
      <vt:lpstr>Starter</vt:lpstr>
      <vt:lpstr>Investment Appraisal</vt:lpstr>
      <vt:lpstr>Investment Appraisal</vt:lpstr>
      <vt:lpstr>Making Investment Decisions</vt:lpstr>
      <vt:lpstr>Investment Appraisal Techniques</vt:lpstr>
      <vt:lpstr>Investment Appraisal Techniques</vt:lpstr>
      <vt:lpstr>Payback Method</vt:lpstr>
      <vt:lpstr>Payback Method</vt:lpstr>
      <vt:lpstr>Payback Method</vt:lpstr>
      <vt:lpstr>Payback Method</vt:lpstr>
      <vt:lpstr>Payback Method</vt:lpstr>
      <vt:lpstr>Payback Method</vt:lpstr>
      <vt:lpstr>Payback Method</vt:lpstr>
      <vt:lpstr>Payback Method</vt:lpstr>
      <vt:lpstr>Payback Period Analysed</vt:lpstr>
      <vt:lpstr>Payback Period Analysed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Investment Decisions</dc:title>
  <dc:creator>Windows User</dc:creator>
  <cp:lastModifiedBy>M Young</cp:lastModifiedBy>
  <cp:revision>6</cp:revision>
  <dcterms:created xsi:type="dcterms:W3CDTF">2011-10-22T08:49:06Z</dcterms:created>
  <dcterms:modified xsi:type="dcterms:W3CDTF">2011-11-07T17:24:02Z</dcterms:modified>
</cp:coreProperties>
</file>