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72" r:id="rId6"/>
    <p:sldId id="273" r:id="rId7"/>
    <p:sldId id="274" r:id="rId8"/>
    <p:sldId id="271" r:id="rId9"/>
    <p:sldId id="275" r:id="rId10"/>
    <p:sldId id="276" r:id="rId11"/>
    <p:sldId id="277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DFE658-1244-420F-975F-1A874C74B316}" type="doc">
      <dgm:prSet loTypeId="urn:microsoft.com/office/officeart/2005/8/layout/chevron2" loCatId="list" qsTypeId="urn:microsoft.com/office/officeart/2005/8/quickstyle/3d2" qsCatId="3D" csTypeId="urn:microsoft.com/office/officeart/2005/8/colors/accent3_2" csCatId="accent3" phldr="1"/>
      <dgm:spPr/>
      <dgm:t>
        <a:bodyPr/>
        <a:lstStyle/>
        <a:p>
          <a:endParaRPr lang="en-GB"/>
        </a:p>
      </dgm:t>
    </dgm:pt>
    <dgm:pt modelId="{B33EF368-6870-4F2D-AB5B-4BBA19CD8BD2}">
      <dgm:prSet phldrT="[Text]"/>
      <dgm:spPr/>
      <dgm:t>
        <a:bodyPr/>
        <a:lstStyle/>
        <a:p>
          <a:r>
            <a:rPr lang="en-GB" dirty="0" smtClean="0"/>
            <a:t>1</a:t>
          </a:r>
          <a:endParaRPr lang="en-GB" dirty="0"/>
        </a:p>
      </dgm:t>
    </dgm:pt>
    <dgm:pt modelId="{D04DD4ED-6C2C-4DDE-B9B8-5EB50D97E1B3}" type="parTrans" cxnId="{A3F40B24-C2D3-4147-A57F-398970BE439C}">
      <dgm:prSet/>
      <dgm:spPr/>
      <dgm:t>
        <a:bodyPr/>
        <a:lstStyle/>
        <a:p>
          <a:endParaRPr lang="en-GB"/>
        </a:p>
      </dgm:t>
    </dgm:pt>
    <dgm:pt modelId="{F88EF7D5-CBFB-4F56-B006-7B41E0D3F23C}" type="sibTrans" cxnId="{A3F40B24-C2D3-4147-A57F-398970BE439C}">
      <dgm:prSet/>
      <dgm:spPr/>
      <dgm:t>
        <a:bodyPr/>
        <a:lstStyle/>
        <a:p>
          <a:endParaRPr lang="en-GB"/>
        </a:p>
      </dgm:t>
    </dgm:pt>
    <dgm:pt modelId="{3225B2B3-FDCB-4174-9BE6-C21F6BA515C3}">
      <dgm:prSet phldrT="[Text]"/>
      <dgm:spPr/>
      <dgm:t>
        <a:bodyPr/>
        <a:lstStyle/>
        <a:p>
          <a:r>
            <a:rPr lang="en-GB" dirty="0" smtClean="0"/>
            <a:t>Consumers spend at increasing rates to try and beat inflation, but in reality this leads to more inflation.</a:t>
          </a:r>
          <a:endParaRPr lang="en-GB" dirty="0"/>
        </a:p>
      </dgm:t>
    </dgm:pt>
    <dgm:pt modelId="{2A3B281B-F2A7-4750-9ED9-7C54B4BE2B86}" type="parTrans" cxnId="{F0155F72-BD40-4673-9BBB-4AF41AFE03A0}">
      <dgm:prSet/>
      <dgm:spPr/>
      <dgm:t>
        <a:bodyPr/>
        <a:lstStyle/>
        <a:p>
          <a:endParaRPr lang="en-GB"/>
        </a:p>
      </dgm:t>
    </dgm:pt>
    <dgm:pt modelId="{9D08B491-96E1-4BD3-A539-4AD694A08116}" type="sibTrans" cxnId="{F0155F72-BD40-4673-9BBB-4AF41AFE03A0}">
      <dgm:prSet/>
      <dgm:spPr/>
      <dgm:t>
        <a:bodyPr/>
        <a:lstStyle/>
        <a:p>
          <a:endParaRPr lang="en-GB"/>
        </a:p>
      </dgm:t>
    </dgm:pt>
    <dgm:pt modelId="{276E0201-674A-4892-8BDD-F33DD9ED9277}">
      <dgm:prSet phldrT="[Text]"/>
      <dgm:spPr/>
      <dgm:t>
        <a:bodyPr/>
        <a:lstStyle/>
        <a:p>
          <a:r>
            <a:rPr lang="en-GB" dirty="0" smtClean="0"/>
            <a:t>2</a:t>
          </a:r>
          <a:endParaRPr lang="en-GB" dirty="0"/>
        </a:p>
      </dgm:t>
    </dgm:pt>
    <dgm:pt modelId="{5D2EEC75-8E61-43DF-9ED4-581D0A52E3F8}" type="parTrans" cxnId="{957AAB8C-5273-428E-A73C-6477D6686EF3}">
      <dgm:prSet/>
      <dgm:spPr/>
      <dgm:t>
        <a:bodyPr/>
        <a:lstStyle/>
        <a:p>
          <a:endParaRPr lang="en-GB"/>
        </a:p>
      </dgm:t>
    </dgm:pt>
    <dgm:pt modelId="{3F8C9699-5825-4E7E-B10F-26254651249F}" type="sibTrans" cxnId="{957AAB8C-5273-428E-A73C-6477D6686EF3}">
      <dgm:prSet/>
      <dgm:spPr/>
      <dgm:t>
        <a:bodyPr/>
        <a:lstStyle/>
        <a:p>
          <a:endParaRPr lang="en-GB"/>
        </a:p>
      </dgm:t>
    </dgm:pt>
    <dgm:pt modelId="{7179C77D-2646-4B8F-9C82-7CC7A5CCFF1B}">
      <dgm:prSet phldrT="[Text]"/>
      <dgm:spPr/>
      <dgm:t>
        <a:bodyPr/>
        <a:lstStyle/>
        <a:p>
          <a:r>
            <a:rPr lang="en-GB" dirty="0" smtClean="0"/>
            <a:t>Continuing inflation leads to higher savings ratio, contracting demand and potentially causing a recession.</a:t>
          </a:r>
          <a:endParaRPr lang="en-GB" dirty="0"/>
        </a:p>
      </dgm:t>
    </dgm:pt>
    <dgm:pt modelId="{1D09A716-36E9-4D17-B176-DC6D55E2C1A4}" type="parTrans" cxnId="{DE3C93A8-5F46-41E5-9DDD-A68ED9F05243}">
      <dgm:prSet/>
      <dgm:spPr/>
      <dgm:t>
        <a:bodyPr/>
        <a:lstStyle/>
        <a:p>
          <a:endParaRPr lang="en-GB"/>
        </a:p>
      </dgm:t>
    </dgm:pt>
    <dgm:pt modelId="{99460290-47A5-434D-BF00-102788D36642}" type="sibTrans" cxnId="{DE3C93A8-5F46-41E5-9DDD-A68ED9F05243}">
      <dgm:prSet/>
      <dgm:spPr/>
      <dgm:t>
        <a:bodyPr/>
        <a:lstStyle/>
        <a:p>
          <a:endParaRPr lang="en-GB"/>
        </a:p>
      </dgm:t>
    </dgm:pt>
    <dgm:pt modelId="{A2754BB8-20E6-44D9-A302-46F981EEA105}">
      <dgm:prSet phldrT="[Text]"/>
      <dgm:spPr/>
      <dgm:t>
        <a:bodyPr/>
        <a:lstStyle/>
        <a:p>
          <a:r>
            <a:rPr lang="en-GB" dirty="0" smtClean="0"/>
            <a:t>3</a:t>
          </a:r>
          <a:endParaRPr lang="en-GB" dirty="0"/>
        </a:p>
      </dgm:t>
    </dgm:pt>
    <dgm:pt modelId="{20364B13-17D9-4D17-90CC-91B4CD9FF6BA}" type="parTrans" cxnId="{6BF2CE9E-E2A3-462D-B99F-019585195925}">
      <dgm:prSet/>
      <dgm:spPr/>
      <dgm:t>
        <a:bodyPr/>
        <a:lstStyle/>
        <a:p>
          <a:endParaRPr lang="en-GB"/>
        </a:p>
      </dgm:t>
    </dgm:pt>
    <dgm:pt modelId="{C7367B08-F7AC-42B0-8A84-1BC886E4C69E}" type="sibTrans" cxnId="{6BF2CE9E-E2A3-462D-B99F-019585195925}">
      <dgm:prSet/>
      <dgm:spPr/>
      <dgm:t>
        <a:bodyPr/>
        <a:lstStyle/>
        <a:p>
          <a:endParaRPr lang="en-GB"/>
        </a:p>
      </dgm:t>
    </dgm:pt>
    <dgm:pt modelId="{47DB08B8-C32A-454E-BEAB-3A47733FFCCE}">
      <dgm:prSet phldrT="[Text]"/>
      <dgm:spPr/>
      <dgm:t>
        <a:bodyPr/>
        <a:lstStyle/>
        <a:p>
          <a:r>
            <a:rPr lang="en-GB" dirty="0" smtClean="0"/>
            <a:t>Workers demand higher wages, leading to increased costs, and further inflation. SRAS shifts left.</a:t>
          </a:r>
          <a:endParaRPr lang="en-GB" dirty="0"/>
        </a:p>
      </dgm:t>
    </dgm:pt>
    <dgm:pt modelId="{5E76A19F-3D75-4E8E-85B2-1097202A8DDE}" type="parTrans" cxnId="{1981418C-C048-43B1-A563-415245D58925}">
      <dgm:prSet/>
      <dgm:spPr/>
      <dgm:t>
        <a:bodyPr/>
        <a:lstStyle/>
        <a:p>
          <a:endParaRPr lang="en-GB"/>
        </a:p>
      </dgm:t>
    </dgm:pt>
    <dgm:pt modelId="{5AAB0960-962C-4C9E-8785-3A7E91C28949}" type="sibTrans" cxnId="{1981418C-C048-43B1-A563-415245D58925}">
      <dgm:prSet/>
      <dgm:spPr/>
      <dgm:t>
        <a:bodyPr/>
        <a:lstStyle/>
        <a:p>
          <a:endParaRPr lang="en-GB"/>
        </a:p>
      </dgm:t>
    </dgm:pt>
    <dgm:pt modelId="{564BFF6B-1433-4F7E-B07F-3F1E566D9955}" type="pres">
      <dgm:prSet presAssocID="{BFDFE658-1244-420F-975F-1A874C74B31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7E34366-FBDB-45FC-9B37-94358C611EB2}" type="pres">
      <dgm:prSet presAssocID="{B33EF368-6870-4F2D-AB5B-4BBA19CD8BD2}" presName="composite" presStyleCnt="0"/>
      <dgm:spPr/>
    </dgm:pt>
    <dgm:pt modelId="{BA0F0385-D523-4631-97C7-5EC02FA458BC}" type="pres">
      <dgm:prSet presAssocID="{B33EF368-6870-4F2D-AB5B-4BBA19CD8BD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8FE486D-F347-47E6-9927-CE9AFC5B19E1}" type="pres">
      <dgm:prSet presAssocID="{B33EF368-6870-4F2D-AB5B-4BBA19CD8BD2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3021430-54EF-49CE-B862-0B519BCF7F42}" type="pres">
      <dgm:prSet presAssocID="{F88EF7D5-CBFB-4F56-B006-7B41E0D3F23C}" presName="sp" presStyleCnt="0"/>
      <dgm:spPr/>
    </dgm:pt>
    <dgm:pt modelId="{5A2B7710-4D9D-489A-8EFA-7939522DC89E}" type="pres">
      <dgm:prSet presAssocID="{276E0201-674A-4892-8BDD-F33DD9ED9277}" presName="composite" presStyleCnt="0"/>
      <dgm:spPr/>
    </dgm:pt>
    <dgm:pt modelId="{0D8A28B6-FBC4-4C6C-AE0E-1549667F8BA1}" type="pres">
      <dgm:prSet presAssocID="{276E0201-674A-4892-8BDD-F33DD9ED927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648643-5CA4-4924-AAD2-ABD197219C2F}" type="pres">
      <dgm:prSet presAssocID="{276E0201-674A-4892-8BDD-F33DD9ED927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5E71781-1C5A-4BDB-AD2B-6F00FA263FBD}" type="pres">
      <dgm:prSet presAssocID="{3F8C9699-5825-4E7E-B10F-26254651249F}" presName="sp" presStyleCnt="0"/>
      <dgm:spPr/>
    </dgm:pt>
    <dgm:pt modelId="{2F26C888-3D39-4BBD-8CE3-2F137193C769}" type="pres">
      <dgm:prSet presAssocID="{A2754BB8-20E6-44D9-A302-46F981EEA105}" presName="composite" presStyleCnt="0"/>
      <dgm:spPr/>
    </dgm:pt>
    <dgm:pt modelId="{0CEB2788-BC2C-4D91-90D0-B801C5BC31EE}" type="pres">
      <dgm:prSet presAssocID="{A2754BB8-20E6-44D9-A302-46F981EEA10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1403245-611C-41C3-B2DC-5DCA5E1EB3B5}" type="pres">
      <dgm:prSet presAssocID="{A2754BB8-20E6-44D9-A302-46F981EEA10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17979EE-D973-4C20-80A8-BCDAC47547D3}" type="presOf" srcId="{7179C77D-2646-4B8F-9C82-7CC7A5CCFF1B}" destId="{8E648643-5CA4-4924-AAD2-ABD197219C2F}" srcOrd="0" destOrd="0" presId="urn:microsoft.com/office/officeart/2005/8/layout/chevron2"/>
    <dgm:cxn modelId="{4E132E57-412A-476D-AED4-89421474726B}" type="presOf" srcId="{A2754BB8-20E6-44D9-A302-46F981EEA105}" destId="{0CEB2788-BC2C-4D91-90D0-B801C5BC31EE}" srcOrd="0" destOrd="0" presId="urn:microsoft.com/office/officeart/2005/8/layout/chevron2"/>
    <dgm:cxn modelId="{3FEF74AF-741A-43EF-A500-106743808B71}" type="presOf" srcId="{BFDFE658-1244-420F-975F-1A874C74B316}" destId="{564BFF6B-1433-4F7E-B07F-3F1E566D9955}" srcOrd="0" destOrd="0" presId="urn:microsoft.com/office/officeart/2005/8/layout/chevron2"/>
    <dgm:cxn modelId="{DE3C93A8-5F46-41E5-9DDD-A68ED9F05243}" srcId="{276E0201-674A-4892-8BDD-F33DD9ED9277}" destId="{7179C77D-2646-4B8F-9C82-7CC7A5CCFF1B}" srcOrd="0" destOrd="0" parTransId="{1D09A716-36E9-4D17-B176-DC6D55E2C1A4}" sibTransId="{99460290-47A5-434D-BF00-102788D36642}"/>
    <dgm:cxn modelId="{F963E68A-D95A-441D-B3FB-F908C44387CA}" type="presOf" srcId="{3225B2B3-FDCB-4174-9BE6-C21F6BA515C3}" destId="{48FE486D-F347-47E6-9927-CE9AFC5B19E1}" srcOrd="0" destOrd="0" presId="urn:microsoft.com/office/officeart/2005/8/layout/chevron2"/>
    <dgm:cxn modelId="{F0155F72-BD40-4673-9BBB-4AF41AFE03A0}" srcId="{B33EF368-6870-4F2D-AB5B-4BBA19CD8BD2}" destId="{3225B2B3-FDCB-4174-9BE6-C21F6BA515C3}" srcOrd="0" destOrd="0" parTransId="{2A3B281B-F2A7-4750-9ED9-7C54B4BE2B86}" sibTransId="{9D08B491-96E1-4BD3-A539-4AD694A08116}"/>
    <dgm:cxn modelId="{1981418C-C048-43B1-A563-415245D58925}" srcId="{A2754BB8-20E6-44D9-A302-46F981EEA105}" destId="{47DB08B8-C32A-454E-BEAB-3A47733FFCCE}" srcOrd="0" destOrd="0" parTransId="{5E76A19F-3D75-4E8E-85B2-1097202A8DDE}" sibTransId="{5AAB0960-962C-4C9E-8785-3A7E91C28949}"/>
    <dgm:cxn modelId="{A3F40B24-C2D3-4147-A57F-398970BE439C}" srcId="{BFDFE658-1244-420F-975F-1A874C74B316}" destId="{B33EF368-6870-4F2D-AB5B-4BBA19CD8BD2}" srcOrd="0" destOrd="0" parTransId="{D04DD4ED-6C2C-4DDE-B9B8-5EB50D97E1B3}" sibTransId="{F88EF7D5-CBFB-4F56-B006-7B41E0D3F23C}"/>
    <dgm:cxn modelId="{6BF2CE9E-E2A3-462D-B99F-019585195925}" srcId="{BFDFE658-1244-420F-975F-1A874C74B316}" destId="{A2754BB8-20E6-44D9-A302-46F981EEA105}" srcOrd="2" destOrd="0" parTransId="{20364B13-17D9-4D17-90CC-91B4CD9FF6BA}" sibTransId="{C7367B08-F7AC-42B0-8A84-1BC886E4C69E}"/>
    <dgm:cxn modelId="{C40975A6-DE2A-465B-8408-228A5F5BD3FF}" type="presOf" srcId="{276E0201-674A-4892-8BDD-F33DD9ED9277}" destId="{0D8A28B6-FBC4-4C6C-AE0E-1549667F8BA1}" srcOrd="0" destOrd="0" presId="urn:microsoft.com/office/officeart/2005/8/layout/chevron2"/>
    <dgm:cxn modelId="{AE7BD41B-0540-4826-BBC9-1A41C1D8689D}" type="presOf" srcId="{47DB08B8-C32A-454E-BEAB-3A47733FFCCE}" destId="{31403245-611C-41C3-B2DC-5DCA5E1EB3B5}" srcOrd="0" destOrd="0" presId="urn:microsoft.com/office/officeart/2005/8/layout/chevron2"/>
    <dgm:cxn modelId="{957AAB8C-5273-428E-A73C-6477D6686EF3}" srcId="{BFDFE658-1244-420F-975F-1A874C74B316}" destId="{276E0201-674A-4892-8BDD-F33DD9ED9277}" srcOrd="1" destOrd="0" parTransId="{5D2EEC75-8E61-43DF-9ED4-581D0A52E3F8}" sibTransId="{3F8C9699-5825-4E7E-B10F-26254651249F}"/>
    <dgm:cxn modelId="{E9B1D41D-49B1-4F4D-ADB8-21415FF6A6B1}" type="presOf" srcId="{B33EF368-6870-4F2D-AB5B-4BBA19CD8BD2}" destId="{BA0F0385-D523-4631-97C7-5EC02FA458BC}" srcOrd="0" destOrd="0" presId="urn:microsoft.com/office/officeart/2005/8/layout/chevron2"/>
    <dgm:cxn modelId="{A387FE9A-E95A-4477-883B-682968426FED}" type="presParOf" srcId="{564BFF6B-1433-4F7E-B07F-3F1E566D9955}" destId="{37E34366-FBDB-45FC-9B37-94358C611EB2}" srcOrd="0" destOrd="0" presId="urn:microsoft.com/office/officeart/2005/8/layout/chevron2"/>
    <dgm:cxn modelId="{6EDD8947-5CBA-4607-A557-51D106025F45}" type="presParOf" srcId="{37E34366-FBDB-45FC-9B37-94358C611EB2}" destId="{BA0F0385-D523-4631-97C7-5EC02FA458BC}" srcOrd="0" destOrd="0" presId="urn:microsoft.com/office/officeart/2005/8/layout/chevron2"/>
    <dgm:cxn modelId="{88EE0474-8088-40A5-9CD4-E68174DFB9AE}" type="presParOf" srcId="{37E34366-FBDB-45FC-9B37-94358C611EB2}" destId="{48FE486D-F347-47E6-9927-CE9AFC5B19E1}" srcOrd="1" destOrd="0" presId="urn:microsoft.com/office/officeart/2005/8/layout/chevron2"/>
    <dgm:cxn modelId="{0FD85B74-3ADD-4A9E-ABEF-CC70C1CE76CF}" type="presParOf" srcId="{564BFF6B-1433-4F7E-B07F-3F1E566D9955}" destId="{23021430-54EF-49CE-B862-0B519BCF7F42}" srcOrd="1" destOrd="0" presId="urn:microsoft.com/office/officeart/2005/8/layout/chevron2"/>
    <dgm:cxn modelId="{538E4790-066C-4D15-9E77-1E73503188BF}" type="presParOf" srcId="{564BFF6B-1433-4F7E-B07F-3F1E566D9955}" destId="{5A2B7710-4D9D-489A-8EFA-7939522DC89E}" srcOrd="2" destOrd="0" presId="urn:microsoft.com/office/officeart/2005/8/layout/chevron2"/>
    <dgm:cxn modelId="{71695389-2D46-4472-B5E1-98F2B22C52C5}" type="presParOf" srcId="{5A2B7710-4D9D-489A-8EFA-7939522DC89E}" destId="{0D8A28B6-FBC4-4C6C-AE0E-1549667F8BA1}" srcOrd="0" destOrd="0" presId="urn:microsoft.com/office/officeart/2005/8/layout/chevron2"/>
    <dgm:cxn modelId="{EE1CA05D-734A-4D1C-8F09-A206D4105750}" type="presParOf" srcId="{5A2B7710-4D9D-489A-8EFA-7939522DC89E}" destId="{8E648643-5CA4-4924-AAD2-ABD197219C2F}" srcOrd="1" destOrd="0" presId="urn:microsoft.com/office/officeart/2005/8/layout/chevron2"/>
    <dgm:cxn modelId="{7191A5E1-339F-4CA1-AC2D-E47EF96AFD4D}" type="presParOf" srcId="{564BFF6B-1433-4F7E-B07F-3F1E566D9955}" destId="{55E71781-1C5A-4BDB-AD2B-6F00FA263FBD}" srcOrd="3" destOrd="0" presId="urn:microsoft.com/office/officeart/2005/8/layout/chevron2"/>
    <dgm:cxn modelId="{F30C82BD-6D75-427D-9BC1-D664FE1779B9}" type="presParOf" srcId="{564BFF6B-1433-4F7E-B07F-3F1E566D9955}" destId="{2F26C888-3D39-4BBD-8CE3-2F137193C769}" srcOrd="4" destOrd="0" presId="urn:microsoft.com/office/officeart/2005/8/layout/chevron2"/>
    <dgm:cxn modelId="{6E305AE9-04EB-4112-A668-F1D59367C6C1}" type="presParOf" srcId="{2F26C888-3D39-4BBD-8CE3-2F137193C769}" destId="{0CEB2788-BC2C-4D91-90D0-B801C5BC31EE}" srcOrd="0" destOrd="0" presId="urn:microsoft.com/office/officeart/2005/8/layout/chevron2"/>
    <dgm:cxn modelId="{2C05E617-A9CB-4EFB-B82D-7D2FA62CDB7B}" type="presParOf" srcId="{2F26C888-3D39-4BBD-8CE3-2F137193C769}" destId="{31403245-611C-41C3-B2DC-5DCA5E1EB3B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DFE658-1244-420F-975F-1A874C74B316}" type="doc">
      <dgm:prSet loTypeId="urn:microsoft.com/office/officeart/2005/8/layout/chevron2" loCatId="list" qsTypeId="urn:microsoft.com/office/officeart/2005/8/quickstyle/3d2" qsCatId="3D" csTypeId="urn:microsoft.com/office/officeart/2005/8/colors/accent3_2" csCatId="accent3" phldr="1"/>
      <dgm:spPr/>
      <dgm:t>
        <a:bodyPr/>
        <a:lstStyle/>
        <a:p>
          <a:endParaRPr lang="en-GB"/>
        </a:p>
      </dgm:t>
    </dgm:pt>
    <dgm:pt modelId="{B33EF368-6870-4F2D-AB5B-4BBA19CD8BD2}">
      <dgm:prSet phldrT="[Text]"/>
      <dgm:spPr/>
      <dgm:t>
        <a:bodyPr/>
        <a:lstStyle/>
        <a:p>
          <a:r>
            <a:rPr lang="en-GB" dirty="0" smtClean="0"/>
            <a:t>4</a:t>
          </a:r>
          <a:endParaRPr lang="en-GB" dirty="0"/>
        </a:p>
      </dgm:t>
    </dgm:pt>
    <dgm:pt modelId="{D04DD4ED-6C2C-4DDE-B9B8-5EB50D97E1B3}" type="parTrans" cxnId="{A3F40B24-C2D3-4147-A57F-398970BE439C}">
      <dgm:prSet/>
      <dgm:spPr/>
      <dgm:t>
        <a:bodyPr/>
        <a:lstStyle/>
        <a:p>
          <a:endParaRPr lang="en-GB"/>
        </a:p>
      </dgm:t>
    </dgm:pt>
    <dgm:pt modelId="{F88EF7D5-CBFB-4F56-B006-7B41E0D3F23C}" type="sibTrans" cxnId="{A3F40B24-C2D3-4147-A57F-398970BE439C}">
      <dgm:prSet/>
      <dgm:spPr/>
      <dgm:t>
        <a:bodyPr/>
        <a:lstStyle/>
        <a:p>
          <a:endParaRPr lang="en-GB"/>
        </a:p>
      </dgm:t>
    </dgm:pt>
    <dgm:pt modelId="{3225B2B3-FDCB-4174-9BE6-C21F6BA515C3}">
      <dgm:prSet phldrT="[Text]"/>
      <dgm:spPr/>
      <dgm:t>
        <a:bodyPr/>
        <a:lstStyle/>
        <a:p>
          <a:r>
            <a:rPr lang="en-GB" dirty="0" smtClean="0"/>
            <a:t>Unemployment likely to increase as consumers turn to cheaper imports.</a:t>
          </a:r>
          <a:endParaRPr lang="en-GB" dirty="0"/>
        </a:p>
      </dgm:t>
    </dgm:pt>
    <dgm:pt modelId="{2A3B281B-F2A7-4750-9ED9-7C54B4BE2B86}" type="parTrans" cxnId="{F0155F72-BD40-4673-9BBB-4AF41AFE03A0}">
      <dgm:prSet/>
      <dgm:spPr/>
      <dgm:t>
        <a:bodyPr/>
        <a:lstStyle/>
        <a:p>
          <a:endParaRPr lang="en-GB"/>
        </a:p>
      </dgm:t>
    </dgm:pt>
    <dgm:pt modelId="{9D08B491-96E1-4BD3-A539-4AD694A08116}" type="sibTrans" cxnId="{F0155F72-BD40-4673-9BBB-4AF41AFE03A0}">
      <dgm:prSet/>
      <dgm:spPr/>
      <dgm:t>
        <a:bodyPr/>
        <a:lstStyle/>
        <a:p>
          <a:endParaRPr lang="en-GB"/>
        </a:p>
      </dgm:t>
    </dgm:pt>
    <dgm:pt modelId="{276E0201-674A-4892-8BDD-F33DD9ED9277}">
      <dgm:prSet phldrT="[Text]"/>
      <dgm:spPr/>
      <dgm:t>
        <a:bodyPr/>
        <a:lstStyle/>
        <a:p>
          <a:r>
            <a:rPr lang="en-GB" dirty="0" smtClean="0"/>
            <a:t>5</a:t>
          </a:r>
          <a:endParaRPr lang="en-GB" dirty="0"/>
        </a:p>
      </dgm:t>
    </dgm:pt>
    <dgm:pt modelId="{5D2EEC75-8E61-43DF-9ED4-581D0A52E3F8}" type="parTrans" cxnId="{957AAB8C-5273-428E-A73C-6477D6686EF3}">
      <dgm:prSet/>
      <dgm:spPr/>
      <dgm:t>
        <a:bodyPr/>
        <a:lstStyle/>
        <a:p>
          <a:endParaRPr lang="en-GB"/>
        </a:p>
      </dgm:t>
    </dgm:pt>
    <dgm:pt modelId="{3F8C9699-5825-4E7E-B10F-26254651249F}" type="sibTrans" cxnId="{957AAB8C-5273-428E-A73C-6477D6686EF3}">
      <dgm:prSet/>
      <dgm:spPr/>
      <dgm:t>
        <a:bodyPr/>
        <a:lstStyle/>
        <a:p>
          <a:endParaRPr lang="en-GB"/>
        </a:p>
      </dgm:t>
    </dgm:pt>
    <dgm:pt modelId="{7179C77D-2646-4B8F-9C82-7CC7A5CCFF1B}">
      <dgm:prSet phldrT="[Text]"/>
      <dgm:spPr/>
      <dgm:t>
        <a:bodyPr/>
        <a:lstStyle/>
        <a:p>
          <a:r>
            <a:rPr lang="en-GB" dirty="0" smtClean="0"/>
            <a:t>Balance of payments deficits will occur!</a:t>
          </a:r>
          <a:endParaRPr lang="en-GB" dirty="0"/>
        </a:p>
      </dgm:t>
    </dgm:pt>
    <dgm:pt modelId="{1D09A716-36E9-4D17-B176-DC6D55E2C1A4}" type="parTrans" cxnId="{DE3C93A8-5F46-41E5-9DDD-A68ED9F05243}">
      <dgm:prSet/>
      <dgm:spPr/>
      <dgm:t>
        <a:bodyPr/>
        <a:lstStyle/>
        <a:p>
          <a:endParaRPr lang="en-GB"/>
        </a:p>
      </dgm:t>
    </dgm:pt>
    <dgm:pt modelId="{99460290-47A5-434D-BF00-102788D36642}" type="sibTrans" cxnId="{DE3C93A8-5F46-41E5-9DDD-A68ED9F05243}">
      <dgm:prSet/>
      <dgm:spPr/>
      <dgm:t>
        <a:bodyPr/>
        <a:lstStyle/>
        <a:p>
          <a:endParaRPr lang="en-GB"/>
        </a:p>
      </dgm:t>
    </dgm:pt>
    <dgm:pt modelId="{564BFF6B-1433-4F7E-B07F-3F1E566D9955}" type="pres">
      <dgm:prSet presAssocID="{BFDFE658-1244-420F-975F-1A874C74B31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7E34366-FBDB-45FC-9B37-94358C611EB2}" type="pres">
      <dgm:prSet presAssocID="{B33EF368-6870-4F2D-AB5B-4BBA19CD8BD2}" presName="composite" presStyleCnt="0"/>
      <dgm:spPr/>
    </dgm:pt>
    <dgm:pt modelId="{BA0F0385-D523-4631-97C7-5EC02FA458BC}" type="pres">
      <dgm:prSet presAssocID="{B33EF368-6870-4F2D-AB5B-4BBA19CD8BD2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8FE486D-F347-47E6-9927-CE9AFC5B19E1}" type="pres">
      <dgm:prSet presAssocID="{B33EF368-6870-4F2D-AB5B-4BBA19CD8BD2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3021430-54EF-49CE-B862-0B519BCF7F42}" type="pres">
      <dgm:prSet presAssocID="{F88EF7D5-CBFB-4F56-B006-7B41E0D3F23C}" presName="sp" presStyleCnt="0"/>
      <dgm:spPr/>
    </dgm:pt>
    <dgm:pt modelId="{5A2B7710-4D9D-489A-8EFA-7939522DC89E}" type="pres">
      <dgm:prSet presAssocID="{276E0201-674A-4892-8BDD-F33DD9ED9277}" presName="composite" presStyleCnt="0"/>
      <dgm:spPr/>
    </dgm:pt>
    <dgm:pt modelId="{0D8A28B6-FBC4-4C6C-AE0E-1549667F8BA1}" type="pres">
      <dgm:prSet presAssocID="{276E0201-674A-4892-8BDD-F33DD9ED9277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648643-5CA4-4924-AAD2-ABD197219C2F}" type="pres">
      <dgm:prSet presAssocID="{276E0201-674A-4892-8BDD-F33DD9ED9277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3F40B24-C2D3-4147-A57F-398970BE439C}" srcId="{BFDFE658-1244-420F-975F-1A874C74B316}" destId="{B33EF368-6870-4F2D-AB5B-4BBA19CD8BD2}" srcOrd="0" destOrd="0" parTransId="{D04DD4ED-6C2C-4DDE-B9B8-5EB50D97E1B3}" sibTransId="{F88EF7D5-CBFB-4F56-B006-7B41E0D3F23C}"/>
    <dgm:cxn modelId="{F0155F72-BD40-4673-9BBB-4AF41AFE03A0}" srcId="{B33EF368-6870-4F2D-AB5B-4BBA19CD8BD2}" destId="{3225B2B3-FDCB-4174-9BE6-C21F6BA515C3}" srcOrd="0" destOrd="0" parTransId="{2A3B281B-F2A7-4750-9ED9-7C54B4BE2B86}" sibTransId="{9D08B491-96E1-4BD3-A539-4AD694A08116}"/>
    <dgm:cxn modelId="{957AAB8C-5273-428E-A73C-6477D6686EF3}" srcId="{BFDFE658-1244-420F-975F-1A874C74B316}" destId="{276E0201-674A-4892-8BDD-F33DD9ED9277}" srcOrd="1" destOrd="0" parTransId="{5D2EEC75-8E61-43DF-9ED4-581D0A52E3F8}" sibTransId="{3F8C9699-5825-4E7E-B10F-26254651249F}"/>
    <dgm:cxn modelId="{DE3C93A8-5F46-41E5-9DDD-A68ED9F05243}" srcId="{276E0201-674A-4892-8BDD-F33DD9ED9277}" destId="{7179C77D-2646-4B8F-9C82-7CC7A5CCFF1B}" srcOrd="0" destOrd="0" parTransId="{1D09A716-36E9-4D17-B176-DC6D55E2C1A4}" sibTransId="{99460290-47A5-434D-BF00-102788D36642}"/>
    <dgm:cxn modelId="{3F22D4CE-F140-463E-BD9C-E39B700A8FF8}" type="presOf" srcId="{B33EF368-6870-4F2D-AB5B-4BBA19CD8BD2}" destId="{BA0F0385-D523-4631-97C7-5EC02FA458BC}" srcOrd="0" destOrd="0" presId="urn:microsoft.com/office/officeart/2005/8/layout/chevron2"/>
    <dgm:cxn modelId="{C8179834-4A83-4E61-BC6E-82DA08DD5807}" type="presOf" srcId="{3225B2B3-FDCB-4174-9BE6-C21F6BA515C3}" destId="{48FE486D-F347-47E6-9927-CE9AFC5B19E1}" srcOrd="0" destOrd="0" presId="urn:microsoft.com/office/officeart/2005/8/layout/chevron2"/>
    <dgm:cxn modelId="{8FFF53BD-69FA-40F7-B10C-95DA5962CED1}" type="presOf" srcId="{7179C77D-2646-4B8F-9C82-7CC7A5CCFF1B}" destId="{8E648643-5CA4-4924-AAD2-ABD197219C2F}" srcOrd="0" destOrd="0" presId="urn:microsoft.com/office/officeart/2005/8/layout/chevron2"/>
    <dgm:cxn modelId="{6DC9F47E-95FD-4FA3-9278-DF8DF3AE9C55}" type="presOf" srcId="{276E0201-674A-4892-8BDD-F33DD9ED9277}" destId="{0D8A28B6-FBC4-4C6C-AE0E-1549667F8BA1}" srcOrd="0" destOrd="0" presId="urn:microsoft.com/office/officeart/2005/8/layout/chevron2"/>
    <dgm:cxn modelId="{F1A51285-FE09-4E84-9176-4A90B1011D22}" type="presOf" srcId="{BFDFE658-1244-420F-975F-1A874C74B316}" destId="{564BFF6B-1433-4F7E-B07F-3F1E566D9955}" srcOrd="0" destOrd="0" presId="urn:microsoft.com/office/officeart/2005/8/layout/chevron2"/>
    <dgm:cxn modelId="{58058FFB-09C1-433D-82EF-ECC942008EA1}" type="presParOf" srcId="{564BFF6B-1433-4F7E-B07F-3F1E566D9955}" destId="{37E34366-FBDB-45FC-9B37-94358C611EB2}" srcOrd="0" destOrd="0" presId="urn:microsoft.com/office/officeart/2005/8/layout/chevron2"/>
    <dgm:cxn modelId="{42D932EC-61C1-4D1B-87EE-66530537AC7A}" type="presParOf" srcId="{37E34366-FBDB-45FC-9B37-94358C611EB2}" destId="{BA0F0385-D523-4631-97C7-5EC02FA458BC}" srcOrd="0" destOrd="0" presId="urn:microsoft.com/office/officeart/2005/8/layout/chevron2"/>
    <dgm:cxn modelId="{439218E7-1910-4F35-A62D-843760244975}" type="presParOf" srcId="{37E34366-FBDB-45FC-9B37-94358C611EB2}" destId="{48FE486D-F347-47E6-9927-CE9AFC5B19E1}" srcOrd="1" destOrd="0" presId="urn:microsoft.com/office/officeart/2005/8/layout/chevron2"/>
    <dgm:cxn modelId="{C480897B-30E4-4D10-A6DF-6388897FE6CC}" type="presParOf" srcId="{564BFF6B-1433-4F7E-B07F-3F1E566D9955}" destId="{23021430-54EF-49CE-B862-0B519BCF7F42}" srcOrd="1" destOrd="0" presId="urn:microsoft.com/office/officeart/2005/8/layout/chevron2"/>
    <dgm:cxn modelId="{7E793876-B064-4D35-8A6B-0C3DB7169562}" type="presParOf" srcId="{564BFF6B-1433-4F7E-B07F-3F1E566D9955}" destId="{5A2B7710-4D9D-489A-8EFA-7939522DC89E}" srcOrd="2" destOrd="0" presId="urn:microsoft.com/office/officeart/2005/8/layout/chevron2"/>
    <dgm:cxn modelId="{EC90CFE9-7CF4-4F3C-BA1F-29B1A77AA02B}" type="presParOf" srcId="{5A2B7710-4D9D-489A-8EFA-7939522DC89E}" destId="{0D8A28B6-FBC4-4C6C-AE0E-1549667F8BA1}" srcOrd="0" destOrd="0" presId="urn:microsoft.com/office/officeart/2005/8/layout/chevron2"/>
    <dgm:cxn modelId="{C0B8689A-6EFB-4846-A77D-E88A34E67FCE}" type="presParOf" srcId="{5A2B7710-4D9D-489A-8EFA-7939522DC89E}" destId="{8E648643-5CA4-4924-AAD2-ABD197219C2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114EB2-5EA6-4BA1-AADC-B6E5F3B6E18B}" type="doc">
      <dgm:prSet loTypeId="urn:microsoft.com/office/officeart/2005/8/layout/list1" loCatId="list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en-GB"/>
        </a:p>
      </dgm:t>
    </dgm:pt>
    <dgm:pt modelId="{EC8365B2-994C-441C-A107-8B58E59121D4}">
      <dgm:prSet phldrT="[Text]" custT="1"/>
      <dgm:spPr/>
      <dgm:t>
        <a:bodyPr/>
        <a:lstStyle/>
        <a:p>
          <a:r>
            <a:rPr lang="en-GB" sz="2400" dirty="0" smtClean="0"/>
            <a:t>A shift in the economy towards the service sector</a:t>
          </a:r>
          <a:endParaRPr lang="en-GB" sz="2400" dirty="0"/>
        </a:p>
      </dgm:t>
    </dgm:pt>
    <dgm:pt modelId="{0A5B8F6E-3114-458B-BE40-7961F5822E89}" type="parTrans" cxnId="{F51591A9-148C-48F1-8BB4-F1CD550E27F4}">
      <dgm:prSet/>
      <dgm:spPr/>
      <dgm:t>
        <a:bodyPr/>
        <a:lstStyle/>
        <a:p>
          <a:endParaRPr lang="en-GB"/>
        </a:p>
      </dgm:t>
    </dgm:pt>
    <dgm:pt modelId="{DE19EA23-975C-415D-9A14-53FCDF9519DC}" type="sibTrans" cxnId="{F51591A9-148C-48F1-8BB4-F1CD550E27F4}">
      <dgm:prSet/>
      <dgm:spPr/>
      <dgm:t>
        <a:bodyPr/>
        <a:lstStyle/>
        <a:p>
          <a:endParaRPr lang="en-GB"/>
        </a:p>
      </dgm:t>
    </dgm:pt>
    <dgm:pt modelId="{4FCD8D12-2293-4007-8538-8F17871DDB56}">
      <dgm:prSet phldrT="[Text]" custT="1"/>
      <dgm:spPr/>
      <dgm:t>
        <a:bodyPr/>
        <a:lstStyle/>
        <a:p>
          <a:r>
            <a:rPr lang="en-GB" sz="2400" dirty="0" smtClean="0"/>
            <a:t>Consumers demanding imported goods</a:t>
          </a:r>
          <a:endParaRPr lang="en-GB" sz="2400" dirty="0"/>
        </a:p>
      </dgm:t>
    </dgm:pt>
    <dgm:pt modelId="{12B80B7F-534F-4EE6-8BE9-A9F7BCFC1C9E}" type="parTrans" cxnId="{396AF7BE-1F64-4FEC-8AF5-5630456C2AF9}">
      <dgm:prSet/>
      <dgm:spPr/>
      <dgm:t>
        <a:bodyPr/>
        <a:lstStyle/>
        <a:p>
          <a:endParaRPr lang="en-GB"/>
        </a:p>
      </dgm:t>
    </dgm:pt>
    <dgm:pt modelId="{052FD302-552F-4761-844A-0902A7EC4135}" type="sibTrans" cxnId="{396AF7BE-1F64-4FEC-8AF5-5630456C2AF9}">
      <dgm:prSet/>
      <dgm:spPr/>
      <dgm:t>
        <a:bodyPr/>
        <a:lstStyle/>
        <a:p>
          <a:endParaRPr lang="en-GB"/>
        </a:p>
      </dgm:t>
    </dgm:pt>
    <dgm:pt modelId="{6B70C5AF-B259-4781-A594-B706E38A6384}">
      <dgm:prSet phldrT="[Text]" custT="1"/>
      <dgm:spPr/>
      <dgm:t>
        <a:bodyPr/>
        <a:lstStyle/>
        <a:p>
          <a:r>
            <a:rPr lang="en-GB" sz="2400" dirty="0" smtClean="0"/>
            <a:t>Strong value of £, making imports cheap and exports expensive</a:t>
          </a:r>
          <a:endParaRPr lang="en-GB" sz="2400" dirty="0"/>
        </a:p>
      </dgm:t>
    </dgm:pt>
    <dgm:pt modelId="{9321D3E4-BADE-4D18-973A-1DE76DBB458B}" type="parTrans" cxnId="{3AB579B0-AD44-4B88-BD37-884D530F3A85}">
      <dgm:prSet/>
      <dgm:spPr/>
      <dgm:t>
        <a:bodyPr/>
        <a:lstStyle/>
        <a:p>
          <a:endParaRPr lang="en-GB"/>
        </a:p>
      </dgm:t>
    </dgm:pt>
    <dgm:pt modelId="{CC07B6BE-9810-4E0B-B9BC-D5F6CF6A6E42}" type="sibTrans" cxnId="{3AB579B0-AD44-4B88-BD37-884D530F3A85}">
      <dgm:prSet/>
      <dgm:spPr/>
      <dgm:t>
        <a:bodyPr/>
        <a:lstStyle/>
        <a:p>
          <a:endParaRPr lang="en-GB"/>
        </a:p>
      </dgm:t>
    </dgm:pt>
    <dgm:pt modelId="{D17FAB62-6158-4C9E-8F7B-E4F675D2043D}" type="pres">
      <dgm:prSet presAssocID="{40114EB2-5EA6-4BA1-AADC-B6E5F3B6E18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80F8A6E-3643-4043-9436-DC54DD36D8D6}" type="pres">
      <dgm:prSet presAssocID="{EC8365B2-994C-441C-A107-8B58E59121D4}" presName="parentLin" presStyleCnt="0"/>
      <dgm:spPr/>
    </dgm:pt>
    <dgm:pt modelId="{415EF552-106B-4DBF-8FFE-AEF580166E6D}" type="pres">
      <dgm:prSet presAssocID="{EC8365B2-994C-441C-A107-8B58E59121D4}" presName="parentLeftMargin" presStyleLbl="node1" presStyleIdx="0" presStyleCnt="3"/>
      <dgm:spPr/>
      <dgm:t>
        <a:bodyPr/>
        <a:lstStyle/>
        <a:p>
          <a:endParaRPr lang="en-GB"/>
        </a:p>
      </dgm:t>
    </dgm:pt>
    <dgm:pt modelId="{B264CBF0-0BEF-4CB0-9CCE-3362B8E93FB3}" type="pres">
      <dgm:prSet presAssocID="{EC8365B2-994C-441C-A107-8B58E59121D4}" presName="parentText" presStyleLbl="node1" presStyleIdx="0" presStyleCnt="3" custScaleX="111349" custScaleY="19783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5898DBB-A643-477E-A689-85C39AF8C68A}" type="pres">
      <dgm:prSet presAssocID="{EC8365B2-994C-441C-A107-8B58E59121D4}" presName="negativeSpace" presStyleCnt="0"/>
      <dgm:spPr/>
    </dgm:pt>
    <dgm:pt modelId="{19DDDD70-1B7A-4599-95AC-B4C77931BE64}" type="pres">
      <dgm:prSet presAssocID="{EC8365B2-994C-441C-A107-8B58E59121D4}" presName="childText" presStyleLbl="conFgAcc1" presStyleIdx="0" presStyleCnt="3" custScaleX="84399" custLinFactNeighborX="2948" custLinFactNeighborY="-37402">
        <dgm:presLayoutVars>
          <dgm:bulletEnabled val="1"/>
        </dgm:presLayoutVars>
      </dgm:prSet>
      <dgm:spPr/>
    </dgm:pt>
    <dgm:pt modelId="{20F43726-DE96-4242-B202-588A7DC7C229}" type="pres">
      <dgm:prSet presAssocID="{DE19EA23-975C-415D-9A14-53FCDF9519DC}" presName="spaceBetweenRectangles" presStyleCnt="0"/>
      <dgm:spPr/>
    </dgm:pt>
    <dgm:pt modelId="{F86525DC-0D4A-4264-A955-63FF52C95347}" type="pres">
      <dgm:prSet presAssocID="{4FCD8D12-2293-4007-8538-8F17871DDB56}" presName="parentLin" presStyleCnt="0"/>
      <dgm:spPr/>
    </dgm:pt>
    <dgm:pt modelId="{AF20E844-3280-4758-84BA-3059B8891489}" type="pres">
      <dgm:prSet presAssocID="{4FCD8D12-2293-4007-8538-8F17871DDB56}" presName="parentLeftMargin" presStyleLbl="node1" presStyleIdx="0" presStyleCnt="3"/>
      <dgm:spPr/>
      <dgm:t>
        <a:bodyPr/>
        <a:lstStyle/>
        <a:p>
          <a:endParaRPr lang="en-GB"/>
        </a:p>
      </dgm:t>
    </dgm:pt>
    <dgm:pt modelId="{BCA6961A-E9BF-49A1-8970-01ACBB532894}" type="pres">
      <dgm:prSet presAssocID="{4FCD8D12-2293-4007-8538-8F17871DDB56}" presName="parentText" presStyleLbl="node1" presStyleIdx="1" presStyleCnt="3" custScaleX="111349" custScaleY="19783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EEC91BE-3B15-442E-813E-7A8A3C62107A}" type="pres">
      <dgm:prSet presAssocID="{4FCD8D12-2293-4007-8538-8F17871DDB56}" presName="negativeSpace" presStyleCnt="0"/>
      <dgm:spPr/>
    </dgm:pt>
    <dgm:pt modelId="{2BDD9B77-2326-457F-948D-E184716059C6}" type="pres">
      <dgm:prSet presAssocID="{4FCD8D12-2293-4007-8538-8F17871DDB56}" presName="childText" presStyleLbl="conFgAcc1" presStyleIdx="1" presStyleCnt="3" custScaleX="84399" custLinFactNeighborX="2948" custLinFactNeighborY="-37402">
        <dgm:presLayoutVars>
          <dgm:bulletEnabled val="1"/>
        </dgm:presLayoutVars>
      </dgm:prSet>
      <dgm:spPr/>
    </dgm:pt>
    <dgm:pt modelId="{C5EF4522-D71D-41B7-A058-555242EE19CF}" type="pres">
      <dgm:prSet presAssocID="{052FD302-552F-4761-844A-0902A7EC4135}" presName="spaceBetweenRectangles" presStyleCnt="0"/>
      <dgm:spPr/>
    </dgm:pt>
    <dgm:pt modelId="{488F91F8-FA22-4AEE-8A97-D73EA04FE464}" type="pres">
      <dgm:prSet presAssocID="{6B70C5AF-B259-4781-A594-B706E38A6384}" presName="parentLin" presStyleCnt="0"/>
      <dgm:spPr/>
    </dgm:pt>
    <dgm:pt modelId="{BD6727A6-C731-4638-AE88-E4E55CA701F4}" type="pres">
      <dgm:prSet presAssocID="{6B70C5AF-B259-4781-A594-B706E38A6384}" presName="parentLeftMargin" presStyleLbl="node1" presStyleIdx="1" presStyleCnt="3"/>
      <dgm:spPr/>
      <dgm:t>
        <a:bodyPr/>
        <a:lstStyle/>
        <a:p>
          <a:endParaRPr lang="en-GB"/>
        </a:p>
      </dgm:t>
    </dgm:pt>
    <dgm:pt modelId="{746F6624-0C5E-4DB0-B2ED-4AA454F9F60E}" type="pres">
      <dgm:prSet presAssocID="{6B70C5AF-B259-4781-A594-B706E38A6384}" presName="parentText" presStyleLbl="node1" presStyleIdx="2" presStyleCnt="3" custScaleX="111349" custScaleY="19783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2AC4EE-6C0A-4108-B953-E84CEE651F58}" type="pres">
      <dgm:prSet presAssocID="{6B70C5AF-B259-4781-A594-B706E38A6384}" presName="negativeSpace" presStyleCnt="0"/>
      <dgm:spPr/>
    </dgm:pt>
    <dgm:pt modelId="{74ADA98C-DB31-42D4-93BA-37EA87A77225}" type="pres">
      <dgm:prSet presAssocID="{6B70C5AF-B259-4781-A594-B706E38A6384}" presName="childText" presStyleLbl="conFgAcc1" presStyleIdx="2" presStyleCnt="3" custScaleX="84399" custLinFactNeighborX="2948" custLinFactNeighborY="-13684">
        <dgm:presLayoutVars>
          <dgm:bulletEnabled val="1"/>
        </dgm:presLayoutVars>
      </dgm:prSet>
      <dgm:spPr/>
    </dgm:pt>
  </dgm:ptLst>
  <dgm:cxnLst>
    <dgm:cxn modelId="{396AF7BE-1F64-4FEC-8AF5-5630456C2AF9}" srcId="{40114EB2-5EA6-4BA1-AADC-B6E5F3B6E18B}" destId="{4FCD8D12-2293-4007-8538-8F17871DDB56}" srcOrd="1" destOrd="0" parTransId="{12B80B7F-534F-4EE6-8BE9-A9F7BCFC1C9E}" sibTransId="{052FD302-552F-4761-844A-0902A7EC4135}"/>
    <dgm:cxn modelId="{06A2D45B-6158-42FB-BC5B-C80AB852B55D}" type="presOf" srcId="{EC8365B2-994C-441C-A107-8B58E59121D4}" destId="{B264CBF0-0BEF-4CB0-9CCE-3362B8E93FB3}" srcOrd="1" destOrd="0" presId="urn:microsoft.com/office/officeart/2005/8/layout/list1"/>
    <dgm:cxn modelId="{4FA44628-0427-456E-98B1-2FEC526CC435}" type="presOf" srcId="{4FCD8D12-2293-4007-8538-8F17871DDB56}" destId="{BCA6961A-E9BF-49A1-8970-01ACBB532894}" srcOrd="1" destOrd="0" presId="urn:microsoft.com/office/officeart/2005/8/layout/list1"/>
    <dgm:cxn modelId="{E84D5100-06D2-453C-BF68-5C600C543955}" type="presOf" srcId="{6B70C5AF-B259-4781-A594-B706E38A6384}" destId="{746F6624-0C5E-4DB0-B2ED-4AA454F9F60E}" srcOrd="1" destOrd="0" presId="urn:microsoft.com/office/officeart/2005/8/layout/list1"/>
    <dgm:cxn modelId="{3185D379-93F3-4056-85E0-9A5505DE4852}" type="presOf" srcId="{6B70C5AF-B259-4781-A594-B706E38A6384}" destId="{BD6727A6-C731-4638-AE88-E4E55CA701F4}" srcOrd="0" destOrd="0" presId="urn:microsoft.com/office/officeart/2005/8/layout/list1"/>
    <dgm:cxn modelId="{BE27EA81-1ADB-4BEB-A1AC-01EC2E3DE167}" type="presOf" srcId="{4FCD8D12-2293-4007-8538-8F17871DDB56}" destId="{AF20E844-3280-4758-84BA-3059B8891489}" srcOrd="0" destOrd="0" presId="urn:microsoft.com/office/officeart/2005/8/layout/list1"/>
    <dgm:cxn modelId="{3AB579B0-AD44-4B88-BD37-884D530F3A85}" srcId="{40114EB2-5EA6-4BA1-AADC-B6E5F3B6E18B}" destId="{6B70C5AF-B259-4781-A594-B706E38A6384}" srcOrd="2" destOrd="0" parTransId="{9321D3E4-BADE-4D18-973A-1DE76DBB458B}" sibTransId="{CC07B6BE-9810-4E0B-B9BC-D5F6CF6A6E42}"/>
    <dgm:cxn modelId="{F51591A9-148C-48F1-8BB4-F1CD550E27F4}" srcId="{40114EB2-5EA6-4BA1-AADC-B6E5F3B6E18B}" destId="{EC8365B2-994C-441C-A107-8B58E59121D4}" srcOrd="0" destOrd="0" parTransId="{0A5B8F6E-3114-458B-BE40-7961F5822E89}" sibTransId="{DE19EA23-975C-415D-9A14-53FCDF9519DC}"/>
    <dgm:cxn modelId="{AF8EB26D-2BBD-450F-B29F-2505A116C2CA}" type="presOf" srcId="{EC8365B2-994C-441C-A107-8B58E59121D4}" destId="{415EF552-106B-4DBF-8FFE-AEF580166E6D}" srcOrd="0" destOrd="0" presId="urn:microsoft.com/office/officeart/2005/8/layout/list1"/>
    <dgm:cxn modelId="{1164FDC6-2CB8-46CD-ADFD-0DCDF684DB29}" type="presOf" srcId="{40114EB2-5EA6-4BA1-AADC-B6E5F3B6E18B}" destId="{D17FAB62-6158-4C9E-8F7B-E4F675D2043D}" srcOrd="0" destOrd="0" presId="urn:microsoft.com/office/officeart/2005/8/layout/list1"/>
    <dgm:cxn modelId="{9CD341EF-F0EC-4BC3-93DE-64770117284E}" type="presParOf" srcId="{D17FAB62-6158-4C9E-8F7B-E4F675D2043D}" destId="{A80F8A6E-3643-4043-9436-DC54DD36D8D6}" srcOrd="0" destOrd="0" presId="urn:microsoft.com/office/officeart/2005/8/layout/list1"/>
    <dgm:cxn modelId="{27922963-1473-4F01-9D56-ABA0C23760B0}" type="presParOf" srcId="{A80F8A6E-3643-4043-9436-DC54DD36D8D6}" destId="{415EF552-106B-4DBF-8FFE-AEF580166E6D}" srcOrd="0" destOrd="0" presId="urn:microsoft.com/office/officeart/2005/8/layout/list1"/>
    <dgm:cxn modelId="{18F5D422-1282-4807-A600-A8B4BF0E6E79}" type="presParOf" srcId="{A80F8A6E-3643-4043-9436-DC54DD36D8D6}" destId="{B264CBF0-0BEF-4CB0-9CCE-3362B8E93FB3}" srcOrd="1" destOrd="0" presId="urn:microsoft.com/office/officeart/2005/8/layout/list1"/>
    <dgm:cxn modelId="{CD7A3C58-A154-4C06-A9DB-6A31BBC139B4}" type="presParOf" srcId="{D17FAB62-6158-4C9E-8F7B-E4F675D2043D}" destId="{75898DBB-A643-477E-A689-85C39AF8C68A}" srcOrd="1" destOrd="0" presId="urn:microsoft.com/office/officeart/2005/8/layout/list1"/>
    <dgm:cxn modelId="{A5C6C187-14AF-43A1-92ED-6900452AC5B1}" type="presParOf" srcId="{D17FAB62-6158-4C9E-8F7B-E4F675D2043D}" destId="{19DDDD70-1B7A-4599-95AC-B4C77931BE64}" srcOrd="2" destOrd="0" presId="urn:microsoft.com/office/officeart/2005/8/layout/list1"/>
    <dgm:cxn modelId="{95F130CD-E6BC-496A-B0CD-7DE5D7BD5C51}" type="presParOf" srcId="{D17FAB62-6158-4C9E-8F7B-E4F675D2043D}" destId="{20F43726-DE96-4242-B202-588A7DC7C229}" srcOrd="3" destOrd="0" presId="urn:microsoft.com/office/officeart/2005/8/layout/list1"/>
    <dgm:cxn modelId="{82B78502-57E2-4DE7-AC17-F72DE8881F9E}" type="presParOf" srcId="{D17FAB62-6158-4C9E-8F7B-E4F675D2043D}" destId="{F86525DC-0D4A-4264-A955-63FF52C95347}" srcOrd="4" destOrd="0" presId="urn:microsoft.com/office/officeart/2005/8/layout/list1"/>
    <dgm:cxn modelId="{05808607-D417-4EAD-8DC9-22406CB67CBA}" type="presParOf" srcId="{F86525DC-0D4A-4264-A955-63FF52C95347}" destId="{AF20E844-3280-4758-84BA-3059B8891489}" srcOrd="0" destOrd="0" presId="urn:microsoft.com/office/officeart/2005/8/layout/list1"/>
    <dgm:cxn modelId="{BD756D91-AC8C-407C-94FF-A703C8AA1504}" type="presParOf" srcId="{F86525DC-0D4A-4264-A955-63FF52C95347}" destId="{BCA6961A-E9BF-49A1-8970-01ACBB532894}" srcOrd="1" destOrd="0" presId="urn:microsoft.com/office/officeart/2005/8/layout/list1"/>
    <dgm:cxn modelId="{D22A35B4-D7C5-425E-B79D-C800E48DAEAF}" type="presParOf" srcId="{D17FAB62-6158-4C9E-8F7B-E4F675D2043D}" destId="{CEEC91BE-3B15-442E-813E-7A8A3C62107A}" srcOrd="5" destOrd="0" presId="urn:microsoft.com/office/officeart/2005/8/layout/list1"/>
    <dgm:cxn modelId="{2E14AC1F-C875-4483-94F7-E9E20A1C2C7A}" type="presParOf" srcId="{D17FAB62-6158-4C9E-8F7B-E4F675D2043D}" destId="{2BDD9B77-2326-457F-948D-E184716059C6}" srcOrd="6" destOrd="0" presId="urn:microsoft.com/office/officeart/2005/8/layout/list1"/>
    <dgm:cxn modelId="{749155D3-C5F4-4CD6-9112-8ACDE9FDF1BA}" type="presParOf" srcId="{D17FAB62-6158-4C9E-8F7B-E4F675D2043D}" destId="{C5EF4522-D71D-41B7-A058-555242EE19CF}" srcOrd="7" destOrd="0" presId="urn:microsoft.com/office/officeart/2005/8/layout/list1"/>
    <dgm:cxn modelId="{1149E330-A2A7-4E6B-AE01-C7112B105382}" type="presParOf" srcId="{D17FAB62-6158-4C9E-8F7B-E4F675D2043D}" destId="{488F91F8-FA22-4AEE-8A97-D73EA04FE464}" srcOrd="8" destOrd="0" presId="urn:microsoft.com/office/officeart/2005/8/layout/list1"/>
    <dgm:cxn modelId="{E79B6459-DC5F-4BF1-816E-469976676F7E}" type="presParOf" srcId="{488F91F8-FA22-4AEE-8A97-D73EA04FE464}" destId="{BD6727A6-C731-4638-AE88-E4E55CA701F4}" srcOrd="0" destOrd="0" presId="urn:microsoft.com/office/officeart/2005/8/layout/list1"/>
    <dgm:cxn modelId="{CF1C670D-D03F-4CA5-B3AB-3DFB7174982B}" type="presParOf" srcId="{488F91F8-FA22-4AEE-8A97-D73EA04FE464}" destId="{746F6624-0C5E-4DB0-B2ED-4AA454F9F60E}" srcOrd="1" destOrd="0" presId="urn:microsoft.com/office/officeart/2005/8/layout/list1"/>
    <dgm:cxn modelId="{0038369A-21E7-4444-B3D8-A01186BE176B}" type="presParOf" srcId="{D17FAB62-6158-4C9E-8F7B-E4F675D2043D}" destId="{422AC4EE-6C0A-4108-B953-E84CEE651F58}" srcOrd="9" destOrd="0" presId="urn:microsoft.com/office/officeart/2005/8/layout/list1"/>
    <dgm:cxn modelId="{707AF173-C4EF-48DB-B5BB-79004E086CC6}" type="presParOf" srcId="{D17FAB62-6158-4C9E-8F7B-E4F675D2043D}" destId="{74ADA98C-DB31-42D4-93BA-37EA87A7722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0F0385-D523-4631-97C7-5EC02FA458BC}">
      <dsp:nvSpPr>
        <dsp:cNvPr id="0" name=""/>
        <dsp:cNvSpPr/>
      </dsp:nvSpPr>
      <dsp:spPr>
        <a:xfrm rot="5400000">
          <a:off x="-245874" y="248933"/>
          <a:ext cx="1639166" cy="1147416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1</a:t>
          </a:r>
          <a:endParaRPr lang="en-GB" sz="3200" kern="1200" dirty="0"/>
        </a:p>
      </dsp:txBody>
      <dsp:txXfrm rot="-5400000">
        <a:off x="1" y="576766"/>
        <a:ext cx="1147416" cy="491750"/>
      </dsp:txXfrm>
    </dsp:sp>
    <dsp:sp modelId="{48FE486D-F347-47E6-9927-CE9AFC5B19E1}">
      <dsp:nvSpPr>
        <dsp:cNvPr id="0" name=""/>
        <dsp:cNvSpPr/>
      </dsp:nvSpPr>
      <dsp:spPr>
        <a:xfrm rot="5400000">
          <a:off x="4361459" y="-3210984"/>
          <a:ext cx="1065458" cy="74935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Consumers spend at increasing rates to try and beat inflation, but in reality this leads to more inflation.</a:t>
          </a:r>
          <a:endParaRPr lang="en-GB" sz="2400" kern="1200" dirty="0"/>
        </a:p>
      </dsp:txBody>
      <dsp:txXfrm rot="-5400000">
        <a:off x="1147417" y="55069"/>
        <a:ext cx="7441533" cy="961436"/>
      </dsp:txXfrm>
    </dsp:sp>
    <dsp:sp modelId="{0D8A28B6-FBC4-4C6C-AE0E-1549667F8BA1}">
      <dsp:nvSpPr>
        <dsp:cNvPr id="0" name=""/>
        <dsp:cNvSpPr/>
      </dsp:nvSpPr>
      <dsp:spPr>
        <a:xfrm rot="5400000">
          <a:off x="-245874" y="1694543"/>
          <a:ext cx="1639166" cy="1147416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2</a:t>
          </a:r>
          <a:endParaRPr lang="en-GB" sz="3200" kern="1200" dirty="0"/>
        </a:p>
      </dsp:txBody>
      <dsp:txXfrm rot="-5400000">
        <a:off x="1" y="2022376"/>
        <a:ext cx="1147416" cy="491750"/>
      </dsp:txXfrm>
    </dsp:sp>
    <dsp:sp modelId="{8E648643-5CA4-4924-AAD2-ABD197219C2F}">
      <dsp:nvSpPr>
        <dsp:cNvPr id="0" name=""/>
        <dsp:cNvSpPr/>
      </dsp:nvSpPr>
      <dsp:spPr>
        <a:xfrm rot="5400000">
          <a:off x="4361459" y="-1765374"/>
          <a:ext cx="1065458" cy="74935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Continuing inflation leads to higher savings ratio, contracting demand and potentially causing a recession.</a:t>
          </a:r>
          <a:endParaRPr lang="en-GB" sz="2400" kern="1200" dirty="0"/>
        </a:p>
      </dsp:txBody>
      <dsp:txXfrm rot="-5400000">
        <a:off x="1147417" y="1500679"/>
        <a:ext cx="7441533" cy="961436"/>
      </dsp:txXfrm>
    </dsp:sp>
    <dsp:sp modelId="{0CEB2788-BC2C-4D91-90D0-B801C5BC31EE}">
      <dsp:nvSpPr>
        <dsp:cNvPr id="0" name=""/>
        <dsp:cNvSpPr/>
      </dsp:nvSpPr>
      <dsp:spPr>
        <a:xfrm rot="5400000">
          <a:off x="-245874" y="3140153"/>
          <a:ext cx="1639166" cy="1147416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3</a:t>
          </a:r>
          <a:endParaRPr lang="en-GB" sz="3200" kern="1200" dirty="0"/>
        </a:p>
      </dsp:txBody>
      <dsp:txXfrm rot="-5400000">
        <a:off x="1" y="3467986"/>
        <a:ext cx="1147416" cy="491750"/>
      </dsp:txXfrm>
    </dsp:sp>
    <dsp:sp modelId="{31403245-611C-41C3-B2DC-5DCA5E1EB3B5}">
      <dsp:nvSpPr>
        <dsp:cNvPr id="0" name=""/>
        <dsp:cNvSpPr/>
      </dsp:nvSpPr>
      <dsp:spPr>
        <a:xfrm rot="5400000">
          <a:off x="4361459" y="-319764"/>
          <a:ext cx="1065458" cy="74935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Workers demand higher wages, leading to increased costs, and further inflation. SRAS shifts left.</a:t>
          </a:r>
          <a:endParaRPr lang="en-GB" sz="2400" kern="1200" dirty="0"/>
        </a:p>
      </dsp:txBody>
      <dsp:txXfrm rot="-5400000">
        <a:off x="1147417" y="2946289"/>
        <a:ext cx="7441533" cy="9614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0F0385-D523-4631-97C7-5EC02FA458BC}">
      <dsp:nvSpPr>
        <dsp:cNvPr id="0" name=""/>
        <dsp:cNvSpPr/>
      </dsp:nvSpPr>
      <dsp:spPr>
        <a:xfrm rot="5400000">
          <a:off x="-361502" y="362026"/>
          <a:ext cx="2410017" cy="1687012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dirty="0" smtClean="0"/>
            <a:t>4</a:t>
          </a:r>
          <a:endParaRPr lang="en-GB" sz="4700" kern="1200" dirty="0"/>
        </a:p>
      </dsp:txBody>
      <dsp:txXfrm rot="-5400000">
        <a:off x="1" y="844029"/>
        <a:ext cx="1687012" cy="723005"/>
      </dsp:txXfrm>
    </dsp:sp>
    <dsp:sp modelId="{48FE486D-F347-47E6-9927-CE9AFC5B19E1}">
      <dsp:nvSpPr>
        <dsp:cNvPr id="0" name=""/>
        <dsp:cNvSpPr/>
      </dsp:nvSpPr>
      <dsp:spPr>
        <a:xfrm rot="5400000">
          <a:off x="4380730" y="-2693194"/>
          <a:ext cx="1566511" cy="69539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400" kern="1200" dirty="0" smtClean="0"/>
            <a:t>Unemployment likely to increase as consumers turn to cheaper imports.</a:t>
          </a:r>
          <a:endParaRPr lang="en-GB" sz="3400" kern="1200" dirty="0"/>
        </a:p>
      </dsp:txBody>
      <dsp:txXfrm rot="-5400000">
        <a:off x="1687012" y="76995"/>
        <a:ext cx="6877477" cy="1413569"/>
      </dsp:txXfrm>
    </dsp:sp>
    <dsp:sp modelId="{0D8A28B6-FBC4-4C6C-AE0E-1549667F8BA1}">
      <dsp:nvSpPr>
        <dsp:cNvPr id="0" name=""/>
        <dsp:cNvSpPr/>
      </dsp:nvSpPr>
      <dsp:spPr>
        <a:xfrm rot="5400000">
          <a:off x="-361502" y="2487464"/>
          <a:ext cx="2410017" cy="1687012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dirty="0" smtClean="0"/>
            <a:t>5</a:t>
          </a:r>
          <a:endParaRPr lang="en-GB" sz="4700" kern="1200" dirty="0"/>
        </a:p>
      </dsp:txBody>
      <dsp:txXfrm rot="-5400000">
        <a:off x="1" y="2969467"/>
        <a:ext cx="1687012" cy="723005"/>
      </dsp:txXfrm>
    </dsp:sp>
    <dsp:sp modelId="{8E648643-5CA4-4924-AAD2-ABD197219C2F}">
      <dsp:nvSpPr>
        <dsp:cNvPr id="0" name=""/>
        <dsp:cNvSpPr/>
      </dsp:nvSpPr>
      <dsp:spPr>
        <a:xfrm rot="5400000">
          <a:off x="4380730" y="-567756"/>
          <a:ext cx="1566511" cy="69539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400" kern="1200" dirty="0" smtClean="0"/>
            <a:t>Balance of payments deficits will occur!</a:t>
          </a:r>
          <a:endParaRPr lang="en-GB" sz="3400" kern="1200" dirty="0"/>
        </a:p>
      </dsp:txBody>
      <dsp:txXfrm rot="-5400000">
        <a:off x="1687012" y="2202433"/>
        <a:ext cx="6877477" cy="14135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DDDD70-1B7A-4599-95AC-B4C77931BE64}">
      <dsp:nvSpPr>
        <dsp:cNvPr id="0" name=""/>
        <dsp:cNvSpPr/>
      </dsp:nvSpPr>
      <dsp:spPr>
        <a:xfrm>
          <a:off x="262472" y="792088"/>
          <a:ext cx="7514394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64CBF0-0BEF-4CB0-9CCE-3362B8E93FB3}">
      <dsp:nvSpPr>
        <dsp:cNvPr id="0" name=""/>
        <dsp:cNvSpPr/>
      </dsp:nvSpPr>
      <dsp:spPr>
        <a:xfrm>
          <a:off x="445170" y="84533"/>
          <a:ext cx="6939705" cy="99281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5570" tIns="0" rIns="23557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A shift in the economy towards the service sector</a:t>
          </a:r>
          <a:endParaRPr lang="en-GB" sz="2400" kern="1200" dirty="0"/>
        </a:p>
      </dsp:txBody>
      <dsp:txXfrm>
        <a:off x="493635" y="132998"/>
        <a:ext cx="6842775" cy="895880"/>
      </dsp:txXfrm>
    </dsp:sp>
    <dsp:sp modelId="{2BDD9B77-2326-457F-948D-E184716059C6}">
      <dsp:nvSpPr>
        <dsp:cNvPr id="0" name=""/>
        <dsp:cNvSpPr/>
      </dsp:nvSpPr>
      <dsp:spPr>
        <a:xfrm>
          <a:off x="262472" y="2054179"/>
          <a:ext cx="7514394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A6961A-E9BF-49A1-8970-01ACBB532894}">
      <dsp:nvSpPr>
        <dsp:cNvPr id="0" name=""/>
        <dsp:cNvSpPr/>
      </dsp:nvSpPr>
      <dsp:spPr>
        <a:xfrm>
          <a:off x="445170" y="1346623"/>
          <a:ext cx="6939705" cy="99281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5570" tIns="0" rIns="23557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Consumers demanding imported goods</a:t>
          </a:r>
          <a:endParaRPr lang="en-GB" sz="2400" kern="1200" dirty="0"/>
        </a:p>
      </dsp:txBody>
      <dsp:txXfrm>
        <a:off x="493635" y="1395088"/>
        <a:ext cx="6842775" cy="895880"/>
      </dsp:txXfrm>
    </dsp:sp>
    <dsp:sp modelId="{74ADA98C-DB31-42D4-93BA-37EA87A77225}">
      <dsp:nvSpPr>
        <dsp:cNvPr id="0" name=""/>
        <dsp:cNvSpPr/>
      </dsp:nvSpPr>
      <dsp:spPr>
        <a:xfrm>
          <a:off x="262472" y="3316268"/>
          <a:ext cx="7514394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6F6624-0C5E-4DB0-B2ED-4AA454F9F60E}">
      <dsp:nvSpPr>
        <dsp:cNvPr id="0" name=""/>
        <dsp:cNvSpPr/>
      </dsp:nvSpPr>
      <dsp:spPr>
        <a:xfrm>
          <a:off x="445170" y="2608714"/>
          <a:ext cx="6939705" cy="99281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5570" tIns="0" rIns="23557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Strong value of £, making imports cheap and exports expensive</a:t>
          </a:r>
          <a:endParaRPr lang="en-GB" sz="2400" kern="1200" dirty="0"/>
        </a:p>
      </dsp:txBody>
      <dsp:txXfrm>
        <a:off x="493635" y="2657179"/>
        <a:ext cx="6842775" cy="895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47DADC-55EA-4839-91C8-5BCC0EC06F5C}" type="datetime1">
              <a:rPr lang="en-US" smtClean="0"/>
              <a:pPr/>
              <a:t>3/8/2012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47DADC-55EA-4839-91C8-5BCC0EC06F5C}" type="datetime1">
              <a:rPr lang="en-US" smtClean="0"/>
              <a:pPr/>
              <a:t>3/8/2012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47DADC-55EA-4839-91C8-5BCC0EC06F5C}" type="datetime1">
              <a:rPr lang="en-US" smtClean="0"/>
              <a:pPr/>
              <a:t>3/8/2012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47DADC-55EA-4839-91C8-5BCC0EC06F5C}" type="datetime1">
              <a:rPr lang="en-US" smtClean="0"/>
              <a:pPr/>
              <a:t>3/8/2012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47DADC-55EA-4839-91C8-5BCC0EC06F5C}" type="datetime1">
              <a:rPr lang="en-US" smtClean="0"/>
              <a:pPr/>
              <a:t>3/8/2012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47DADC-55EA-4839-91C8-5BCC0EC06F5C}" type="datetime1">
              <a:rPr lang="en-US" smtClean="0"/>
              <a:pPr/>
              <a:t>3/8/2012</a:t>
            </a:fld>
            <a:endParaRPr lang="en-US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47DADC-55EA-4839-91C8-5BCC0EC06F5C}" type="datetime1">
              <a:rPr lang="en-US" smtClean="0"/>
              <a:pPr/>
              <a:t>3/8/2012</a:t>
            </a:fld>
            <a:endParaRPr lang="en-US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47DADC-55EA-4839-91C8-5BCC0EC06F5C}" type="datetime1">
              <a:rPr lang="en-US" smtClean="0"/>
              <a:pPr/>
              <a:t>3/8/2012</a:t>
            </a:fld>
            <a:endParaRPr lang="en-US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47DADC-55EA-4839-91C8-5BCC0EC06F5C}" type="datetime1">
              <a:rPr lang="en-US" smtClean="0"/>
              <a:pPr/>
              <a:t>3/8/2012</a:t>
            </a:fld>
            <a:endParaRPr lang="en-US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47DADC-55EA-4839-91C8-5BCC0EC06F5C}" type="datetime1">
              <a:rPr lang="en-US" smtClean="0"/>
              <a:pPr/>
              <a:t>3/8/2012</a:t>
            </a:fld>
            <a:endParaRPr lang="en-US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47DADC-55EA-4839-91C8-5BCC0EC06F5C}" type="datetime1">
              <a:rPr lang="en-US" smtClean="0"/>
              <a:pPr/>
              <a:t>3/8/2012</a:t>
            </a:fld>
            <a:endParaRPr lang="en-US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A47DADC-55EA-4839-91C8-5BCC0EC06F5C}" type="datetime1">
              <a:rPr lang="en-US" smtClean="0"/>
              <a:pPr/>
              <a:t>3/8/2012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hyperlink" Target="http://www.bbc.co.uk/news/business-12429261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bbc.co.uk/news/uk-1702647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-7YCcZUXmw" TargetMode="External"/><Relationship Id="rId2" Type="http://schemas.openxmlformats.org/officeDocument/2006/relationships/hyperlink" Target="http://news.bbc.co.uk/1/hi/world/africa/7534190.s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403648" y="3869432"/>
            <a:ext cx="6408712" cy="93610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1403648" y="1844824"/>
            <a:ext cx="6408712" cy="187220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andara" pitchFamily="34" charset="0"/>
              </a:rPr>
              <a:t>Macroeconomic Policy Objectives</a:t>
            </a:r>
            <a:endParaRPr lang="en-GB" dirty="0">
              <a:latin typeface="Candar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005064"/>
            <a:ext cx="6400800" cy="17526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andara" pitchFamily="34" charset="0"/>
              </a:rPr>
              <a:t>AS Economics</a:t>
            </a:r>
            <a:endParaRPr lang="en-GB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08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6" y="260648"/>
            <a:ext cx="8280920" cy="115212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ndara" pitchFamily="34" charset="0"/>
              </a:rPr>
              <a:t>Balance of Payments</a:t>
            </a:r>
            <a:endParaRPr lang="en-GB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Candara" pitchFamily="34" charset="0"/>
              </a:rPr>
              <a:t>UK and US Deficit</a:t>
            </a:r>
          </a:p>
          <a:p>
            <a:r>
              <a:rPr lang="en-GB" sz="2400" dirty="0">
                <a:latin typeface="Candara" pitchFamily="34" charset="0"/>
                <a:hlinkClick r:id="rId2"/>
              </a:rPr>
              <a:t>http://</a:t>
            </a:r>
            <a:r>
              <a:rPr lang="en-GB" sz="2400" dirty="0" smtClean="0">
                <a:latin typeface="Candara" pitchFamily="34" charset="0"/>
                <a:hlinkClick r:id="rId2"/>
              </a:rPr>
              <a:t>www.bbc.co.uk/news/business-12429261</a:t>
            </a:r>
            <a:r>
              <a:rPr lang="en-GB" sz="2400" dirty="0" smtClean="0">
                <a:latin typeface="Candara" pitchFamily="34" charset="0"/>
              </a:rPr>
              <a:t> </a:t>
            </a:r>
          </a:p>
          <a:p>
            <a:r>
              <a:rPr lang="en-GB" sz="2400" dirty="0" smtClean="0">
                <a:latin typeface="Candara" pitchFamily="34" charset="0"/>
              </a:rPr>
              <a:t>Continuing deficits occurs because:</a:t>
            </a:r>
          </a:p>
          <a:p>
            <a:pPr marL="0" indent="0">
              <a:buNone/>
            </a:pPr>
            <a:endParaRPr lang="en-GB" sz="2400" dirty="0" smtClean="0">
              <a:latin typeface="Candar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 rot="20082991">
            <a:off x="411312" y="490574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Stencil" pitchFamily="82" charset="0"/>
              </a:rPr>
              <a:t>OBJECTIVE 4</a:t>
            </a:r>
            <a:endParaRPr lang="en-GB" sz="2400" dirty="0">
              <a:latin typeface="Stencil" pitchFamily="82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54857778"/>
              </p:ext>
            </p:extLst>
          </p:nvPr>
        </p:nvGraphicFramePr>
        <p:xfrm>
          <a:off x="611560" y="2877830"/>
          <a:ext cx="8903416" cy="3863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1995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264CBF0-0BEF-4CB0-9CCE-3362B8E93F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graphicEl>
                                              <a:dgm id="{B264CBF0-0BEF-4CB0-9CCE-3362B8E93F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9DDDD70-1B7A-4599-95AC-B4C77931BE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graphicEl>
                                              <a:dgm id="{19DDDD70-1B7A-4599-95AC-B4C77931BE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CA6961A-E9BF-49A1-8970-01ACBB5328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graphicEl>
                                              <a:dgm id="{BCA6961A-E9BF-49A1-8970-01ACBB5328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BDD9B77-2326-457F-948D-E184716059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graphicEl>
                                              <a:dgm id="{2BDD9B77-2326-457F-948D-E184716059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46F6624-0C5E-4DB0-B2ED-4AA454F9F6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graphicEl>
                                              <a:dgm id="{746F6624-0C5E-4DB0-B2ED-4AA454F9F6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4ADA98C-DB31-42D4-93BA-37EA87A772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graphicEl>
                                              <a:dgm id="{74ADA98C-DB31-42D4-93BA-37EA87A772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7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6" y="260648"/>
            <a:ext cx="8280920" cy="115212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ndara" pitchFamily="34" charset="0"/>
              </a:rPr>
              <a:t>B of P Deficits</a:t>
            </a:r>
            <a:endParaRPr lang="en-GB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smtClean="0">
                <a:latin typeface="Candara" pitchFamily="34" charset="0"/>
              </a:rPr>
              <a:t>Problem……</a:t>
            </a:r>
          </a:p>
          <a:p>
            <a:r>
              <a:rPr lang="en-GB" sz="2400" dirty="0" smtClean="0">
                <a:latin typeface="Candara" pitchFamily="34" charset="0"/>
              </a:rPr>
              <a:t>Deficit begins to grow, and investors no longer wish to hold money in the UK and foreign banks refuse to lend money.</a:t>
            </a:r>
          </a:p>
          <a:p>
            <a:pPr marL="0" indent="0">
              <a:buNone/>
            </a:pPr>
            <a:endParaRPr lang="en-GB" sz="2400" dirty="0" smtClean="0">
              <a:latin typeface="Candara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Candara" pitchFamily="34" charset="0"/>
              </a:rPr>
              <a:t>To overcome this lack of credit…..</a:t>
            </a:r>
          </a:p>
          <a:p>
            <a:r>
              <a:rPr lang="en-GB" sz="2400" dirty="0" smtClean="0">
                <a:latin typeface="Candara" pitchFamily="34" charset="0"/>
              </a:rPr>
              <a:t>Government would have to cut domestic spending to reduce demand for imports.</a:t>
            </a:r>
          </a:p>
          <a:p>
            <a:pPr marL="0" indent="0">
              <a:buNone/>
            </a:pPr>
            <a:endParaRPr lang="en-GB" sz="2400" dirty="0" smtClean="0">
              <a:latin typeface="Candara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Candara" pitchFamily="34" charset="0"/>
              </a:rPr>
              <a:t>However…….</a:t>
            </a:r>
          </a:p>
          <a:p>
            <a:r>
              <a:rPr lang="en-GB" sz="2400" dirty="0" smtClean="0">
                <a:latin typeface="Candara" pitchFamily="34" charset="0"/>
              </a:rPr>
              <a:t>There is a policy conflict as it would lead to reduced growth and increased unemployment</a:t>
            </a:r>
          </a:p>
          <a:p>
            <a:pPr marL="0" indent="0">
              <a:buNone/>
            </a:pPr>
            <a:endParaRPr lang="en-GB" sz="2400" dirty="0" smtClean="0">
              <a:latin typeface="Candar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 rot="20082991">
            <a:off x="411312" y="490574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Stencil" pitchFamily="82" charset="0"/>
              </a:rPr>
              <a:t>OBJECTIVE 4</a:t>
            </a:r>
            <a:endParaRPr lang="en-GB" sz="2400" dirty="0">
              <a:latin typeface="Stencil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19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6" y="260648"/>
            <a:ext cx="8280920" cy="115212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ndara" pitchFamily="34" charset="0"/>
              </a:rPr>
              <a:t>Homework</a:t>
            </a:r>
            <a:endParaRPr lang="en-GB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 smtClean="0">
                <a:latin typeface="Candara" pitchFamily="34" charset="0"/>
              </a:rPr>
              <a:t>June 2010</a:t>
            </a:r>
          </a:p>
          <a:p>
            <a:pPr marL="0" indent="0" algn="ctr">
              <a:buNone/>
            </a:pPr>
            <a:endParaRPr lang="en-GB" b="1" dirty="0">
              <a:latin typeface="Candara" pitchFamily="34" charset="0"/>
            </a:endParaRPr>
          </a:p>
          <a:p>
            <a:pPr marL="0" indent="0" algn="ctr">
              <a:buNone/>
            </a:pPr>
            <a:r>
              <a:rPr lang="en-GB" b="1" dirty="0" smtClean="0">
                <a:latin typeface="Candara" pitchFamily="34" charset="0"/>
              </a:rPr>
              <a:t>Context 2</a:t>
            </a:r>
          </a:p>
          <a:p>
            <a:pPr marL="0" indent="0" algn="ctr">
              <a:buNone/>
            </a:pPr>
            <a:endParaRPr lang="en-GB" b="1" dirty="0">
              <a:latin typeface="Candara" pitchFamily="34" charset="0"/>
            </a:endParaRPr>
          </a:p>
          <a:p>
            <a:pPr marL="0" indent="0" algn="ctr">
              <a:buNone/>
            </a:pPr>
            <a:r>
              <a:rPr lang="en-GB" b="1" dirty="0" smtClean="0">
                <a:latin typeface="Candara" pitchFamily="34" charset="0"/>
              </a:rPr>
              <a:t>Questions:</a:t>
            </a:r>
          </a:p>
          <a:p>
            <a:pPr marL="0" indent="0" algn="ctr">
              <a:buNone/>
            </a:pPr>
            <a:endParaRPr lang="en-GB" b="1" dirty="0">
              <a:latin typeface="Candara" pitchFamily="34" charset="0"/>
            </a:endParaRPr>
          </a:p>
          <a:p>
            <a:pPr marL="0" indent="0" algn="ctr">
              <a:buNone/>
            </a:pPr>
            <a:r>
              <a:rPr lang="en-GB" b="1" dirty="0" smtClean="0">
                <a:latin typeface="Candara" pitchFamily="34" charset="0"/>
              </a:rPr>
              <a:t>5, 6, 7, 8</a:t>
            </a:r>
          </a:p>
          <a:p>
            <a:pPr marL="0" indent="0">
              <a:buNone/>
            </a:pPr>
            <a:endParaRPr lang="en-GB" sz="2400" dirty="0" smtClean="0">
              <a:latin typeface="Candar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 rot="20082991">
            <a:off x="394578" y="605879"/>
            <a:ext cx="2078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Stencil" pitchFamily="82" charset="0"/>
              </a:rPr>
              <a:t>homework</a:t>
            </a:r>
            <a:endParaRPr lang="en-GB" sz="2400" dirty="0">
              <a:latin typeface="Stencil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915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6" y="260648"/>
            <a:ext cx="8280920" cy="115212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ndara" pitchFamily="34" charset="0"/>
              </a:rPr>
              <a:t>Aims and Objectives</a:t>
            </a:r>
            <a:endParaRPr lang="en-GB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Candara" pitchFamily="34" charset="0"/>
              </a:rPr>
              <a:t>Aim:</a:t>
            </a:r>
          </a:p>
          <a:p>
            <a:r>
              <a:rPr lang="en-GB" dirty="0" smtClean="0">
                <a:latin typeface="Candara" pitchFamily="34" charset="0"/>
              </a:rPr>
              <a:t>Understand two macroeconomic objectives.</a:t>
            </a:r>
          </a:p>
          <a:p>
            <a:endParaRPr lang="en-GB" dirty="0">
              <a:latin typeface="Candara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Candara" pitchFamily="34" charset="0"/>
              </a:rPr>
              <a:t>Objectives:</a:t>
            </a:r>
          </a:p>
          <a:p>
            <a:r>
              <a:rPr lang="en-GB" dirty="0" smtClean="0">
                <a:latin typeface="Candara" pitchFamily="34" charset="0"/>
              </a:rPr>
              <a:t>Define inflation &amp; balance of payments</a:t>
            </a:r>
          </a:p>
          <a:p>
            <a:r>
              <a:rPr lang="en-GB" dirty="0" smtClean="0">
                <a:latin typeface="Candara" pitchFamily="34" charset="0"/>
              </a:rPr>
              <a:t>Explain policies in relation to inflation and B of P</a:t>
            </a:r>
          </a:p>
          <a:p>
            <a:r>
              <a:rPr lang="en-GB" dirty="0" smtClean="0">
                <a:latin typeface="Candara" pitchFamily="34" charset="0"/>
              </a:rPr>
              <a:t>Analyse the effects of deflation and hyperinflation</a:t>
            </a:r>
          </a:p>
          <a:p>
            <a:r>
              <a:rPr lang="en-GB" dirty="0" smtClean="0">
                <a:latin typeface="Candara" pitchFamily="34" charset="0"/>
              </a:rPr>
              <a:t>Evaluate policy trade offs</a:t>
            </a:r>
          </a:p>
          <a:p>
            <a:pPr marL="0" indent="0">
              <a:buNone/>
            </a:pPr>
            <a:endParaRPr lang="en-GB" dirty="0" smtClean="0">
              <a:latin typeface="Candar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66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6" y="260648"/>
            <a:ext cx="8280920" cy="115212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ndara" pitchFamily="34" charset="0"/>
              </a:rPr>
              <a:t>Starter</a:t>
            </a:r>
            <a:endParaRPr lang="en-GB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andara" pitchFamily="34" charset="0"/>
              </a:rPr>
              <a:t>Draw out the diagram to show full employment in an economy. Be able to explain why stimulating demand with demand side policies may lead to inflation.</a:t>
            </a:r>
          </a:p>
          <a:p>
            <a:endParaRPr lang="en-GB" dirty="0">
              <a:latin typeface="Candara" pitchFamily="34" charset="0"/>
            </a:endParaRPr>
          </a:p>
          <a:p>
            <a:r>
              <a:rPr lang="en-GB" dirty="0" smtClean="0">
                <a:latin typeface="Candara" pitchFamily="34" charset="0"/>
              </a:rPr>
              <a:t>Draw out the diagram to show economic growth occurring due to supply side policies. Does inflation occur? </a:t>
            </a:r>
            <a:endParaRPr lang="en-GB" dirty="0">
              <a:latin typeface="Candar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11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6" y="260648"/>
            <a:ext cx="8280920" cy="115212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ndara" pitchFamily="34" charset="0"/>
              </a:rPr>
              <a:t>Inflation</a:t>
            </a:r>
            <a:endParaRPr lang="en-GB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Candara" pitchFamily="34" charset="0"/>
                <a:hlinkClick r:id="rId2"/>
              </a:rPr>
              <a:t>http://</a:t>
            </a:r>
            <a:r>
              <a:rPr lang="en-GB" sz="2400" dirty="0" smtClean="0">
                <a:latin typeface="Candara" pitchFamily="34" charset="0"/>
                <a:hlinkClick r:id="rId2"/>
              </a:rPr>
              <a:t>www.bbc.co.uk/news/uk-17026472</a:t>
            </a:r>
            <a:r>
              <a:rPr lang="en-GB" sz="2400" dirty="0" smtClean="0">
                <a:latin typeface="Candara" pitchFamily="34" charset="0"/>
              </a:rPr>
              <a:t> </a:t>
            </a:r>
          </a:p>
          <a:p>
            <a:endParaRPr lang="en-GB" sz="2400" dirty="0" smtClean="0">
              <a:latin typeface="Candara" pitchFamily="34" charset="0"/>
            </a:endParaRPr>
          </a:p>
          <a:p>
            <a:r>
              <a:rPr lang="en-GB" sz="2400" dirty="0" smtClean="0">
                <a:latin typeface="Candara" pitchFamily="34" charset="0"/>
              </a:rPr>
              <a:t>UK 2.o% target</a:t>
            </a:r>
          </a:p>
        </p:txBody>
      </p:sp>
      <p:sp>
        <p:nvSpPr>
          <p:cNvPr id="5" name="Rectangle 4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 rot="20082991">
            <a:off x="411312" y="490574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Stencil" pitchFamily="82" charset="0"/>
              </a:rPr>
              <a:t>OBJECTIVE 3</a:t>
            </a:r>
            <a:endParaRPr lang="en-GB" sz="2400" dirty="0">
              <a:latin typeface="Stencil" pitchFamily="82" charset="0"/>
            </a:endParaRPr>
          </a:p>
        </p:txBody>
      </p:sp>
      <p:pic>
        <p:nvPicPr>
          <p:cNvPr id="1026" name="Picture 2" descr="http://www.theupcoming.co.uk/wp-content/uploads/2011/08/bankengla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250250"/>
            <a:ext cx="5715000" cy="42957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62550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6" y="260648"/>
            <a:ext cx="8280920" cy="115212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ndara" pitchFamily="34" charset="0"/>
              </a:rPr>
              <a:t>Why Try and Control Inflation?</a:t>
            </a:r>
            <a:endParaRPr lang="en-GB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Candara" pitchFamily="34" charset="0"/>
              </a:rPr>
              <a:t>Can distort behaviour by economic agents:</a:t>
            </a:r>
          </a:p>
        </p:txBody>
      </p:sp>
      <p:sp>
        <p:nvSpPr>
          <p:cNvPr id="5" name="Rectangle 4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 rot="20082991">
            <a:off x="-137350" y="221773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Stencil" pitchFamily="82" charset="0"/>
              </a:rPr>
              <a:t>OBJECTIVE 3</a:t>
            </a:r>
            <a:endParaRPr lang="en-GB" sz="2400" dirty="0">
              <a:latin typeface="Stencil" pitchFamily="82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95505681"/>
              </p:ext>
            </p:extLst>
          </p:nvPr>
        </p:nvGraphicFramePr>
        <p:xfrm>
          <a:off x="323526" y="2060848"/>
          <a:ext cx="8640961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930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A0F0385-D523-4631-97C7-5EC02FA458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BA0F0385-D523-4631-97C7-5EC02FA458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graphicEl>
                                              <a:dgm id="{BA0F0385-D523-4631-97C7-5EC02FA458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8FE486D-F347-47E6-9927-CE9AFC5B19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graphicEl>
                                              <a:dgm id="{48FE486D-F347-47E6-9927-CE9AFC5B19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graphicEl>
                                              <a:dgm id="{48FE486D-F347-47E6-9927-CE9AFC5B19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D8A28B6-FBC4-4C6C-AE0E-1549667F8B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graphicEl>
                                              <a:dgm id="{0D8A28B6-FBC4-4C6C-AE0E-1549667F8B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graphicEl>
                                              <a:dgm id="{0D8A28B6-FBC4-4C6C-AE0E-1549667F8B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E648643-5CA4-4924-AAD2-ABD197219C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graphicEl>
                                              <a:dgm id="{8E648643-5CA4-4924-AAD2-ABD197219C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graphicEl>
                                              <a:dgm id="{8E648643-5CA4-4924-AAD2-ABD197219C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CEB2788-BC2C-4D91-90D0-B801C5BC31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graphicEl>
                                              <a:dgm id="{0CEB2788-BC2C-4D91-90D0-B801C5BC31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graphicEl>
                                              <a:dgm id="{0CEB2788-BC2C-4D91-90D0-B801C5BC31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1403245-611C-41C3-B2DC-5DCA5E1EB3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graphicEl>
                                              <a:dgm id="{31403245-611C-41C3-B2DC-5DCA5E1EB3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graphicEl>
                                              <a:dgm id="{31403245-611C-41C3-B2DC-5DCA5E1EB3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7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6" y="260648"/>
            <a:ext cx="8280920" cy="115212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ndara" pitchFamily="34" charset="0"/>
              </a:rPr>
              <a:t>Why Try and Control Inflation?</a:t>
            </a:r>
            <a:endParaRPr lang="en-GB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Candara" pitchFamily="34" charset="0"/>
              </a:rPr>
              <a:t>Can distort behaviour by economic agents:</a:t>
            </a:r>
          </a:p>
        </p:txBody>
      </p:sp>
      <p:sp>
        <p:nvSpPr>
          <p:cNvPr id="5" name="Rectangle 4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 rot="20082991">
            <a:off x="-137350" y="221773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Stencil" pitchFamily="82" charset="0"/>
              </a:rPr>
              <a:t>OBJECTIVE 3</a:t>
            </a:r>
            <a:endParaRPr lang="en-GB" sz="2400" dirty="0">
              <a:latin typeface="Stencil" pitchFamily="82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298688862"/>
              </p:ext>
            </p:extLst>
          </p:nvPr>
        </p:nvGraphicFramePr>
        <p:xfrm>
          <a:off x="323526" y="2060848"/>
          <a:ext cx="8640961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853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A0F0385-D523-4631-97C7-5EC02FA458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BA0F0385-D523-4631-97C7-5EC02FA458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graphicEl>
                                              <a:dgm id="{BA0F0385-D523-4631-97C7-5EC02FA458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8FE486D-F347-47E6-9927-CE9AFC5B19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graphicEl>
                                              <a:dgm id="{48FE486D-F347-47E6-9927-CE9AFC5B19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graphicEl>
                                              <a:dgm id="{48FE486D-F347-47E6-9927-CE9AFC5B19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D8A28B6-FBC4-4C6C-AE0E-1549667F8B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graphicEl>
                                              <a:dgm id="{0D8A28B6-FBC4-4C6C-AE0E-1549667F8B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graphicEl>
                                              <a:dgm id="{0D8A28B6-FBC4-4C6C-AE0E-1549667F8B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E648643-5CA4-4924-AAD2-ABD197219C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graphicEl>
                                              <a:dgm id="{8E648643-5CA4-4924-AAD2-ABD197219C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graphicEl>
                                              <a:dgm id="{8E648643-5CA4-4924-AAD2-ABD197219C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7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hastynews.com/wp-content/uploads/2011/11/Deflation-risks-ris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3238500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395536" y="260648"/>
            <a:ext cx="8280920" cy="115212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ndara" pitchFamily="34" charset="0"/>
              </a:rPr>
              <a:t>Deflation</a:t>
            </a:r>
            <a:endParaRPr lang="en-GB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1304" y="1600200"/>
            <a:ext cx="6315495" cy="4853136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 smtClean="0">
                <a:latin typeface="Candara" pitchFamily="34" charset="0"/>
              </a:rPr>
              <a:t>Inflation is vital to control to be able to concentrate on other policy objectives</a:t>
            </a:r>
          </a:p>
          <a:p>
            <a:endParaRPr lang="en-GB" sz="2400" dirty="0">
              <a:latin typeface="Candara" pitchFamily="34" charset="0"/>
            </a:endParaRPr>
          </a:p>
          <a:p>
            <a:r>
              <a:rPr lang="en-GB" sz="2400" dirty="0" smtClean="0">
                <a:latin typeface="Candara" pitchFamily="34" charset="0"/>
              </a:rPr>
              <a:t>Deflation is catastrophic for an economy.</a:t>
            </a:r>
          </a:p>
          <a:p>
            <a:endParaRPr lang="en-GB" sz="2400" dirty="0">
              <a:latin typeface="Candara" pitchFamily="34" charset="0"/>
            </a:endParaRPr>
          </a:p>
          <a:p>
            <a:r>
              <a:rPr lang="en-GB" sz="2400" dirty="0" smtClean="0">
                <a:latin typeface="Candara" pitchFamily="34" charset="0"/>
              </a:rPr>
              <a:t>Consumers wait and wait for prices to fall, not buying.</a:t>
            </a:r>
          </a:p>
          <a:p>
            <a:endParaRPr lang="en-GB" sz="2400" dirty="0">
              <a:latin typeface="Candara" pitchFamily="34" charset="0"/>
            </a:endParaRPr>
          </a:p>
          <a:p>
            <a:r>
              <a:rPr lang="en-GB" sz="2400" dirty="0" smtClean="0">
                <a:latin typeface="Candara" pitchFamily="34" charset="0"/>
              </a:rPr>
              <a:t>Leads to firms lowering prices to make sales, rising levels of unemployment, and firms liquidating. </a:t>
            </a:r>
          </a:p>
          <a:p>
            <a:endParaRPr lang="en-GB" sz="2400" dirty="0">
              <a:latin typeface="Candara" pitchFamily="34" charset="0"/>
            </a:endParaRPr>
          </a:p>
          <a:p>
            <a:r>
              <a:rPr lang="en-GB" sz="2400" dirty="0" smtClean="0">
                <a:latin typeface="Candara" pitchFamily="34" charset="0"/>
              </a:rPr>
              <a:t>Japan</a:t>
            </a:r>
          </a:p>
        </p:txBody>
      </p:sp>
      <p:sp>
        <p:nvSpPr>
          <p:cNvPr id="5" name="Rectangle 4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 rot="20082991">
            <a:off x="411312" y="490574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Stencil" pitchFamily="82" charset="0"/>
              </a:rPr>
              <a:t>OBJECTIVE 3</a:t>
            </a:r>
            <a:endParaRPr lang="en-GB" sz="2400" dirty="0">
              <a:latin typeface="Stencil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4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6" y="260648"/>
            <a:ext cx="8280920" cy="115212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ndara" pitchFamily="34" charset="0"/>
              </a:rPr>
              <a:t>Hyper-Inflation</a:t>
            </a:r>
            <a:endParaRPr lang="en-GB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Candara" pitchFamily="34" charset="0"/>
              </a:rPr>
              <a:t>Zimbabwe – Hyperinflation</a:t>
            </a:r>
            <a:br>
              <a:rPr lang="en-GB" sz="2400" dirty="0" smtClean="0">
                <a:latin typeface="Candara" pitchFamily="34" charset="0"/>
              </a:rPr>
            </a:br>
            <a:endParaRPr lang="en-GB" sz="2400" dirty="0">
              <a:latin typeface="Candara" pitchFamily="34" charset="0"/>
            </a:endParaRPr>
          </a:p>
          <a:p>
            <a:r>
              <a:rPr lang="en-GB" sz="2400" dirty="0">
                <a:latin typeface="Candara" pitchFamily="34" charset="0"/>
                <a:hlinkClick r:id="rId2"/>
              </a:rPr>
              <a:t>http://</a:t>
            </a:r>
            <a:r>
              <a:rPr lang="en-GB" sz="2400" dirty="0" smtClean="0">
                <a:latin typeface="Candara" pitchFamily="34" charset="0"/>
                <a:hlinkClick r:id="rId2"/>
              </a:rPr>
              <a:t>news.bbc.co.uk/1/hi/world/africa/7534190.stm</a:t>
            </a:r>
            <a:r>
              <a:rPr lang="en-GB" sz="2400" dirty="0" smtClean="0">
                <a:latin typeface="Candara" pitchFamily="34" charset="0"/>
              </a:rPr>
              <a:t> </a:t>
            </a:r>
          </a:p>
          <a:p>
            <a:endParaRPr lang="en-GB" sz="2400" dirty="0">
              <a:latin typeface="Candara" pitchFamily="34" charset="0"/>
            </a:endParaRPr>
          </a:p>
          <a:p>
            <a:r>
              <a:rPr lang="en-GB" sz="2400" dirty="0" smtClean="0">
                <a:latin typeface="Candara" pitchFamily="34" charset="0"/>
              </a:rPr>
              <a:t>Report: Riches to Rags</a:t>
            </a:r>
          </a:p>
          <a:p>
            <a:endParaRPr lang="en-GB" sz="2400" dirty="0">
              <a:latin typeface="Candara" pitchFamily="34" charset="0"/>
            </a:endParaRPr>
          </a:p>
          <a:p>
            <a:r>
              <a:rPr lang="en-GB" sz="2400" dirty="0" smtClean="0">
                <a:latin typeface="Candara" pitchFamily="34" charset="0"/>
              </a:rPr>
              <a:t>Germany 1923</a:t>
            </a:r>
          </a:p>
          <a:p>
            <a:r>
              <a:rPr lang="en-GB" sz="2400" dirty="0">
                <a:latin typeface="Candara" pitchFamily="34" charset="0"/>
                <a:hlinkClick r:id="rId3"/>
              </a:rPr>
              <a:t>http://</a:t>
            </a:r>
            <a:r>
              <a:rPr lang="en-GB" sz="2400" dirty="0" smtClean="0">
                <a:latin typeface="Candara" pitchFamily="34" charset="0"/>
                <a:hlinkClick r:id="rId3"/>
              </a:rPr>
              <a:t>www.youtube.com/watch?v=h-7YCcZUXmw</a:t>
            </a:r>
            <a:r>
              <a:rPr lang="en-GB" sz="2400" dirty="0" smtClean="0">
                <a:latin typeface="Candara" pitchFamily="34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 rot="20082991">
            <a:off x="411312" y="490574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Stencil" pitchFamily="82" charset="0"/>
              </a:rPr>
              <a:t>OBJECTIVE 3</a:t>
            </a:r>
            <a:endParaRPr lang="en-GB" sz="2400" dirty="0">
              <a:latin typeface="Stencil" pitchFamily="82" charset="0"/>
            </a:endParaRPr>
          </a:p>
        </p:txBody>
      </p:sp>
      <p:pic>
        <p:nvPicPr>
          <p:cNvPr id="3074" name="Picture 2" descr="http://images.angelpub.com/2008/49/1464/20081202_zimbabwe_inflation_rate_3jp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844" y="1556792"/>
            <a:ext cx="3665612" cy="49188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21346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6" y="260648"/>
            <a:ext cx="8280920" cy="115212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ndara" pitchFamily="34" charset="0"/>
              </a:rPr>
              <a:t>Balance of Payments</a:t>
            </a:r>
            <a:endParaRPr lang="en-GB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>
                <a:latin typeface="Candara" pitchFamily="34" charset="0"/>
              </a:rPr>
              <a:t>A balance is where M = X</a:t>
            </a:r>
          </a:p>
          <a:p>
            <a:endParaRPr lang="en-GB" sz="2400" dirty="0">
              <a:latin typeface="Candara" pitchFamily="34" charset="0"/>
            </a:endParaRPr>
          </a:p>
          <a:p>
            <a:r>
              <a:rPr lang="en-GB" sz="2400" dirty="0" smtClean="0">
                <a:latin typeface="Candara" pitchFamily="34" charset="0"/>
              </a:rPr>
              <a:t>Surplus is where X &gt; M</a:t>
            </a:r>
          </a:p>
          <a:p>
            <a:endParaRPr lang="en-GB" sz="2400" dirty="0">
              <a:latin typeface="Candara" pitchFamily="34" charset="0"/>
            </a:endParaRPr>
          </a:p>
          <a:p>
            <a:r>
              <a:rPr lang="en-GB" sz="2400" dirty="0" smtClean="0">
                <a:latin typeface="Candara" pitchFamily="34" charset="0"/>
              </a:rPr>
              <a:t>Deficit is where X &lt; M</a:t>
            </a:r>
          </a:p>
          <a:p>
            <a:endParaRPr lang="en-GB" sz="2400" dirty="0">
              <a:latin typeface="Candara" pitchFamily="34" charset="0"/>
            </a:endParaRPr>
          </a:p>
          <a:p>
            <a:r>
              <a:rPr lang="en-GB" sz="2400" dirty="0" smtClean="0">
                <a:latin typeface="Candara" pitchFamily="34" charset="0"/>
              </a:rPr>
              <a:t>The aim of increasing the numbers employed, and in the short term increasing economic growth, may clash with achieving a surplus in the balance of payments.</a:t>
            </a:r>
          </a:p>
          <a:p>
            <a:endParaRPr lang="en-GB" sz="2400" dirty="0">
              <a:latin typeface="Candara" pitchFamily="34" charset="0"/>
            </a:endParaRPr>
          </a:p>
          <a:p>
            <a:r>
              <a:rPr lang="en-GB" sz="2400" dirty="0" smtClean="0">
                <a:latin typeface="Candara" pitchFamily="34" charset="0"/>
              </a:rPr>
              <a:t>Policy Conflict/Trade Off</a:t>
            </a:r>
          </a:p>
        </p:txBody>
      </p:sp>
      <p:sp>
        <p:nvSpPr>
          <p:cNvPr id="5" name="Rectangle 4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 rot="20082991">
            <a:off x="411312" y="490574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Stencil" pitchFamily="82" charset="0"/>
              </a:rPr>
              <a:t>OBJECTIVE 4</a:t>
            </a:r>
            <a:endParaRPr lang="en-GB" sz="2400" dirty="0">
              <a:latin typeface="Stencil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3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eme2277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Theme22777</Template>
  <TotalTime>343</TotalTime>
  <Words>450</Words>
  <Application>Microsoft Office PowerPoint</Application>
  <PresentationFormat>On-screen Show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Theme22777</vt:lpstr>
      <vt:lpstr>Macroeconomic Policy Objectives</vt:lpstr>
      <vt:lpstr>Aims and Objectives</vt:lpstr>
      <vt:lpstr>Starter</vt:lpstr>
      <vt:lpstr>Inflation</vt:lpstr>
      <vt:lpstr>Why Try and Control Inflation?</vt:lpstr>
      <vt:lpstr>Why Try and Control Inflation?</vt:lpstr>
      <vt:lpstr>Deflation</vt:lpstr>
      <vt:lpstr>Hyper-Inflation</vt:lpstr>
      <vt:lpstr>Balance of Payments</vt:lpstr>
      <vt:lpstr>Balance of Payments</vt:lpstr>
      <vt:lpstr>B of P Deficits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Macroeconomic Policy Objectives</dc:title>
  <dc:creator>Martin</dc:creator>
  <cp:lastModifiedBy>M Young</cp:lastModifiedBy>
  <cp:revision>27</cp:revision>
  <dcterms:created xsi:type="dcterms:W3CDTF">2012-02-19T17:52:35Z</dcterms:created>
  <dcterms:modified xsi:type="dcterms:W3CDTF">2012-03-08T10:27:55Z</dcterms:modified>
</cp:coreProperties>
</file>