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69" r:id="rId5"/>
    <p:sldId id="271" r:id="rId6"/>
    <p:sldId id="281" r:id="rId7"/>
    <p:sldId id="283" r:id="rId8"/>
    <p:sldId id="275" r:id="rId9"/>
    <p:sldId id="274" r:id="rId10"/>
    <p:sldId id="284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84" y="-1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E93C2E-BA20-4251-BF5A-8910A25C52F0}" type="doc">
      <dgm:prSet loTypeId="urn:microsoft.com/office/officeart/2009/3/layout/PlusandMinus" loCatId="relationship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797915DA-0504-4E99-9731-D650B35EED8A}">
      <dgm:prSet phldrT="[Text]"/>
      <dgm:spPr/>
      <dgm:t>
        <a:bodyPr/>
        <a:lstStyle/>
        <a:p>
          <a:r>
            <a:rPr lang="en-GB" dirty="0" smtClean="0"/>
            <a:t>- </a:t>
          </a:r>
          <a:r>
            <a:rPr lang="en-GB" dirty="0" smtClean="0"/>
            <a:t>Improves efficiency and productivity.</a:t>
          </a:r>
        </a:p>
        <a:p>
          <a:r>
            <a:rPr lang="en-GB" dirty="0" smtClean="0"/>
            <a:t>- Reduces waste</a:t>
          </a:r>
        </a:p>
        <a:p>
          <a:r>
            <a:rPr lang="en-GB" dirty="0" smtClean="0"/>
            <a:t>- Employees feel empowered</a:t>
          </a:r>
        </a:p>
        <a:p>
          <a:r>
            <a:rPr lang="en-GB" dirty="0" smtClean="0"/>
            <a:t>- Acts as a motivating tool</a:t>
          </a:r>
        </a:p>
        <a:p>
          <a:r>
            <a:rPr lang="en-GB" dirty="0" smtClean="0"/>
            <a:t>- Little capital investment required</a:t>
          </a:r>
          <a:endParaRPr lang="en-GB" dirty="0"/>
        </a:p>
      </dgm:t>
    </dgm:pt>
    <dgm:pt modelId="{DB7CECF4-5274-4DB3-A782-D9F142B42F88}" type="parTrans" cxnId="{206767BC-05F7-4BF1-B0EF-7CBA42A0C965}">
      <dgm:prSet/>
      <dgm:spPr/>
      <dgm:t>
        <a:bodyPr/>
        <a:lstStyle/>
        <a:p>
          <a:endParaRPr lang="en-GB"/>
        </a:p>
      </dgm:t>
    </dgm:pt>
    <dgm:pt modelId="{FC93E5C2-9219-4A17-A57D-0455566AE772}" type="sibTrans" cxnId="{206767BC-05F7-4BF1-B0EF-7CBA42A0C965}">
      <dgm:prSet/>
      <dgm:spPr/>
      <dgm:t>
        <a:bodyPr/>
        <a:lstStyle/>
        <a:p>
          <a:endParaRPr lang="en-GB"/>
        </a:p>
      </dgm:t>
    </dgm:pt>
    <dgm:pt modelId="{6022A9E4-CCDF-42ED-9215-929D817275C2}">
      <dgm:prSet phldrT="[Text]"/>
      <dgm:spPr/>
      <dgm:t>
        <a:bodyPr/>
        <a:lstStyle/>
        <a:p>
          <a:r>
            <a:rPr lang="en-GB" dirty="0" smtClean="0"/>
            <a:t>- </a:t>
          </a:r>
          <a:r>
            <a:rPr lang="en-GB" dirty="0" smtClean="0"/>
            <a:t>May be conflict between managers and workers ideas.</a:t>
          </a:r>
        </a:p>
        <a:p>
          <a:r>
            <a:rPr lang="en-GB" dirty="0" smtClean="0"/>
            <a:t>- If workers ideas are not implemented fully may be demotivating </a:t>
          </a:r>
          <a:endParaRPr lang="en-GB" dirty="0"/>
        </a:p>
      </dgm:t>
    </dgm:pt>
    <dgm:pt modelId="{99CE72BE-40CE-44B2-9833-4168682F6B53}" type="parTrans" cxnId="{4A1E21D7-1B3E-42E1-9A15-552AEFB61203}">
      <dgm:prSet/>
      <dgm:spPr/>
      <dgm:t>
        <a:bodyPr/>
        <a:lstStyle/>
        <a:p>
          <a:endParaRPr lang="en-GB"/>
        </a:p>
      </dgm:t>
    </dgm:pt>
    <dgm:pt modelId="{5075F507-2905-420B-9A28-78EB22763EF4}" type="sibTrans" cxnId="{4A1E21D7-1B3E-42E1-9A15-552AEFB61203}">
      <dgm:prSet/>
      <dgm:spPr/>
      <dgm:t>
        <a:bodyPr/>
        <a:lstStyle/>
        <a:p>
          <a:endParaRPr lang="en-GB"/>
        </a:p>
      </dgm:t>
    </dgm:pt>
    <dgm:pt modelId="{1C70B4F7-3A96-47FD-91A2-4CAA3EE838C2}" type="pres">
      <dgm:prSet presAssocID="{DDE93C2E-BA20-4251-BF5A-8910A25C52F0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B5846B0-3698-4DCA-8222-CEE6ADDCBFBE}" type="pres">
      <dgm:prSet presAssocID="{DDE93C2E-BA20-4251-BF5A-8910A25C52F0}" presName="Background" presStyleLbl="bgImgPlace1" presStyleIdx="0" presStyleCnt="1"/>
      <dgm:spPr/>
    </dgm:pt>
    <dgm:pt modelId="{7888431B-30B4-4DEB-B596-CA8D0B822245}" type="pres">
      <dgm:prSet presAssocID="{DDE93C2E-BA20-4251-BF5A-8910A25C52F0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838FC5-F8AA-421C-A310-1F6F1628E931}" type="pres">
      <dgm:prSet presAssocID="{DDE93C2E-BA20-4251-BF5A-8910A25C52F0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443EAB-B26B-48D5-B1A8-098A8005BC34}" type="pres">
      <dgm:prSet presAssocID="{DDE93C2E-BA20-4251-BF5A-8910A25C52F0}" presName="Plus" presStyleLbl="alignNode1" presStyleIdx="0" presStyleCnt="2"/>
      <dgm:spPr>
        <a:solidFill>
          <a:srgbClr val="00B050"/>
        </a:solidFill>
      </dgm:spPr>
    </dgm:pt>
    <dgm:pt modelId="{DB13477C-28C6-4D7B-9192-237C75298B46}" type="pres">
      <dgm:prSet presAssocID="{DDE93C2E-BA20-4251-BF5A-8910A25C52F0}" presName="Minus" presStyleLbl="alignNode1" presStyleIdx="1" presStyleCnt="2"/>
      <dgm:spPr>
        <a:solidFill>
          <a:srgbClr val="FF0000"/>
        </a:solidFill>
        <a:ln>
          <a:solidFill>
            <a:srgbClr val="FF0000"/>
          </a:solidFill>
        </a:ln>
      </dgm:spPr>
    </dgm:pt>
    <dgm:pt modelId="{56BBDA07-85EE-4555-BADA-DBD38FDDBAAE}" type="pres">
      <dgm:prSet presAssocID="{DDE93C2E-BA20-4251-BF5A-8910A25C52F0}" presName="Divider" presStyleLbl="parChTrans1D1" presStyleIdx="0" presStyleCnt="1"/>
      <dgm:spPr/>
    </dgm:pt>
  </dgm:ptLst>
  <dgm:cxnLst>
    <dgm:cxn modelId="{443100F1-707A-45A9-A184-A5F8C81CDFF0}" type="presOf" srcId="{6022A9E4-CCDF-42ED-9215-929D817275C2}" destId="{15838FC5-F8AA-421C-A310-1F6F1628E931}" srcOrd="0" destOrd="0" presId="urn:microsoft.com/office/officeart/2009/3/layout/PlusandMinus"/>
    <dgm:cxn modelId="{5ADE63D6-3800-4E4E-B59C-FF446E3D6F11}" type="presOf" srcId="{797915DA-0504-4E99-9731-D650B35EED8A}" destId="{7888431B-30B4-4DEB-B596-CA8D0B822245}" srcOrd="0" destOrd="0" presId="urn:microsoft.com/office/officeart/2009/3/layout/PlusandMinus"/>
    <dgm:cxn modelId="{D74AF2F8-79B4-448A-AFA4-28D33E810499}" type="presOf" srcId="{DDE93C2E-BA20-4251-BF5A-8910A25C52F0}" destId="{1C70B4F7-3A96-47FD-91A2-4CAA3EE838C2}" srcOrd="0" destOrd="0" presId="urn:microsoft.com/office/officeart/2009/3/layout/PlusandMinus"/>
    <dgm:cxn modelId="{206767BC-05F7-4BF1-B0EF-7CBA42A0C965}" srcId="{DDE93C2E-BA20-4251-BF5A-8910A25C52F0}" destId="{797915DA-0504-4E99-9731-D650B35EED8A}" srcOrd="0" destOrd="0" parTransId="{DB7CECF4-5274-4DB3-A782-D9F142B42F88}" sibTransId="{FC93E5C2-9219-4A17-A57D-0455566AE772}"/>
    <dgm:cxn modelId="{4A1E21D7-1B3E-42E1-9A15-552AEFB61203}" srcId="{DDE93C2E-BA20-4251-BF5A-8910A25C52F0}" destId="{6022A9E4-CCDF-42ED-9215-929D817275C2}" srcOrd="1" destOrd="0" parTransId="{99CE72BE-40CE-44B2-9833-4168682F6B53}" sibTransId="{5075F507-2905-420B-9A28-78EB22763EF4}"/>
    <dgm:cxn modelId="{0D989B85-A449-4B0B-BF7B-7BED4A69AF26}" type="presParOf" srcId="{1C70B4F7-3A96-47FD-91A2-4CAA3EE838C2}" destId="{6B5846B0-3698-4DCA-8222-CEE6ADDCBFBE}" srcOrd="0" destOrd="0" presId="urn:microsoft.com/office/officeart/2009/3/layout/PlusandMinus"/>
    <dgm:cxn modelId="{4B549B7E-39A3-4969-93E2-CAA49C3F2C67}" type="presParOf" srcId="{1C70B4F7-3A96-47FD-91A2-4CAA3EE838C2}" destId="{7888431B-30B4-4DEB-B596-CA8D0B822245}" srcOrd="1" destOrd="0" presId="urn:microsoft.com/office/officeart/2009/3/layout/PlusandMinus"/>
    <dgm:cxn modelId="{B6B9750A-90BD-477B-ACFC-EBB2517DC23A}" type="presParOf" srcId="{1C70B4F7-3A96-47FD-91A2-4CAA3EE838C2}" destId="{15838FC5-F8AA-421C-A310-1F6F1628E931}" srcOrd="2" destOrd="0" presId="urn:microsoft.com/office/officeart/2009/3/layout/PlusandMinus"/>
    <dgm:cxn modelId="{7341B6D8-E53E-48BF-8B4C-FFB7C4C5EEE4}" type="presParOf" srcId="{1C70B4F7-3A96-47FD-91A2-4CAA3EE838C2}" destId="{30443EAB-B26B-48D5-B1A8-098A8005BC34}" srcOrd="3" destOrd="0" presId="urn:microsoft.com/office/officeart/2009/3/layout/PlusandMinus"/>
    <dgm:cxn modelId="{1E4BB3E2-1159-4A6B-8124-328C07C58B2E}" type="presParOf" srcId="{1C70B4F7-3A96-47FD-91A2-4CAA3EE838C2}" destId="{DB13477C-28C6-4D7B-9192-237C75298B46}" srcOrd="4" destOrd="0" presId="urn:microsoft.com/office/officeart/2009/3/layout/PlusandMinus"/>
    <dgm:cxn modelId="{3215BC15-D85A-4E18-8815-D54ED0B44674}" type="presParOf" srcId="{1C70B4F7-3A96-47FD-91A2-4CAA3EE838C2}" destId="{56BBDA07-85EE-4555-BADA-DBD38FDDBAAE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846B0-3698-4DCA-8222-CEE6ADDCBFBE}">
      <dsp:nvSpPr>
        <dsp:cNvPr id="0" name=""/>
        <dsp:cNvSpPr/>
      </dsp:nvSpPr>
      <dsp:spPr>
        <a:xfrm>
          <a:off x="740663" y="783160"/>
          <a:ext cx="7159752" cy="3700116"/>
        </a:xfrm>
        <a:prstGeom prst="rect">
          <a:avLst/>
        </a:prstGeom>
        <a:gradFill rotWithShape="0">
          <a:gsLst>
            <a:gs pos="0">
              <a:schemeClr val="accent3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888431B-30B4-4DEB-B596-CA8D0B822245}">
      <dsp:nvSpPr>
        <dsp:cNvPr id="0" name=""/>
        <dsp:cNvSpPr/>
      </dsp:nvSpPr>
      <dsp:spPr>
        <a:xfrm>
          <a:off x="954633" y="1215893"/>
          <a:ext cx="3324758" cy="3165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- </a:t>
          </a:r>
          <a:r>
            <a:rPr lang="en-GB" sz="2300" kern="1200" dirty="0" smtClean="0"/>
            <a:t>Improves efficiency and productivity.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- Reduces waste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- Employees feel empowered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- Acts as a motivating tool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- Little capital investment required</a:t>
          </a:r>
          <a:endParaRPr lang="en-GB" sz="2300" kern="1200" dirty="0"/>
        </a:p>
      </dsp:txBody>
      <dsp:txXfrm>
        <a:off x="954633" y="1215893"/>
        <a:ext cx="3324758" cy="3165404"/>
      </dsp:txXfrm>
    </dsp:sp>
    <dsp:sp modelId="{15838FC5-F8AA-421C-A310-1F6F1628E931}">
      <dsp:nvSpPr>
        <dsp:cNvPr id="0" name=""/>
        <dsp:cNvSpPr/>
      </dsp:nvSpPr>
      <dsp:spPr>
        <a:xfrm>
          <a:off x="4353458" y="1215893"/>
          <a:ext cx="3324758" cy="3165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- </a:t>
          </a:r>
          <a:r>
            <a:rPr lang="en-GB" sz="2300" kern="1200" dirty="0" smtClean="0"/>
            <a:t>May be conflict between managers and workers ideas.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- If workers ideas are not implemented fully may be demotivating </a:t>
          </a:r>
          <a:endParaRPr lang="en-GB" sz="2300" kern="1200" dirty="0"/>
        </a:p>
      </dsp:txBody>
      <dsp:txXfrm>
        <a:off x="4353458" y="1215893"/>
        <a:ext cx="3324758" cy="3165404"/>
      </dsp:txXfrm>
    </dsp:sp>
    <dsp:sp modelId="{30443EAB-B26B-48D5-B1A8-098A8005BC34}">
      <dsp:nvSpPr>
        <dsp:cNvPr id="0" name=""/>
        <dsp:cNvSpPr/>
      </dsp:nvSpPr>
      <dsp:spPr>
        <a:xfrm>
          <a:off x="0" y="42686"/>
          <a:ext cx="1399032" cy="1399032"/>
        </a:xfrm>
        <a:prstGeom prst="plus">
          <a:avLst>
            <a:gd name="adj" fmla="val 32810"/>
          </a:avLst>
        </a:prstGeom>
        <a:solidFill>
          <a:srgbClr val="00B050"/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13477C-28C6-4D7B-9192-237C75298B46}">
      <dsp:nvSpPr>
        <dsp:cNvPr id="0" name=""/>
        <dsp:cNvSpPr/>
      </dsp:nvSpPr>
      <dsp:spPr>
        <a:xfrm>
          <a:off x="6912864" y="545811"/>
          <a:ext cx="1316736" cy="451233"/>
        </a:xfrm>
        <a:prstGeom prst="rect">
          <a:avLst/>
        </a:prstGeom>
        <a:solidFill>
          <a:srgbClr val="FF0000"/>
        </a:solidFill>
        <a:ln w="9525" cap="flat" cmpd="sng" algn="ctr">
          <a:solidFill>
            <a:srgbClr val="FF00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BBDA07-85EE-4555-BADA-DBD38FDDBAAE}">
      <dsp:nvSpPr>
        <dsp:cNvPr id="0" name=""/>
        <dsp:cNvSpPr/>
      </dsp:nvSpPr>
      <dsp:spPr>
        <a:xfrm>
          <a:off x="4320539" y="1222662"/>
          <a:ext cx="822" cy="3023265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0AD21-E4E8-4962-93E3-B888F4820470}" type="datetimeFigureOut">
              <a:rPr lang="en-GB" smtClean="0"/>
              <a:pPr/>
              <a:t>07/10/2012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32ACE-EC12-4724-A6CA-D1EB07AB14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14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32ACE-EC12-4724-A6CA-D1EB07AB144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739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32ACE-EC12-4724-A6CA-D1EB07AB144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91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32ACE-EC12-4724-A6CA-D1EB07AB144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813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4A96-0C05-414C-815B-F84970405BE5}" type="datetimeFigureOut">
              <a:rPr lang="en-GB" smtClean="0"/>
              <a:pPr/>
              <a:t>07/10/2012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10D5-670F-41C3-8480-581B356ECC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4A96-0C05-414C-815B-F84970405BE5}" type="datetimeFigureOut">
              <a:rPr lang="en-GB" smtClean="0"/>
              <a:pPr/>
              <a:t>07/10/2012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10D5-670F-41C3-8480-581B356ECC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4A96-0C05-414C-815B-F84970405BE5}" type="datetimeFigureOut">
              <a:rPr lang="en-GB" smtClean="0"/>
              <a:pPr/>
              <a:t>07/10/2012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10D5-670F-41C3-8480-581B356ECC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4A96-0C05-414C-815B-F84970405BE5}" type="datetimeFigureOut">
              <a:rPr lang="en-GB" smtClean="0"/>
              <a:pPr/>
              <a:t>07/10/2012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10D5-670F-41C3-8480-581B356ECC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4A96-0C05-414C-815B-F84970405BE5}" type="datetimeFigureOut">
              <a:rPr lang="en-GB" smtClean="0"/>
              <a:pPr/>
              <a:t>07/10/2012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10D5-670F-41C3-8480-581B356ECC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4A96-0C05-414C-815B-F84970405BE5}" type="datetimeFigureOut">
              <a:rPr lang="en-GB" smtClean="0"/>
              <a:pPr/>
              <a:t>07/10/2012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10D5-670F-41C3-8480-581B356ECC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4A96-0C05-414C-815B-F84970405BE5}" type="datetimeFigureOut">
              <a:rPr lang="en-GB" smtClean="0"/>
              <a:pPr/>
              <a:t>07/10/2012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10D5-670F-41C3-8480-581B356ECC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4A96-0C05-414C-815B-F84970405BE5}" type="datetimeFigureOut">
              <a:rPr lang="en-GB" smtClean="0"/>
              <a:pPr/>
              <a:t>07/10/2012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10D5-670F-41C3-8480-581B356ECC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4A96-0C05-414C-815B-F84970405BE5}" type="datetimeFigureOut">
              <a:rPr lang="en-GB" smtClean="0"/>
              <a:pPr/>
              <a:t>07/10/2012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10D5-670F-41C3-8480-581B356ECC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4A96-0C05-414C-815B-F84970405BE5}" type="datetimeFigureOut">
              <a:rPr lang="en-GB" smtClean="0"/>
              <a:pPr/>
              <a:t>07/10/2012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10D5-670F-41C3-8480-581B356ECC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4A96-0C05-414C-815B-F84970405BE5}" type="datetimeFigureOut">
              <a:rPr lang="en-GB" smtClean="0"/>
              <a:pPr/>
              <a:t>07/10/2012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10D5-670F-41C3-8480-581B356ECC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4A96-0C05-414C-815B-F84970405BE5}" type="datetimeFigureOut">
              <a:rPr lang="en-GB" smtClean="0"/>
              <a:pPr/>
              <a:t>07/10/2012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D10D5-670F-41C3-8480-581B356ECCE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www.youtube.com/watch?v=bZnqWZVEpzs&amp;feature=related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43608" y="1916832"/>
            <a:ext cx="7416824" cy="172819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Operational Strategies: Lean Production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A2 Business Studies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41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8223" y="260648"/>
            <a:ext cx="8424936" cy="1080120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Good Analysis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35" y="1916832"/>
            <a:ext cx="8314024" cy="2843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877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8223" y="260648"/>
            <a:ext cx="8424936" cy="1080120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Good Evaluation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73" y="2132856"/>
            <a:ext cx="8280836" cy="2327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414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8223" y="260648"/>
            <a:ext cx="8424936" cy="1080120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and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GB" dirty="0" smtClean="0"/>
              <a:t>Aim:</a:t>
            </a:r>
          </a:p>
          <a:p>
            <a:r>
              <a:rPr lang="en-GB" dirty="0" smtClean="0"/>
              <a:t>Understand </a:t>
            </a:r>
            <a:r>
              <a:rPr lang="en-GB" dirty="0" smtClean="0"/>
              <a:t>Kaizen</a:t>
            </a:r>
            <a:endParaRPr lang="en-GB" dirty="0" smtClean="0"/>
          </a:p>
          <a:p>
            <a:endParaRPr lang="en-GB" dirty="0"/>
          </a:p>
          <a:p>
            <a:pPr marL="68580" indent="0">
              <a:buNone/>
            </a:pPr>
            <a:r>
              <a:rPr lang="en-GB" dirty="0" smtClean="0"/>
              <a:t>Objectives:</a:t>
            </a:r>
          </a:p>
          <a:p>
            <a:r>
              <a:rPr lang="en-GB" dirty="0" smtClean="0"/>
              <a:t>Define </a:t>
            </a:r>
            <a:r>
              <a:rPr lang="en-GB" dirty="0" smtClean="0"/>
              <a:t>Kaizen</a:t>
            </a:r>
            <a:endParaRPr lang="en-GB" dirty="0" smtClean="0"/>
          </a:p>
          <a:p>
            <a:r>
              <a:rPr lang="en-GB" dirty="0" smtClean="0"/>
              <a:t>Explain </a:t>
            </a:r>
            <a:r>
              <a:rPr lang="en-GB" dirty="0" smtClean="0"/>
              <a:t>Kaizen</a:t>
            </a:r>
            <a:endParaRPr lang="en-GB" dirty="0" smtClean="0"/>
          </a:p>
          <a:p>
            <a:r>
              <a:rPr lang="en-GB" dirty="0" smtClean="0"/>
              <a:t>Analyse </a:t>
            </a:r>
            <a:r>
              <a:rPr lang="en-GB" dirty="0" smtClean="0"/>
              <a:t>Kaizen</a:t>
            </a:r>
            <a:endParaRPr lang="en-GB" dirty="0" smtClean="0"/>
          </a:p>
          <a:p>
            <a:r>
              <a:rPr lang="en-GB" dirty="0" smtClean="0"/>
              <a:t>Evaluate </a:t>
            </a:r>
            <a:r>
              <a:rPr lang="en-GB" dirty="0" smtClean="0"/>
              <a:t>Kaizen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079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68223" y="260648"/>
            <a:ext cx="8424936" cy="1080120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Define </a:t>
            </a:r>
            <a:r>
              <a:rPr lang="en-GB" dirty="0" smtClean="0"/>
              <a:t>simultaneous engineering and JIT.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Explain how </a:t>
            </a:r>
            <a:r>
              <a:rPr lang="en-GB" dirty="0"/>
              <a:t>simultaneous engineering and JIT can </a:t>
            </a:r>
            <a:r>
              <a:rPr lang="en-GB" dirty="0" smtClean="0"/>
              <a:t>reduce waste and increase productivity.</a:t>
            </a:r>
          </a:p>
          <a:p>
            <a:endParaRPr lang="en-GB" dirty="0"/>
          </a:p>
          <a:p>
            <a:r>
              <a:rPr lang="en-GB" dirty="0" smtClean="0"/>
              <a:t>What </a:t>
            </a:r>
            <a:r>
              <a:rPr lang="en-GB" dirty="0" smtClean="0"/>
              <a:t>does </a:t>
            </a:r>
            <a:r>
              <a:rPr lang="en-GB" dirty="0" smtClean="0"/>
              <a:t>the success of </a:t>
            </a:r>
            <a:r>
              <a:rPr lang="en-GB" dirty="0"/>
              <a:t>simultaneous engineering and JIT </a:t>
            </a:r>
            <a:r>
              <a:rPr lang="en-GB" b="1" dirty="0" smtClean="0">
                <a:solidFill>
                  <a:srgbClr val="FF0000"/>
                </a:solidFill>
              </a:rPr>
              <a:t>depend on?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13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8223" y="260648"/>
            <a:ext cx="8424936" cy="1080120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Kaizen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539552" y="1628800"/>
            <a:ext cx="7992888" cy="4536504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Kaizen (or ‘</a:t>
            </a:r>
            <a:r>
              <a:rPr lang="en-GB" sz="4000" b="1" dirty="0" smtClean="0">
                <a:solidFill>
                  <a:srgbClr val="FF0000"/>
                </a:solidFill>
              </a:rPr>
              <a:t>continuous improvement</a:t>
            </a:r>
            <a:r>
              <a:rPr lang="en-GB" sz="4000" dirty="0" smtClean="0"/>
              <a:t>’) is an approach of constantly introducing </a:t>
            </a:r>
            <a:r>
              <a:rPr lang="en-GB" sz="4000" b="1" dirty="0" smtClean="0">
                <a:solidFill>
                  <a:srgbClr val="FF0000"/>
                </a:solidFill>
              </a:rPr>
              <a:t>small incremental changes </a:t>
            </a:r>
            <a:r>
              <a:rPr lang="en-GB" sz="4000" dirty="0" smtClean="0"/>
              <a:t>in a business in order to improve quality or efficiency.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5140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8223" y="260648"/>
            <a:ext cx="8424936" cy="1080120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Kaizen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Process of making </a:t>
            </a:r>
            <a:r>
              <a:rPr lang="en-GB" sz="2400" b="1" dirty="0" smtClean="0">
                <a:solidFill>
                  <a:srgbClr val="FF0000"/>
                </a:solidFill>
              </a:rPr>
              <a:t>small changes </a:t>
            </a:r>
            <a:r>
              <a:rPr lang="en-GB" sz="2400" dirty="0" smtClean="0"/>
              <a:t>to production process.</a:t>
            </a:r>
          </a:p>
          <a:p>
            <a:r>
              <a:rPr lang="en-GB" sz="2400" dirty="0" smtClean="0"/>
              <a:t>Ideas come from employees who work on shop floor.</a:t>
            </a:r>
          </a:p>
          <a:p>
            <a:r>
              <a:rPr lang="en-GB" sz="2400" dirty="0" smtClean="0"/>
              <a:t>Therefore less likely to be radically different and are easier to implement.</a:t>
            </a:r>
          </a:p>
          <a:p>
            <a:r>
              <a:rPr lang="en-GB" sz="2400" dirty="0" smtClean="0"/>
              <a:t>Small improvements </a:t>
            </a:r>
            <a:r>
              <a:rPr lang="en-GB" sz="2400" b="1" dirty="0" smtClean="0">
                <a:solidFill>
                  <a:srgbClr val="FF0000"/>
                </a:solidFill>
              </a:rPr>
              <a:t>less likely to require large capital investments.</a:t>
            </a:r>
          </a:p>
          <a:p>
            <a:r>
              <a:rPr lang="en-GB" sz="2400" dirty="0" smtClean="0"/>
              <a:t>All employees should look for ways to continually improve their own performance.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Encourages employees to take ownership </a:t>
            </a:r>
            <a:r>
              <a:rPr lang="en-GB" sz="2400" dirty="0" smtClean="0"/>
              <a:t>for their work which reinforces team working and </a:t>
            </a:r>
            <a:r>
              <a:rPr lang="en-GB" sz="2400" b="1" dirty="0" smtClean="0">
                <a:solidFill>
                  <a:srgbClr val="FF0000"/>
                </a:solidFill>
              </a:rPr>
              <a:t>motivates.</a:t>
            </a:r>
            <a:endParaRPr lang="en-GB" sz="2400" b="1" dirty="0">
              <a:solidFill>
                <a:srgbClr val="FF0000"/>
              </a:solidFill>
            </a:endParaRPr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60446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8223" y="260648"/>
            <a:ext cx="8424936" cy="1080120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Kaizen Analysis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2923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411760" y="15567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7"/>
              </a:rPr>
              <a:t>http://</a:t>
            </a:r>
            <a:r>
              <a:rPr lang="en-GB" dirty="0" smtClean="0">
                <a:hlinkClick r:id="rId7"/>
              </a:rPr>
              <a:t>www.youtube.com/watch?v=bZnqWZVEpzs&amp;feature=related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445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13477C-28C6-4D7B-9192-237C75298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DB13477C-28C6-4D7B-9192-237C75298B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443EAB-B26B-48D5-B1A8-098A8005B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30443EAB-B26B-48D5-B1A8-098A8005B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BBDA07-85EE-4555-BADA-DBD38FDDB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graphicEl>
                                              <a:dgm id="{56BBDA07-85EE-4555-BADA-DBD38FDDBA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5846B0-3698-4DCA-8222-CEE6ADDCBF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6B5846B0-3698-4DCA-8222-CEE6ADDCBF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88431B-30B4-4DEB-B596-CA8D0B8222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7888431B-30B4-4DEB-B596-CA8D0B8222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838FC5-F8AA-421C-A310-1F6F1628E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15838FC5-F8AA-421C-A310-1F6F1628E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8223" y="260648"/>
            <a:ext cx="8424936" cy="1080120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Kaizen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9040"/>
            <a:ext cx="8147248" cy="2337123"/>
          </a:xfrm>
        </p:spPr>
        <p:txBody>
          <a:bodyPr>
            <a:normAutofit fontScale="92500" lnSpcReduction="10000"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Culture and ethos of the business and the relationship between managers and workers</a:t>
            </a:r>
            <a:r>
              <a:rPr lang="en-GB" sz="4000" b="1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GB" sz="4000" b="1" dirty="0" smtClean="0">
                <a:solidFill>
                  <a:srgbClr val="FF0000"/>
                </a:solidFill>
              </a:rPr>
              <a:t>Trained and motivated workforce.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9552" y="1628800"/>
            <a:ext cx="7992888" cy="2016224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dirty="0" smtClean="0"/>
              <a:t>What does the success of implementing </a:t>
            </a:r>
            <a:r>
              <a:rPr lang="en-GB" sz="2800" dirty="0" smtClean="0"/>
              <a:t>Kaizen depend on?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91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8223" y="260648"/>
            <a:ext cx="8424936" cy="1080120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Lean Production 18 Mark Question June 2012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Plan on sheet first!</a:t>
            </a:r>
          </a:p>
          <a:p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59" y="1531898"/>
            <a:ext cx="8543999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869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8223" y="260648"/>
            <a:ext cx="8424936" cy="1080120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Good Application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6" y="1628801"/>
            <a:ext cx="8349809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07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258</Words>
  <Application>Microsoft Office PowerPoint</Application>
  <PresentationFormat>On-screen Show (4:3)</PresentationFormat>
  <Paragraphs>47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Operational Strategies: Lean Production</vt:lpstr>
      <vt:lpstr>Aims and Objectives</vt:lpstr>
      <vt:lpstr>Starter</vt:lpstr>
      <vt:lpstr>Kaizen</vt:lpstr>
      <vt:lpstr>Kaizen</vt:lpstr>
      <vt:lpstr>Kaizen Analysis</vt:lpstr>
      <vt:lpstr>Kaizen Evaluation</vt:lpstr>
      <vt:lpstr>Lean Production 18 Mark Question June 2012</vt:lpstr>
      <vt:lpstr>Good Application</vt:lpstr>
      <vt:lpstr>Good Analysis</vt:lpstr>
      <vt:lpstr>Good Evaluation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Strategies: Lean Production</dc:title>
  <dc:creator>Windows User</dc:creator>
  <cp:lastModifiedBy>Martin</cp:lastModifiedBy>
  <cp:revision>25</cp:revision>
  <dcterms:created xsi:type="dcterms:W3CDTF">2011-12-13T18:09:42Z</dcterms:created>
  <dcterms:modified xsi:type="dcterms:W3CDTF">2012-10-07T09:09:25Z</dcterms:modified>
</cp:coreProperties>
</file>