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13C2A-B0D9-4B4D-832A-68E51AF5126B}" type="doc">
      <dgm:prSet loTypeId="urn:microsoft.com/office/officeart/2009/3/layout/PlusandMinus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7C62872-48AD-407A-8C84-A14A943D4E32}">
      <dgm:prSet phldrT="[Text]" custT="1"/>
      <dgm:spPr/>
      <dgm:t>
        <a:bodyPr/>
        <a:lstStyle/>
        <a:p>
          <a:r>
            <a:rPr lang="en-GB" sz="2400" dirty="0" smtClean="0"/>
            <a:t>- Could mean the difference between survival and failure</a:t>
          </a:r>
        </a:p>
        <a:p>
          <a:r>
            <a:rPr lang="en-GB" sz="2400" dirty="0" smtClean="0"/>
            <a:t>- Could in the long run result in the ultimate success of a business</a:t>
          </a:r>
        </a:p>
        <a:p>
          <a:r>
            <a:rPr lang="en-GB" sz="2400" dirty="0" smtClean="0"/>
            <a:t>- Could reduce wastage</a:t>
          </a:r>
          <a:endParaRPr lang="en-GB" sz="2400" dirty="0"/>
        </a:p>
      </dgm:t>
    </dgm:pt>
    <dgm:pt modelId="{769A4878-D23A-4DCC-95A4-BC93B16AA0F9}" type="parTrans" cxnId="{569EE379-0ED4-4B30-9F48-C1245C0ACD10}">
      <dgm:prSet/>
      <dgm:spPr/>
      <dgm:t>
        <a:bodyPr/>
        <a:lstStyle/>
        <a:p>
          <a:endParaRPr lang="en-GB"/>
        </a:p>
      </dgm:t>
    </dgm:pt>
    <dgm:pt modelId="{AC434852-0684-4746-A9CA-0354BA837172}" type="sibTrans" cxnId="{569EE379-0ED4-4B30-9F48-C1245C0ACD10}">
      <dgm:prSet/>
      <dgm:spPr/>
      <dgm:t>
        <a:bodyPr/>
        <a:lstStyle/>
        <a:p>
          <a:endParaRPr lang="en-GB"/>
        </a:p>
      </dgm:t>
    </dgm:pt>
    <dgm:pt modelId="{6E851C7A-9469-4FFB-9739-0BDB306FD5E4}">
      <dgm:prSet phldrT="[Text]" custT="1"/>
      <dgm:spPr/>
      <dgm:t>
        <a:bodyPr/>
        <a:lstStyle/>
        <a:p>
          <a:r>
            <a:rPr lang="en-GB" sz="2000" dirty="0" smtClean="0"/>
            <a:t>- Staff have decreased job security</a:t>
          </a:r>
        </a:p>
        <a:p>
          <a:r>
            <a:rPr lang="en-GB" sz="2000" dirty="0" smtClean="0"/>
            <a:t>- Staff morale is affected</a:t>
          </a:r>
        </a:p>
        <a:p>
          <a:r>
            <a:rPr lang="en-GB" sz="2000" dirty="0" smtClean="0"/>
            <a:t>- Customers may be lost as products/services withdrawn</a:t>
          </a:r>
        </a:p>
        <a:p>
          <a:r>
            <a:rPr lang="en-GB" sz="2000" dirty="0" smtClean="0"/>
            <a:t>- Stakeholders may lose confidence in the business</a:t>
          </a:r>
        </a:p>
        <a:p>
          <a:r>
            <a:rPr lang="en-GB" sz="2000" dirty="0" smtClean="0"/>
            <a:t>- Negative publicity may arise from making tough decisions</a:t>
          </a:r>
          <a:endParaRPr lang="en-GB" sz="2000" dirty="0"/>
        </a:p>
      </dgm:t>
    </dgm:pt>
    <dgm:pt modelId="{E6B55ECB-42F2-49B3-ACDA-FDAF383B382C}" type="parTrans" cxnId="{2C34C5D2-A86E-4F93-8E90-7B3929419B06}">
      <dgm:prSet/>
      <dgm:spPr/>
      <dgm:t>
        <a:bodyPr/>
        <a:lstStyle/>
        <a:p>
          <a:endParaRPr lang="en-GB"/>
        </a:p>
      </dgm:t>
    </dgm:pt>
    <dgm:pt modelId="{3E7272BC-0C8B-41D6-A5D1-D5CD37FCE2A3}" type="sibTrans" cxnId="{2C34C5D2-A86E-4F93-8E90-7B3929419B06}">
      <dgm:prSet/>
      <dgm:spPr/>
      <dgm:t>
        <a:bodyPr/>
        <a:lstStyle/>
        <a:p>
          <a:endParaRPr lang="en-GB"/>
        </a:p>
      </dgm:t>
    </dgm:pt>
    <dgm:pt modelId="{543B0A8F-003F-4C22-9B3F-25FE7F6E5271}" type="pres">
      <dgm:prSet presAssocID="{1CB13C2A-B0D9-4B4D-832A-68E51AF5126B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DAC236-957A-4EDD-96CF-6381B752FFCB}" type="pres">
      <dgm:prSet presAssocID="{1CB13C2A-B0D9-4B4D-832A-68E51AF5126B}" presName="Background" presStyleLbl="bgImgPlace1" presStyleIdx="0" presStyleCnt="1"/>
      <dgm:spPr/>
    </dgm:pt>
    <dgm:pt modelId="{6DF6AAFC-710F-4A50-8006-B2D05377B56A}" type="pres">
      <dgm:prSet presAssocID="{1CB13C2A-B0D9-4B4D-832A-68E51AF5126B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C0A11-AA3E-4D0D-8BD0-B99820FF887E}" type="pres">
      <dgm:prSet presAssocID="{1CB13C2A-B0D9-4B4D-832A-68E51AF5126B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18CC07-FB2A-4491-804E-680B9618EBB5}" type="pres">
      <dgm:prSet presAssocID="{1CB13C2A-B0D9-4B4D-832A-68E51AF5126B}" presName="Plus" presStyleLbl="alignNode1" presStyleIdx="0" presStyleCnt="2"/>
      <dgm:spPr/>
    </dgm:pt>
    <dgm:pt modelId="{3CBB580B-3E42-478A-B26F-768FB7CA66B8}" type="pres">
      <dgm:prSet presAssocID="{1CB13C2A-B0D9-4B4D-832A-68E51AF5126B}" presName="Minus" presStyleLbl="alignNode1" presStyleIdx="1" presStyleCnt="2"/>
      <dgm:spPr/>
    </dgm:pt>
    <dgm:pt modelId="{95C1DEA7-FE1D-48E4-A291-18782B137F11}" type="pres">
      <dgm:prSet presAssocID="{1CB13C2A-B0D9-4B4D-832A-68E51AF5126B}" presName="Divider" presStyleLbl="parChTrans1D1" presStyleIdx="0" presStyleCnt="1"/>
      <dgm:spPr/>
    </dgm:pt>
  </dgm:ptLst>
  <dgm:cxnLst>
    <dgm:cxn modelId="{DC50F42C-51E7-46AC-9CAF-CFB34C1C9F3F}" type="presOf" srcId="{17C62872-48AD-407A-8C84-A14A943D4E32}" destId="{6DF6AAFC-710F-4A50-8006-B2D05377B56A}" srcOrd="0" destOrd="0" presId="urn:microsoft.com/office/officeart/2009/3/layout/PlusandMinus"/>
    <dgm:cxn modelId="{A557A9AF-DD32-4F53-8713-524571E4CB8F}" type="presOf" srcId="{6E851C7A-9469-4FFB-9739-0BDB306FD5E4}" destId="{662C0A11-AA3E-4D0D-8BD0-B99820FF887E}" srcOrd="0" destOrd="0" presId="urn:microsoft.com/office/officeart/2009/3/layout/PlusandMinus"/>
    <dgm:cxn modelId="{569EE379-0ED4-4B30-9F48-C1245C0ACD10}" srcId="{1CB13C2A-B0D9-4B4D-832A-68E51AF5126B}" destId="{17C62872-48AD-407A-8C84-A14A943D4E32}" srcOrd="0" destOrd="0" parTransId="{769A4878-D23A-4DCC-95A4-BC93B16AA0F9}" sibTransId="{AC434852-0684-4746-A9CA-0354BA837172}"/>
    <dgm:cxn modelId="{2C34C5D2-A86E-4F93-8E90-7B3929419B06}" srcId="{1CB13C2A-B0D9-4B4D-832A-68E51AF5126B}" destId="{6E851C7A-9469-4FFB-9739-0BDB306FD5E4}" srcOrd="1" destOrd="0" parTransId="{E6B55ECB-42F2-49B3-ACDA-FDAF383B382C}" sibTransId="{3E7272BC-0C8B-41D6-A5D1-D5CD37FCE2A3}"/>
    <dgm:cxn modelId="{E6254B65-25CE-433A-B36B-847FCAC2C406}" type="presOf" srcId="{1CB13C2A-B0D9-4B4D-832A-68E51AF5126B}" destId="{543B0A8F-003F-4C22-9B3F-25FE7F6E5271}" srcOrd="0" destOrd="0" presId="urn:microsoft.com/office/officeart/2009/3/layout/PlusandMinus"/>
    <dgm:cxn modelId="{C85105B6-07CC-418B-8518-31DFDC7312A7}" type="presParOf" srcId="{543B0A8F-003F-4C22-9B3F-25FE7F6E5271}" destId="{E4DAC236-957A-4EDD-96CF-6381B752FFCB}" srcOrd="0" destOrd="0" presId="urn:microsoft.com/office/officeart/2009/3/layout/PlusandMinus"/>
    <dgm:cxn modelId="{6AC63ED3-ED04-4DD2-87BD-B6E425CA243D}" type="presParOf" srcId="{543B0A8F-003F-4C22-9B3F-25FE7F6E5271}" destId="{6DF6AAFC-710F-4A50-8006-B2D05377B56A}" srcOrd="1" destOrd="0" presId="urn:microsoft.com/office/officeart/2009/3/layout/PlusandMinus"/>
    <dgm:cxn modelId="{EF46B02A-15F1-4393-A025-3B0A526A1F45}" type="presParOf" srcId="{543B0A8F-003F-4C22-9B3F-25FE7F6E5271}" destId="{662C0A11-AA3E-4D0D-8BD0-B99820FF887E}" srcOrd="2" destOrd="0" presId="urn:microsoft.com/office/officeart/2009/3/layout/PlusandMinus"/>
    <dgm:cxn modelId="{6FD7CC80-6077-4655-A136-5B06F29F091B}" type="presParOf" srcId="{543B0A8F-003F-4C22-9B3F-25FE7F6E5271}" destId="{3618CC07-FB2A-4491-804E-680B9618EBB5}" srcOrd="3" destOrd="0" presId="urn:microsoft.com/office/officeart/2009/3/layout/PlusandMinus"/>
    <dgm:cxn modelId="{BA80CBAB-32EB-41C2-B469-EFBBA95C5A64}" type="presParOf" srcId="{543B0A8F-003F-4C22-9B3F-25FE7F6E5271}" destId="{3CBB580B-3E42-478A-B26F-768FB7CA66B8}" srcOrd="4" destOrd="0" presId="urn:microsoft.com/office/officeart/2009/3/layout/PlusandMinus"/>
    <dgm:cxn modelId="{DDA749A9-66B2-4440-9010-69AE7565D3CB}" type="presParOf" srcId="{543B0A8F-003F-4C22-9B3F-25FE7F6E5271}" destId="{95C1DEA7-FE1D-48E4-A291-18782B137F1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5EBE6-C9DC-4055-AB8B-11335A499449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432CD22-ADCA-4D60-9E8D-9AC79B9F13D3}">
      <dgm:prSet phldrT="[Text]"/>
      <dgm:spPr/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C31F6F51-5D1C-47CE-AF41-EC0F58EFE0D2}" type="parTrans" cxnId="{1CB3809D-EC01-43A6-9B2C-8D360D5A382C}">
      <dgm:prSet/>
      <dgm:spPr/>
      <dgm:t>
        <a:bodyPr/>
        <a:lstStyle/>
        <a:p>
          <a:endParaRPr lang="en-GB"/>
        </a:p>
      </dgm:t>
    </dgm:pt>
    <dgm:pt modelId="{96D239F7-D6C4-49D3-8846-35E8A228038B}" type="sibTrans" cxnId="{1CB3809D-EC01-43A6-9B2C-8D360D5A382C}">
      <dgm:prSet/>
      <dgm:spPr/>
      <dgm:t>
        <a:bodyPr/>
        <a:lstStyle/>
        <a:p>
          <a:endParaRPr lang="en-GB"/>
        </a:p>
      </dgm:t>
    </dgm:pt>
    <dgm:pt modelId="{8D3EB183-6354-457F-BDDA-2E1ED69A6D94}">
      <dgm:prSet phldrT="[Text]"/>
      <dgm:spPr/>
      <dgm:t>
        <a:bodyPr/>
        <a:lstStyle/>
        <a:p>
          <a:r>
            <a:rPr lang="en-GB" dirty="0" smtClean="0"/>
            <a:t>Consult with staff and TU on job losses</a:t>
          </a:r>
          <a:endParaRPr lang="en-GB" dirty="0"/>
        </a:p>
      </dgm:t>
    </dgm:pt>
    <dgm:pt modelId="{F17DC8F5-EBC3-4BF8-82B9-D4700BD2955B}" type="parTrans" cxnId="{38E967BA-6789-4E53-92D9-8873DD592B19}">
      <dgm:prSet/>
      <dgm:spPr/>
      <dgm:t>
        <a:bodyPr/>
        <a:lstStyle/>
        <a:p>
          <a:endParaRPr lang="en-GB"/>
        </a:p>
      </dgm:t>
    </dgm:pt>
    <dgm:pt modelId="{9D3B935B-0F66-4044-A688-61BFBE6C33C5}" type="sibTrans" cxnId="{38E967BA-6789-4E53-92D9-8873DD592B19}">
      <dgm:prSet/>
      <dgm:spPr/>
      <dgm:t>
        <a:bodyPr/>
        <a:lstStyle/>
        <a:p>
          <a:endParaRPr lang="en-GB"/>
        </a:p>
      </dgm:t>
    </dgm:pt>
    <dgm:pt modelId="{7F2EBEDE-B4B2-48C0-B2B3-7360112B3C49}">
      <dgm:prSet phldrT="[Text]"/>
      <dgm:spPr/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96694AAE-07B2-45A1-BDF3-E15E033ADB8B}" type="parTrans" cxnId="{D1A1B299-3B06-4969-96F0-362ACDA62437}">
      <dgm:prSet/>
      <dgm:spPr/>
      <dgm:t>
        <a:bodyPr/>
        <a:lstStyle/>
        <a:p>
          <a:endParaRPr lang="en-GB"/>
        </a:p>
      </dgm:t>
    </dgm:pt>
    <dgm:pt modelId="{7EE10FC7-45BC-4B38-BC48-B82A228CA42B}" type="sibTrans" cxnId="{D1A1B299-3B06-4969-96F0-362ACDA62437}">
      <dgm:prSet/>
      <dgm:spPr/>
      <dgm:t>
        <a:bodyPr/>
        <a:lstStyle/>
        <a:p>
          <a:endParaRPr lang="en-GB"/>
        </a:p>
      </dgm:t>
    </dgm:pt>
    <dgm:pt modelId="{0DF1355D-AB02-4E1D-BC03-EE2CB7896F5D}">
      <dgm:prSet phldrT="[Text]"/>
      <dgm:spPr/>
      <dgm:t>
        <a:bodyPr/>
        <a:lstStyle/>
        <a:p>
          <a:r>
            <a:rPr lang="en-GB" dirty="0" smtClean="0"/>
            <a:t>Give clear reasons for retrenchment</a:t>
          </a:r>
          <a:endParaRPr lang="en-GB" dirty="0"/>
        </a:p>
      </dgm:t>
    </dgm:pt>
    <dgm:pt modelId="{6A22B3D7-770A-4E09-8BD1-F762A835DA9F}" type="parTrans" cxnId="{0E755D35-5F04-4E83-92F1-EE55935C8D32}">
      <dgm:prSet/>
      <dgm:spPr/>
      <dgm:t>
        <a:bodyPr/>
        <a:lstStyle/>
        <a:p>
          <a:endParaRPr lang="en-GB"/>
        </a:p>
      </dgm:t>
    </dgm:pt>
    <dgm:pt modelId="{3BC30287-C52C-41AB-8CDA-A599F826D714}" type="sibTrans" cxnId="{0E755D35-5F04-4E83-92F1-EE55935C8D32}">
      <dgm:prSet/>
      <dgm:spPr/>
      <dgm:t>
        <a:bodyPr/>
        <a:lstStyle/>
        <a:p>
          <a:endParaRPr lang="en-GB"/>
        </a:p>
      </dgm:t>
    </dgm:pt>
    <dgm:pt modelId="{E5309F7A-A339-4211-BC3D-7F3CDBD11F06}">
      <dgm:prSet phldrT="[Text]"/>
      <dgm:spPr/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D8F48828-FF8B-4495-B071-492A9BEE6471}" type="parTrans" cxnId="{A4ACBAF9-390C-4D1E-ADC6-53474F1184E1}">
      <dgm:prSet/>
      <dgm:spPr/>
      <dgm:t>
        <a:bodyPr/>
        <a:lstStyle/>
        <a:p>
          <a:endParaRPr lang="en-GB"/>
        </a:p>
      </dgm:t>
    </dgm:pt>
    <dgm:pt modelId="{8040B780-F234-4B69-BAEC-F5D92186EAFC}" type="sibTrans" cxnId="{A4ACBAF9-390C-4D1E-ADC6-53474F1184E1}">
      <dgm:prSet/>
      <dgm:spPr/>
      <dgm:t>
        <a:bodyPr/>
        <a:lstStyle/>
        <a:p>
          <a:endParaRPr lang="en-GB"/>
        </a:p>
      </dgm:t>
    </dgm:pt>
    <dgm:pt modelId="{733671F8-BDD3-489B-8173-5779AFC0A2BC}">
      <dgm:prSet phldrT="[Text]"/>
      <dgm:spPr/>
      <dgm:t>
        <a:bodyPr/>
        <a:lstStyle/>
        <a:p>
          <a:r>
            <a:rPr lang="en-GB" dirty="0" smtClean="0"/>
            <a:t>State when retrenchment will take place</a:t>
          </a:r>
          <a:endParaRPr lang="en-GB" dirty="0"/>
        </a:p>
      </dgm:t>
    </dgm:pt>
    <dgm:pt modelId="{2BF0E9CF-CE1C-431E-99F5-E9E903B3AD94}" type="parTrans" cxnId="{5CADC808-CDA9-414A-8EC7-79F17AA9C44E}">
      <dgm:prSet/>
      <dgm:spPr/>
      <dgm:t>
        <a:bodyPr/>
        <a:lstStyle/>
        <a:p>
          <a:endParaRPr lang="en-GB"/>
        </a:p>
      </dgm:t>
    </dgm:pt>
    <dgm:pt modelId="{B7AFE941-CF01-440D-8180-50E19370EEB7}" type="sibTrans" cxnId="{5CADC808-CDA9-414A-8EC7-79F17AA9C44E}">
      <dgm:prSet/>
      <dgm:spPr/>
      <dgm:t>
        <a:bodyPr/>
        <a:lstStyle/>
        <a:p>
          <a:endParaRPr lang="en-GB"/>
        </a:p>
      </dgm:t>
    </dgm:pt>
    <dgm:pt modelId="{C4F4876A-155F-402A-AE8A-3C4B1FCB5A5B}">
      <dgm:prSet phldrT="[Text]"/>
      <dgm:spPr/>
      <dgm:t>
        <a:bodyPr/>
        <a:lstStyle/>
        <a:p>
          <a:r>
            <a:rPr lang="en-GB" dirty="0" smtClean="0"/>
            <a:t>4</a:t>
          </a:r>
          <a:endParaRPr lang="en-GB" dirty="0"/>
        </a:p>
      </dgm:t>
    </dgm:pt>
    <dgm:pt modelId="{D32D4248-71B2-4F19-AC9D-556741826BF1}" type="parTrans" cxnId="{DACCCE76-5081-4211-BBAA-7CE6C345BC5C}">
      <dgm:prSet/>
      <dgm:spPr/>
      <dgm:t>
        <a:bodyPr/>
        <a:lstStyle/>
        <a:p>
          <a:endParaRPr lang="en-GB"/>
        </a:p>
      </dgm:t>
    </dgm:pt>
    <dgm:pt modelId="{ED48E499-C57F-4CBC-96C4-F517A8FD1C74}" type="sibTrans" cxnId="{DACCCE76-5081-4211-BBAA-7CE6C345BC5C}">
      <dgm:prSet/>
      <dgm:spPr/>
      <dgm:t>
        <a:bodyPr/>
        <a:lstStyle/>
        <a:p>
          <a:endParaRPr lang="en-GB"/>
        </a:p>
      </dgm:t>
    </dgm:pt>
    <dgm:pt modelId="{763A336F-CB14-4D8C-A71B-47A3909F7BDA}">
      <dgm:prSet phldrT="[Text]"/>
      <dgm:spPr/>
      <dgm:t>
        <a:bodyPr/>
        <a:lstStyle/>
        <a:p>
          <a:r>
            <a:rPr lang="en-GB" dirty="0" smtClean="0"/>
            <a:t>Provide and explain assistance given to employees</a:t>
          </a:r>
          <a:endParaRPr lang="en-GB" dirty="0"/>
        </a:p>
      </dgm:t>
    </dgm:pt>
    <dgm:pt modelId="{CD43D323-EE82-4742-A384-381AD562E20E}" type="parTrans" cxnId="{B0CB65FD-390C-4CA8-87C4-F2C3497C5016}">
      <dgm:prSet/>
      <dgm:spPr/>
      <dgm:t>
        <a:bodyPr/>
        <a:lstStyle/>
        <a:p>
          <a:endParaRPr lang="en-GB"/>
        </a:p>
      </dgm:t>
    </dgm:pt>
    <dgm:pt modelId="{91EFC358-4CA2-4C32-A3A2-1A4CDDAF017D}" type="sibTrans" cxnId="{B0CB65FD-390C-4CA8-87C4-F2C3497C5016}">
      <dgm:prSet/>
      <dgm:spPr/>
      <dgm:t>
        <a:bodyPr/>
        <a:lstStyle/>
        <a:p>
          <a:endParaRPr lang="en-GB"/>
        </a:p>
      </dgm:t>
    </dgm:pt>
    <dgm:pt modelId="{E708AC7B-F926-4843-8D16-3681BF148C39}">
      <dgm:prSet phldrT="[Text]"/>
      <dgm:spPr/>
      <dgm:t>
        <a:bodyPr/>
        <a:lstStyle/>
        <a:p>
          <a:r>
            <a:rPr lang="en-GB" dirty="0" smtClean="0"/>
            <a:t>5</a:t>
          </a:r>
          <a:endParaRPr lang="en-GB" dirty="0"/>
        </a:p>
      </dgm:t>
    </dgm:pt>
    <dgm:pt modelId="{A0565C25-4A7A-486A-A483-C52CA170FBDC}" type="parTrans" cxnId="{3E14455C-34D3-43B9-A4F9-2965D4DD6F5B}">
      <dgm:prSet/>
      <dgm:spPr/>
      <dgm:t>
        <a:bodyPr/>
        <a:lstStyle/>
        <a:p>
          <a:endParaRPr lang="en-GB"/>
        </a:p>
      </dgm:t>
    </dgm:pt>
    <dgm:pt modelId="{4ACA0929-9EA3-4844-9D2B-C09901C61AA0}" type="sibTrans" cxnId="{3E14455C-34D3-43B9-A4F9-2965D4DD6F5B}">
      <dgm:prSet/>
      <dgm:spPr/>
      <dgm:t>
        <a:bodyPr/>
        <a:lstStyle/>
        <a:p>
          <a:endParaRPr lang="en-GB"/>
        </a:p>
      </dgm:t>
    </dgm:pt>
    <dgm:pt modelId="{F72CF568-34F2-4C89-8620-EC0F09E2C8AA}">
      <dgm:prSet phldrT="[Text]"/>
      <dgm:spPr/>
      <dgm:t>
        <a:bodyPr/>
        <a:lstStyle/>
        <a:p>
          <a:r>
            <a:rPr lang="en-GB" dirty="0" smtClean="0"/>
            <a:t>Reassure staff to be retained about job security, salaries etc.</a:t>
          </a:r>
          <a:endParaRPr lang="en-GB" dirty="0"/>
        </a:p>
      </dgm:t>
    </dgm:pt>
    <dgm:pt modelId="{F4855437-E7E4-463F-BDF3-F0EFD07CC726}" type="parTrans" cxnId="{9CCB840E-0DA4-46BD-B62D-63716D3B669E}">
      <dgm:prSet/>
      <dgm:spPr/>
      <dgm:t>
        <a:bodyPr/>
        <a:lstStyle/>
        <a:p>
          <a:endParaRPr lang="en-GB"/>
        </a:p>
      </dgm:t>
    </dgm:pt>
    <dgm:pt modelId="{D9D13087-DBB1-4FFF-BBF0-CF5144C8B866}" type="sibTrans" cxnId="{9CCB840E-0DA4-46BD-B62D-63716D3B669E}">
      <dgm:prSet/>
      <dgm:spPr/>
      <dgm:t>
        <a:bodyPr/>
        <a:lstStyle/>
        <a:p>
          <a:endParaRPr lang="en-GB"/>
        </a:p>
      </dgm:t>
    </dgm:pt>
    <dgm:pt modelId="{FA322B51-F2AA-4FEB-9A93-21C089AF009E}" type="pres">
      <dgm:prSet presAssocID="{9B15EBE6-C9DC-4055-AB8B-11335A4994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ABBCA63-03F9-4512-BE34-E52E16F88215}" type="pres">
      <dgm:prSet presAssocID="{A432CD22-ADCA-4D60-9E8D-9AC79B9F13D3}" presName="composite" presStyleCnt="0"/>
      <dgm:spPr/>
    </dgm:pt>
    <dgm:pt modelId="{BBEE5095-7324-4C0F-8F15-45E36EB5177F}" type="pres">
      <dgm:prSet presAssocID="{A432CD22-ADCA-4D60-9E8D-9AC79B9F13D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4E02FB-5EA8-453F-A273-3A280065EC20}" type="pres">
      <dgm:prSet presAssocID="{A432CD22-ADCA-4D60-9E8D-9AC79B9F13D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D0D0D3-1116-42A1-B1D7-9284DA426C6C}" type="pres">
      <dgm:prSet presAssocID="{96D239F7-D6C4-49D3-8846-35E8A228038B}" presName="sp" presStyleCnt="0"/>
      <dgm:spPr/>
    </dgm:pt>
    <dgm:pt modelId="{ECFB9E61-CE4D-407D-B175-3BAE717EDED8}" type="pres">
      <dgm:prSet presAssocID="{7F2EBEDE-B4B2-48C0-B2B3-7360112B3C49}" presName="composite" presStyleCnt="0"/>
      <dgm:spPr/>
    </dgm:pt>
    <dgm:pt modelId="{5FD18C42-3D51-4442-85B8-8A1CACCEDB95}" type="pres">
      <dgm:prSet presAssocID="{7F2EBEDE-B4B2-48C0-B2B3-7360112B3C4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0CE200-7752-4045-9714-40EEEBBC4EB8}" type="pres">
      <dgm:prSet presAssocID="{7F2EBEDE-B4B2-48C0-B2B3-7360112B3C4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083E3B-F9E8-42D6-8EDF-897FDEB72CCB}" type="pres">
      <dgm:prSet presAssocID="{7EE10FC7-45BC-4B38-BC48-B82A228CA42B}" presName="sp" presStyleCnt="0"/>
      <dgm:spPr/>
    </dgm:pt>
    <dgm:pt modelId="{6101449A-5F6A-49E1-B3EB-99BA7D85546D}" type="pres">
      <dgm:prSet presAssocID="{E5309F7A-A339-4211-BC3D-7F3CDBD11F06}" presName="composite" presStyleCnt="0"/>
      <dgm:spPr/>
    </dgm:pt>
    <dgm:pt modelId="{59F29B82-A8BA-4A84-87E4-0330E59B285D}" type="pres">
      <dgm:prSet presAssocID="{E5309F7A-A339-4211-BC3D-7F3CDBD11F0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64FC91-82BB-48F7-90A4-35286C572095}" type="pres">
      <dgm:prSet presAssocID="{E5309F7A-A339-4211-BC3D-7F3CDBD11F0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98D35A-0AF2-4071-B181-C090257E9BFE}" type="pres">
      <dgm:prSet presAssocID="{8040B780-F234-4B69-BAEC-F5D92186EAFC}" presName="sp" presStyleCnt="0"/>
      <dgm:spPr/>
    </dgm:pt>
    <dgm:pt modelId="{46EB2D08-5861-4A38-A332-490895E0B8EA}" type="pres">
      <dgm:prSet presAssocID="{C4F4876A-155F-402A-AE8A-3C4B1FCB5A5B}" presName="composite" presStyleCnt="0"/>
      <dgm:spPr/>
    </dgm:pt>
    <dgm:pt modelId="{E9976B19-1D7C-4E32-8F28-7210E95910BE}" type="pres">
      <dgm:prSet presAssocID="{C4F4876A-155F-402A-AE8A-3C4B1FCB5A5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40B00F-904E-4F8F-8836-712DD8EAEC4B}" type="pres">
      <dgm:prSet presAssocID="{C4F4876A-155F-402A-AE8A-3C4B1FCB5A5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100F1C-56D2-4A20-8351-C00A8D9D215A}" type="pres">
      <dgm:prSet presAssocID="{ED48E499-C57F-4CBC-96C4-F517A8FD1C74}" presName="sp" presStyleCnt="0"/>
      <dgm:spPr/>
    </dgm:pt>
    <dgm:pt modelId="{953CBBD6-9F12-4034-A3D8-4CE2B44ECC3D}" type="pres">
      <dgm:prSet presAssocID="{E708AC7B-F926-4843-8D16-3681BF148C39}" presName="composite" presStyleCnt="0"/>
      <dgm:spPr/>
    </dgm:pt>
    <dgm:pt modelId="{D3E790E8-DC18-4364-804A-87938CEFBF61}" type="pres">
      <dgm:prSet presAssocID="{E708AC7B-F926-4843-8D16-3681BF148C3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8FA34D-18CD-4CF5-A563-9B0E4C6E20C7}" type="pres">
      <dgm:prSet presAssocID="{E708AC7B-F926-4843-8D16-3681BF148C3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D62864-F9B2-4E4A-A5AC-83F7ED6E0090}" type="presOf" srcId="{9B15EBE6-C9DC-4055-AB8B-11335A499449}" destId="{FA322B51-F2AA-4FEB-9A93-21C089AF009E}" srcOrd="0" destOrd="0" presId="urn:microsoft.com/office/officeart/2005/8/layout/chevron2"/>
    <dgm:cxn modelId="{B0CB65FD-390C-4CA8-87C4-F2C3497C5016}" srcId="{C4F4876A-155F-402A-AE8A-3C4B1FCB5A5B}" destId="{763A336F-CB14-4D8C-A71B-47A3909F7BDA}" srcOrd="0" destOrd="0" parTransId="{CD43D323-EE82-4742-A384-381AD562E20E}" sibTransId="{91EFC358-4CA2-4C32-A3A2-1A4CDDAF017D}"/>
    <dgm:cxn modelId="{C8BA87F7-9914-480C-A860-B90BA7182385}" type="presOf" srcId="{A432CD22-ADCA-4D60-9E8D-9AC79B9F13D3}" destId="{BBEE5095-7324-4C0F-8F15-45E36EB5177F}" srcOrd="0" destOrd="0" presId="urn:microsoft.com/office/officeart/2005/8/layout/chevron2"/>
    <dgm:cxn modelId="{5CADC808-CDA9-414A-8EC7-79F17AA9C44E}" srcId="{E5309F7A-A339-4211-BC3D-7F3CDBD11F06}" destId="{733671F8-BDD3-489B-8173-5779AFC0A2BC}" srcOrd="0" destOrd="0" parTransId="{2BF0E9CF-CE1C-431E-99F5-E9E903B3AD94}" sibTransId="{B7AFE941-CF01-440D-8180-50E19370EEB7}"/>
    <dgm:cxn modelId="{A4ACBAF9-390C-4D1E-ADC6-53474F1184E1}" srcId="{9B15EBE6-C9DC-4055-AB8B-11335A499449}" destId="{E5309F7A-A339-4211-BC3D-7F3CDBD11F06}" srcOrd="2" destOrd="0" parTransId="{D8F48828-FF8B-4495-B071-492A9BEE6471}" sibTransId="{8040B780-F234-4B69-BAEC-F5D92186EAFC}"/>
    <dgm:cxn modelId="{9CCB840E-0DA4-46BD-B62D-63716D3B669E}" srcId="{E708AC7B-F926-4843-8D16-3681BF148C39}" destId="{F72CF568-34F2-4C89-8620-EC0F09E2C8AA}" srcOrd="0" destOrd="0" parTransId="{F4855437-E7E4-463F-BDF3-F0EFD07CC726}" sibTransId="{D9D13087-DBB1-4FFF-BBF0-CF5144C8B866}"/>
    <dgm:cxn modelId="{7A2D78A4-C0DA-4915-A903-8D3C312BA89A}" type="presOf" srcId="{F72CF568-34F2-4C89-8620-EC0F09E2C8AA}" destId="{DE8FA34D-18CD-4CF5-A563-9B0E4C6E20C7}" srcOrd="0" destOrd="0" presId="urn:microsoft.com/office/officeart/2005/8/layout/chevron2"/>
    <dgm:cxn modelId="{0E755D35-5F04-4E83-92F1-EE55935C8D32}" srcId="{7F2EBEDE-B4B2-48C0-B2B3-7360112B3C49}" destId="{0DF1355D-AB02-4E1D-BC03-EE2CB7896F5D}" srcOrd="0" destOrd="0" parTransId="{6A22B3D7-770A-4E09-8BD1-F762A835DA9F}" sibTransId="{3BC30287-C52C-41AB-8CDA-A599F826D714}"/>
    <dgm:cxn modelId="{DACCCE76-5081-4211-BBAA-7CE6C345BC5C}" srcId="{9B15EBE6-C9DC-4055-AB8B-11335A499449}" destId="{C4F4876A-155F-402A-AE8A-3C4B1FCB5A5B}" srcOrd="3" destOrd="0" parTransId="{D32D4248-71B2-4F19-AC9D-556741826BF1}" sibTransId="{ED48E499-C57F-4CBC-96C4-F517A8FD1C74}"/>
    <dgm:cxn modelId="{46B3CC80-AB98-4A89-8470-40C2A73CFBBF}" type="presOf" srcId="{0DF1355D-AB02-4E1D-BC03-EE2CB7896F5D}" destId="{780CE200-7752-4045-9714-40EEEBBC4EB8}" srcOrd="0" destOrd="0" presId="urn:microsoft.com/office/officeart/2005/8/layout/chevron2"/>
    <dgm:cxn modelId="{1CB3809D-EC01-43A6-9B2C-8D360D5A382C}" srcId="{9B15EBE6-C9DC-4055-AB8B-11335A499449}" destId="{A432CD22-ADCA-4D60-9E8D-9AC79B9F13D3}" srcOrd="0" destOrd="0" parTransId="{C31F6F51-5D1C-47CE-AF41-EC0F58EFE0D2}" sibTransId="{96D239F7-D6C4-49D3-8846-35E8A228038B}"/>
    <dgm:cxn modelId="{D31EBE7C-0888-4C5A-85CF-542E957D57A7}" type="presOf" srcId="{E708AC7B-F926-4843-8D16-3681BF148C39}" destId="{D3E790E8-DC18-4364-804A-87938CEFBF61}" srcOrd="0" destOrd="0" presId="urn:microsoft.com/office/officeart/2005/8/layout/chevron2"/>
    <dgm:cxn modelId="{3A6107B8-9189-4680-8A2A-9F12F6A5E3AE}" type="presOf" srcId="{E5309F7A-A339-4211-BC3D-7F3CDBD11F06}" destId="{59F29B82-A8BA-4A84-87E4-0330E59B285D}" srcOrd="0" destOrd="0" presId="urn:microsoft.com/office/officeart/2005/8/layout/chevron2"/>
    <dgm:cxn modelId="{3E14455C-34D3-43B9-A4F9-2965D4DD6F5B}" srcId="{9B15EBE6-C9DC-4055-AB8B-11335A499449}" destId="{E708AC7B-F926-4843-8D16-3681BF148C39}" srcOrd="4" destOrd="0" parTransId="{A0565C25-4A7A-486A-A483-C52CA170FBDC}" sibTransId="{4ACA0929-9EA3-4844-9D2B-C09901C61AA0}"/>
    <dgm:cxn modelId="{0EB907CC-7318-40D2-B2EB-F391EB81A198}" type="presOf" srcId="{8D3EB183-6354-457F-BDDA-2E1ED69A6D94}" destId="{B94E02FB-5EA8-453F-A273-3A280065EC20}" srcOrd="0" destOrd="0" presId="urn:microsoft.com/office/officeart/2005/8/layout/chevron2"/>
    <dgm:cxn modelId="{38E967BA-6789-4E53-92D9-8873DD592B19}" srcId="{A432CD22-ADCA-4D60-9E8D-9AC79B9F13D3}" destId="{8D3EB183-6354-457F-BDDA-2E1ED69A6D94}" srcOrd="0" destOrd="0" parTransId="{F17DC8F5-EBC3-4BF8-82B9-D4700BD2955B}" sibTransId="{9D3B935B-0F66-4044-A688-61BFBE6C33C5}"/>
    <dgm:cxn modelId="{4ADB2470-2078-4F77-AE19-ADF887115FFF}" type="presOf" srcId="{763A336F-CB14-4D8C-A71B-47A3909F7BDA}" destId="{D040B00F-904E-4F8F-8836-712DD8EAEC4B}" srcOrd="0" destOrd="0" presId="urn:microsoft.com/office/officeart/2005/8/layout/chevron2"/>
    <dgm:cxn modelId="{99C5806B-3A5C-449C-B97C-A30FA8980538}" type="presOf" srcId="{7F2EBEDE-B4B2-48C0-B2B3-7360112B3C49}" destId="{5FD18C42-3D51-4442-85B8-8A1CACCEDB95}" srcOrd="0" destOrd="0" presId="urn:microsoft.com/office/officeart/2005/8/layout/chevron2"/>
    <dgm:cxn modelId="{BED86C1E-0F49-4A33-8891-FE0C91092B0E}" type="presOf" srcId="{C4F4876A-155F-402A-AE8A-3C4B1FCB5A5B}" destId="{E9976B19-1D7C-4E32-8F28-7210E95910BE}" srcOrd="0" destOrd="0" presId="urn:microsoft.com/office/officeart/2005/8/layout/chevron2"/>
    <dgm:cxn modelId="{09105D6E-14B9-4096-94D7-DCC78E6018A6}" type="presOf" srcId="{733671F8-BDD3-489B-8173-5779AFC0A2BC}" destId="{7764FC91-82BB-48F7-90A4-35286C572095}" srcOrd="0" destOrd="0" presId="urn:microsoft.com/office/officeart/2005/8/layout/chevron2"/>
    <dgm:cxn modelId="{D1A1B299-3B06-4969-96F0-362ACDA62437}" srcId="{9B15EBE6-C9DC-4055-AB8B-11335A499449}" destId="{7F2EBEDE-B4B2-48C0-B2B3-7360112B3C49}" srcOrd="1" destOrd="0" parTransId="{96694AAE-07B2-45A1-BDF3-E15E033ADB8B}" sibTransId="{7EE10FC7-45BC-4B38-BC48-B82A228CA42B}"/>
    <dgm:cxn modelId="{2560B496-2789-4891-8C2C-9668448CC258}" type="presParOf" srcId="{FA322B51-F2AA-4FEB-9A93-21C089AF009E}" destId="{FABBCA63-03F9-4512-BE34-E52E16F88215}" srcOrd="0" destOrd="0" presId="urn:microsoft.com/office/officeart/2005/8/layout/chevron2"/>
    <dgm:cxn modelId="{B715276D-773D-465C-86A5-3DDE22744FD5}" type="presParOf" srcId="{FABBCA63-03F9-4512-BE34-E52E16F88215}" destId="{BBEE5095-7324-4C0F-8F15-45E36EB5177F}" srcOrd="0" destOrd="0" presId="urn:microsoft.com/office/officeart/2005/8/layout/chevron2"/>
    <dgm:cxn modelId="{073D5F9D-12D9-466E-8FEA-802EB78B8521}" type="presParOf" srcId="{FABBCA63-03F9-4512-BE34-E52E16F88215}" destId="{B94E02FB-5EA8-453F-A273-3A280065EC20}" srcOrd="1" destOrd="0" presId="urn:microsoft.com/office/officeart/2005/8/layout/chevron2"/>
    <dgm:cxn modelId="{F4D3856D-73B9-4A0A-AC76-40CCD94A8258}" type="presParOf" srcId="{FA322B51-F2AA-4FEB-9A93-21C089AF009E}" destId="{AAD0D0D3-1116-42A1-B1D7-9284DA426C6C}" srcOrd="1" destOrd="0" presId="urn:microsoft.com/office/officeart/2005/8/layout/chevron2"/>
    <dgm:cxn modelId="{85874A9D-B409-46BA-9768-E0A7885A9514}" type="presParOf" srcId="{FA322B51-F2AA-4FEB-9A93-21C089AF009E}" destId="{ECFB9E61-CE4D-407D-B175-3BAE717EDED8}" srcOrd="2" destOrd="0" presId="urn:microsoft.com/office/officeart/2005/8/layout/chevron2"/>
    <dgm:cxn modelId="{A8F6BE6F-D591-475F-B380-F4941A81DF02}" type="presParOf" srcId="{ECFB9E61-CE4D-407D-B175-3BAE717EDED8}" destId="{5FD18C42-3D51-4442-85B8-8A1CACCEDB95}" srcOrd="0" destOrd="0" presId="urn:microsoft.com/office/officeart/2005/8/layout/chevron2"/>
    <dgm:cxn modelId="{5E47DD98-7DEC-4568-A248-6899D2CD286B}" type="presParOf" srcId="{ECFB9E61-CE4D-407D-B175-3BAE717EDED8}" destId="{780CE200-7752-4045-9714-40EEEBBC4EB8}" srcOrd="1" destOrd="0" presId="urn:microsoft.com/office/officeart/2005/8/layout/chevron2"/>
    <dgm:cxn modelId="{12097EB8-180C-418A-A1D7-2A43BA581453}" type="presParOf" srcId="{FA322B51-F2AA-4FEB-9A93-21C089AF009E}" destId="{0F083E3B-F9E8-42D6-8EDF-897FDEB72CCB}" srcOrd="3" destOrd="0" presId="urn:microsoft.com/office/officeart/2005/8/layout/chevron2"/>
    <dgm:cxn modelId="{22C52C73-8D8C-4865-B68F-EDDFF4E0B148}" type="presParOf" srcId="{FA322B51-F2AA-4FEB-9A93-21C089AF009E}" destId="{6101449A-5F6A-49E1-B3EB-99BA7D85546D}" srcOrd="4" destOrd="0" presId="urn:microsoft.com/office/officeart/2005/8/layout/chevron2"/>
    <dgm:cxn modelId="{9C0411EB-3AEE-4723-8C21-139925EE42A5}" type="presParOf" srcId="{6101449A-5F6A-49E1-B3EB-99BA7D85546D}" destId="{59F29B82-A8BA-4A84-87E4-0330E59B285D}" srcOrd="0" destOrd="0" presId="urn:microsoft.com/office/officeart/2005/8/layout/chevron2"/>
    <dgm:cxn modelId="{FD1650D4-BEA9-44B6-883D-56E2E397E41C}" type="presParOf" srcId="{6101449A-5F6A-49E1-B3EB-99BA7D85546D}" destId="{7764FC91-82BB-48F7-90A4-35286C572095}" srcOrd="1" destOrd="0" presId="urn:microsoft.com/office/officeart/2005/8/layout/chevron2"/>
    <dgm:cxn modelId="{F0DB273A-B21C-435B-BCD9-879E04F83694}" type="presParOf" srcId="{FA322B51-F2AA-4FEB-9A93-21C089AF009E}" destId="{DE98D35A-0AF2-4071-B181-C090257E9BFE}" srcOrd="5" destOrd="0" presId="urn:microsoft.com/office/officeart/2005/8/layout/chevron2"/>
    <dgm:cxn modelId="{3429B795-7173-49AF-AB59-1CCC7FF7ECE8}" type="presParOf" srcId="{FA322B51-F2AA-4FEB-9A93-21C089AF009E}" destId="{46EB2D08-5861-4A38-A332-490895E0B8EA}" srcOrd="6" destOrd="0" presId="urn:microsoft.com/office/officeart/2005/8/layout/chevron2"/>
    <dgm:cxn modelId="{A90443B4-3D7E-4975-BB9E-C73864E2892D}" type="presParOf" srcId="{46EB2D08-5861-4A38-A332-490895E0B8EA}" destId="{E9976B19-1D7C-4E32-8F28-7210E95910BE}" srcOrd="0" destOrd="0" presId="urn:microsoft.com/office/officeart/2005/8/layout/chevron2"/>
    <dgm:cxn modelId="{BAB18508-FE88-4F8E-81FB-0789E9A3B9A9}" type="presParOf" srcId="{46EB2D08-5861-4A38-A332-490895E0B8EA}" destId="{D040B00F-904E-4F8F-8836-712DD8EAEC4B}" srcOrd="1" destOrd="0" presId="urn:microsoft.com/office/officeart/2005/8/layout/chevron2"/>
    <dgm:cxn modelId="{3237180A-4F01-4718-AF67-ADC117C4094F}" type="presParOf" srcId="{FA322B51-F2AA-4FEB-9A93-21C089AF009E}" destId="{D8100F1C-56D2-4A20-8351-C00A8D9D215A}" srcOrd="7" destOrd="0" presId="urn:microsoft.com/office/officeart/2005/8/layout/chevron2"/>
    <dgm:cxn modelId="{063916D2-D5B2-4232-9B0A-45F329E8F2DA}" type="presParOf" srcId="{FA322B51-F2AA-4FEB-9A93-21C089AF009E}" destId="{953CBBD6-9F12-4034-A3D8-4CE2B44ECC3D}" srcOrd="8" destOrd="0" presId="urn:microsoft.com/office/officeart/2005/8/layout/chevron2"/>
    <dgm:cxn modelId="{126BCE8B-52A3-4C4D-9295-5A850CD7ECC4}" type="presParOf" srcId="{953CBBD6-9F12-4034-A3D8-4CE2B44ECC3D}" destId="{D3E790E8-DC18-4364-804A-87938CEFBF61}" srcOrd="0" destOrd="0" presId="urn:microsoft.com/office/officeart/2005/8/layout/chevron2"/>
    <dgm:cxn modelId="{6B390C9E-701D-411E-827E-6B777111D3BA}" type="presParOf" srcId="{953CBBD6-9F12-4034-A3D8-4CE2B44ECC3D}" destId="{DE8FA34D-18CD-4CF5-A563-9B0E4C6E20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B13C2A-B0D9-4B4D-832A-68E51AF5126B}" type="doc">
      <dgm:prSet loTypeId="urn:microsoft.com/office/officeart/2009/3/layout/PlusandMinus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7C62872-48AD-407A-8C84-A14A943D4E32}">
      <dgm:prSet phldrT="[Text]" custT="1"/>
      <dgm:spPr/>
      <dgm:t>
        <a:bodyPr/>
        <a:lstStyle/>
        <a:p>
          <a:r>
            <a:rPr lang="en-GB" sz="2400" dirty="0" smtClean="0"/>
            <a:t>- Managers incentivised to work hard, no divorce between management and control.</a:t>
          </a:r>
        </a:p>
        <a:p>
          <a:r>
            <a:rPr lang="en-GB" sz="2400" dirty="0" smtClean="0"/>
            <a:t>- Style of leadership may become more bureaucratic and decision making quicker</a:t>
          </a:r>
        </a:p>
        <a:p>
          <a:r>
            <a:rPr lang="en-GB" sz="2400" dirty="0" smtClean="0"/>
            <a:t>- Sale of a division will raise capital for parent company</a:t>
          </a:r>
          <a:endParaRPr lang="en-GB" sz="2400" dirty="0"/>
        </a:p>
      </dgm:t>
    </dgm:pt>
    <dgm:pt modelId="{769A4878-D23A-4DCC-95A4-BC93B16AA0F9}" type="parTrans" cxnId="{569EE379-0ED4-4B30-9F48-C1245C0ACD10}">
      <dgm:prSet/>
      <dgm:spPr/>
      <dgm:t>
        <a:bodyPr/>
        <a:lstStyle/>
        <a:p>
          <a:endParaRPr lang="en-GB"/>
        </a:p>
      </dgm:t>
    </dgm:pt>
    <dgm:pt modelId="{AC434852-0684-4746-A9CA-0354BA837172}" type="sibTrans" cxnId="{569EE379-0ED4-4B30-9F48-C1245C0ACD10}">
      <dgm:prSet/>
      <dgm:spPr/>
      <dgm:t>
        <a:bodyPr/>
        <a:lstStyle/>
        <a:p>
          <a:endParaRPr lang="en-GB"/>
        </a:p>
      </dgm:t>
    </dgm:pt>
    <dgm:pt modelId="{6E851C7A-9469-4FFB-9739-0BDB306FD5E4}">
      <dgm:prSet phldrT="[Text]" custT="1"/>
      <dgm:spPr/>
      <dgm:t>
        <a:bodyPr/>
        <a:lstStyle/>
        <a:p>
          <a:r>
            <a:rPr lang="en-GB" sz="2400" dirty="0" smtClean="0"/>
            <a:t>- Many MB-Os are financed by debt, which makes the new company subject to economic conditions.</a:t>
          </a:r>
        </a:p>
        <a:p>
          <a:r>
            <a:rPr lang="en-GB" sz="2400" dirty="0" smtClean="0"/>
            <a:t>- If bought from a parent company will now lose the support and backing of the parent company.</a:t>
          </a:r>
          <a:endParaRPr lang="en-GB" sz="2400" dirty="0"/>
        </a:p>
      </dgm:t>
    </dgm:pt>
    <dgm:pt modelId="{E6B55ECB-42F2-49B3-ACDA-FDAF383B382C}" type="parTrans" cxnId="{2C34C5D2-A86E-4F93-8E90-7B3929419B06}">
      <dgm:prSet/>
      <dgm:spPr/>
      <dgm:t>
        <a:bodyPr/>
        <a:lstStyle/>
        <a:p>
          <a:endParaRPr lang="en-GB"/>
        </a:p>
      </dgm:t>
    </dgm:pt>
    <dgm:pt modelId="{3E7272BC-0C8B-41D6-A5D1-D5CD37FCE2A3}" type="sibTrans" cxnId="{2C34C5D2-A86E-4F93-8E90-7B3929419B06}">
      <dgm:prSet/>
      <dgm:spPr/>
      <dgm:t>
        <a:bodyPr/>
        <a:lstStyle/>
        <a:p>
          <a:endParaRPr lang="en-GB"/>
        </a:p>
      </dgm:t>
    </dgm:pt>
    <dgm:pt modelId="{543B0A8F-003F-4C22-9B3F-25FE7F6E5271}" type="pres">
      <dgm:prSet presAssocID="{1CB13C2A-B0D9-4B4D-832A-68E51AF5126B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DAC236-957A-4EDD-96CF-6381B752FFCB}" type="pres">
      <dgm:prSet presAssocID="{1CB13C2A-B0D9-4B4D-832A-68E51AF5126B}" presName="Background" presStyleLbl="bgImgPlace1" presStyleIdx="0" presStyleCnt="1" custLinFactNeighborX="15" custLinFactNeighborY="-606"/>
      <dgm:spPr/>
    </dgm:pt>
    <dgm:pt modelId="{6DF6AAFC-710F-4A50-8006-B2D05377B56A}" type="pres">
      <dgm:prSet presAssocID="{1CB13C2A-B0D9-4B4D-832A-68E51AF5126B}" presName="ParentText1" presStyleLbl="revTx" presStyleIdx="0" presStyleCnt="2" custScaleY="1163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C0A11-AA3E-4D0D-8BD0-B99820FF887E}" type="pres">
      <dgm:prSet presAssocID="{1CB13C2A-B0D9-4B4D-832A-68E51AF5126B}" presName="ParentText2" presStyleLbl="revTx" presStyleIdx="1" presStyleCnt="2" custScaleY="111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18CC07-FB2A-4491-804E-680B9618EBB5}" type="pres">
      <dgm:prSet presAssocID="{1CB13C2A-B0D9-4B4D-832A-68E51AF5126B}" presName="Plus" presStyleLbl="alignNode1" presStyleIdx="0" presStyleCnt="2"/>
      <dgm:spPr/>
    </dgm:pt>
    <dgm:pt modelId="{3CBB580B-3E42-478A-B26F-768FB7CA66B8}" type="pres">
      <dgm:prSet presAssocID="{1CB13C2A-B0D9-4B4D-832A-68E51AF5126B}" presName="Minus" presStyleLbl="alignNode1" presStyleIdx="1" presStyleCnt="2"/>
      <dgm:spPr/>
    </dgm:pt>
    <dgm:pt modelId="{95C1DEA7-FE1D-48E4-A291-18782B137F11}" type="pres">
      <dgm:prSet presAssocID="{1CB13C2A-B0D9-4B4D-832A-68E51AF5126B}" presName="Divider" presStyleLbl="parChTrans1D1" presStyleIdx="0" presStyleCnt="1"/>
      <dgm:spPr/>
    </dgm:pt>
  </dgm:ptLst>
  <dgm:cxnLst>
    <dgm:cxn modelId="{2C34C5D2-A86E-4F93-8E90-7B3929419B06}" srcId="{1CB13C2A-B0D9-4B4D-832A-68E51AF5126B}" destId="{6E851C7A-9469-4FFB-9739-0BDB306FD5E4}" srcOrd="1" destOrd="0" parTransId="{E6B55ECB-42F2-49B3-ACDA-FDAF383B382C}" sibTransId="{3E7272BC-0C8B-41D6-A5D1-D5CD37FCE2A3}"/>
    <dgm:cxn modelId="{569EE379-0ED4-4B30-9F48-C1245C0ACD10}" srcId="{1CB13C2A-B0D9-4B4D-832A-68E51AF5126B}" destId="{17C62872-48AD-407A-8C84-A14A943D4E32}" srcOrd="0" destOrd="0" parTransId="{769A4878-D23A-4DCC-95A4-BC93B16AA0F9}" sibTransId="{AC434852-0684-4746-A9CA-0354BA837172}"/>
    <dgm:cxn modelId="{C566E6A5-0C46-4E5A-B386-49D5A64C05A0}" type="presOf" srcId="{17C62872-48AD-407A-8C84-A14A943D4E32}" destId="{6DF6AAFC-710F-4A50-8006-B2D05377B56A}" srcOrd="0" destOrd="0" presId="urn:microsoft.com/office/officeart/2009/3/layout/PlusandMinus"/>
    <dgm:cxn modelId="{47E6B261-B508-4D0C-B9D2-566457531D44}" type="presOf" srcId="{1CB13C2A-B0D9-4B4D-832A-68E51AF5126B}" destId="{543B0A8F-003F-4C22-9B3F-25FE7F6E5271}" srcOrd="0" destOrd="0" presId="urn:microsoft.com/office/officeart/2009/3/layout/PlusandMinus"/>
    <dgm:cxn modelId="{49D9D3C9-637B-4A37-8206-5DC4E74E8462}" type="presOf" srcId="{6E851C7A-9469-4FFB-9739-0BDB306FD5E4}" destId="{662C0A11-AA3E-4D0D-8BD0-B99820FF887E}" srcOrd="0" destOrd="0" presId="urn:microsoft.com/office/officeart/2009/3/layout/PlusandMinus"/>
    <dgm:cxn modelId="{51D62A6D-EA64-4708-86D1-2F6F3EB682DD}" type="presParOf" srcId="{543B0A8F-003F-4C22-9B3F-25FE7F6E5271}" destId="{E4DAC236-957A-4EDD-96CF-6381B752FFCB}" srcOrd="0" destOrd="0" presId="urn:microsoft.com/office/officeart/2009/3/layout/PlusandMinus"/>
    <dgm:cxn modelId="{0C28010C-A04F-46A8-A749-CC7E63F06352}" type="presParOf" srcId="{543B0A8F-003F-4C22-9B3F-25FE7F6E5271}" destId="{6DF6AAFC-710F-4A50-8006-B2D05377B56A}" srcOrd="1" destOrd="0" presId="urn:microsoft.com/office/officeart/2009/3/layout/PlusandMinus"/>
    <dgm:cxn modelId="{E7E5FF62-6F3B-454A-96B0-BF39A631C393}" type="presParOf" srcId="{543B0A8F-003F-4C22-9B3F-25FE7F6E5271}" destId="{662C0A11-AA3E-4D0D-8BD0-B99820FF887E}" srcOrd="2" destOrd="0" presId="urn:microsoft.com/office/officeart/2009/3/layout/PlusandMinus"/>
    <dgm:cxn modelId="{5DA21A29-1DAB-4498-8F7B-713B16881FDF}" type="presParOf" srcId="{543B0A8F-003F-4C22-9B3F-25FE7F6E5271}" destId="{3618CC07-FB2A-4491-804E-680B9618EBB5}" srcOrd="3" destOrd="0" presId="urn:microsoft.com/office/officeart/2009/3/layout/PlusandMinus"/>
    <dgm:cxn modelId="{FF59C646-37A3-4926-80A2-126A7639097B}" type="presParOf" srcId="{543B0A8F-003F-4C22-9B3F-25FE7F6E5271}" destId="{3CBB580B-3E42-478A-B26F-768FB7CA66B8}" srcOrd="4" destOrd="0" presId="urn:microsoft.com/office/officeart/2009/3/layout/PlusandMinus"/>
    <dgm:cxn modelId="{B25F390F-5A40-4FF1-AAF6-A4B2199D25A2}" type="presParOf" srcId="{543B0A8F-003F-4C22-9B3F-25FE7F6E5271}" destId="{95C1DEA7-FE1D-48E4-A291-18782B137F1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B13C2A-B0D9-4B4D-832A-68E51AF5126B}" type="doc">
      <dgm:prSet loTypeId="urn:microsoft.com/office/officeart/2009/3/layout/PlusandMinus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7C62872-48AD-407A-8C84-A14A943D4E32}">
      <dgm:prSet phldrT="[Text]" custT="1"/>
      <dgm:spPr/>
      <dgm:t>
        <a:bodyPr/>
        <a:lstStyle/>
        <a:p>
          <a:r>
            <a:rPr lang="en-GB" sz="2400" dirty="0" smtClean="0"/>
            <a:t>- Rewards success of entrepreneurs</a:t>
          </a:r>
        </a:p>
        <a:p>
          <a:r>
            <a:rPr lang="en-GB" sz="2400" dirty="0" smtClean="0"/>
            <a:t>- Allows access to capital for expansion</a:t>
          </a:r>
        </a:p>
        <a:p>
          <a:r>
            <a:rPr lang="en-GB" sz="2400" dirty="0" smtClean="0"/>
            <a:t>- Gives higher market value.</a:t>
          </a:r>
        </a:p>
        <a:p>
          <a:r>
            <a:rPr lang="en-GB" sz="2400" dirty="0" smtClean="0"/>
            <a:t>- Status of business improved.</a:t>
          </a:r>
          <a:endParaRPr lang="en-GB" sz="2400" dirty="0"/>
        </a:p>
      </dgm:t>
    </dgm:pt>
    <dgm:pt modelId="{769A4878-D23A-4DCC-95A4-BC93B16AA0F9}" type="parTrans" cxnId="{569EE379-0ED4-4B30-9F48-C1245C0ACD10}">
      <dgm:prSet/>
      <dgm:spPr/>
      <dgm:t>
        <a:bodyPr/>
        <a:lstStyle/>
        <a:p>
          <a:endParaRPr lang="en-GB"/>
        </a:p>
      </dgm:t>
    </dgm:pt>
    <dgm:pt modelId="{AC434852-0684-4746-A9CA-0354BA837172}" type="sibTrans" cxnId="{569EE379-0ED4-4B30-9F48-C1245C0ACD10}">
      <dgm:prSet/>
      <dgm:spPr/>
      <dgm:t>
        <a:bodyPr/>
        <a:lstStyle/>
        <a:p>
          <a:endParaRPr lang="en-GB"/>
        </a:p>
      </dgm:t>
    </dgm:pt>
    <dgm:pt modelId="{6E851C7A-9469-4FFB-9739-0BDB306FD5E4}">
      <dgm:prSet phldrT="[Text]" custT="1"/>
      <dgm:spPr/>
      <dgm:t>
        <a:bodyPr/>
        <a:lstStyle/>
        <a:p>
          <a:r>
            <a:rPr lang="en-GB" sz="2400" dirty="0" smtClean="0"/>
            <a:t>- Cost of flotation may too high. Publications etc.</a:t>
          </a:r>
        </a:p>
        <a:p>
          <a:r>
            <a:rPr lang="en-GB" sz="2400" dirty="0" smtClean="0"/>
            <a:t>- Divorce of ownership and control could occur</a:t>
          </a:r>
        </a:p>
        <a:p>
          <a:r>
            <a:rPr lang="en-GB" sz="2400" dirty="0" smtClean="0"/>
            <a:t>- Greater transparency and disclosure of company details.</a:t>
          </a:r>
        </a:p>
        <a:p>
          <a:r>
            <a:rPr lang="en-GB" sz="2400" dirty="0" smtClean="0"/>
            <a:t>- Risk of takeover if 50% or more shares bought.</a:t>
          </a:r>
          <a:endParaRPr lang="en-GB" sz="2400" dirty="0"/>
        </a:p>
      </dgm:t>
    </dgm:pt>
    <dgm:pt modelId="{E6B55ECB-42F2-49B3-ACDA-FDAF383B382C}" type="parTrans" cxnId="{2C34C5D2-A86E-4F93-8E90-7B3929419B06}">
      <dgm:prSet/>
      <dgm:spPr/>
      <dgm:t>
        <a:bodyPr/>
        <a:lstStyle/>
        <a:p>
          <a:endParaRPr lang="en-GB"/>
        </a:p>
      </dgm:t>
    </dgm:pt>
    <dgm:pt modelId="{3E7272BC-0C8B-41D6-A5D1-D5CD37FCE2A3}" type="sibTrans" cxnId="{2C34C5D2-A86E-4F93-8E90-7B3929419B06}">
      <dgm:prSet/>
      <dgm:spPr/>
      <dgm:t>
        <a:bodyPr/>
        <a:lstStyle/>
        <a:p>
          <a:endParaRPr lang="en-GB"/>
        </a:p>
      </dgm:t>
    </dgm:pt>
    <dgm:pt modelId="{543B0A8F-003F-4C22-9B3F-25FE7F6E5271}" type="pres">
      <dgm:prSet presAssocID="{1CB13C2A-B0D9-4B4D-832A-68E51AF5126B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DAC236-957A-4EDD-96CF-6381B752FFCB}" type="pres">
      <dgm:prSet presAssocID="{1CB13C2A-B0D9-4B4D-832A-68E51AF5126B}" presName="Background" presStyleLbl="bgImgPlace1" presStyleIdx="0" presStyleCnt="1" custLinFactNeighborX="15" custLinFactNeighborY="-606"/>
      <dgm:spPr/>
    </dgm:pt>
    <dgm:pt modelId="{6DF6AAFC-710F-4A50-8006-B2D05377B56A}" type="pres">
      <dgm:prSet presAssocID="{1CB13C2A-B0D9-4B4D-832A-68E51AF5126B}" presName="ParentText1" presStyleLbl="revTx" presStyleIdx="0" presStyleCnt="2" custScaleY="1138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C0A11-AA3E-4D0D-8BD0-B99820FF887E}" type="pres">
      <dgm:prSet presAssocID="{1CB13C2A-B0D9-4B4D-832A-68E51AF5126B}" presName="ParentText2" presStyleLbl="revTx" presStyleIdx="1" presStyleCnt="2" custScaleY="111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18CC07-FB2A-4491-804E-680B9618EBB5}" type="pres">
      <dgm:prSet presAssocID="{1CB13C2A-B0D9-4B4D-832A-68E51AF5126B}" presName="Plus" presStyleLbl="alignNode1" presStyleIdx="0" presStyleCnt="2"/>
      <dgm:spPr/>
    </dgm:pt>
    <dgm:pt modelId="{3CBB580B-3E42-478A-B26F-768FB7CA66B8}" type="pres">
      <dgm:prSet presAssocID="{1CB13C2A-B0D9-4B4D-832A-68E51AF5126B}" presName="Minus" presStyleLbl="alignNode1" presStyleIdx="1" presStyleCnt="2"/>
      <dgm:spPr/>
    </dgm:pt>
    <dgm:pt modelId="{95C1DEA7-FE1D-48E4-A291-18782B137F11}" type="pres">
      <dgm:prSet presAssocID="{1CB13C2A-B0D9-4B4D-832A-68E51AF5126B}" presName="Divider" presStyleLbl="parChTrans1D1" presStyleIdx="0" presStyleCnt="1"/>
      <dgm:spPr/>
    </dgm:pt>
  </dgm:ptLst>
  <dgm:cxnLst>
    <dgm:cxn modelId="{569EE379-0ED4-4B30-9F48-C1245C0ACD10}" srcId="{1CB13C2A-B0D9-4B4D-832A-68E51AF5126B}" destId="{17C62872-48AD-407A-8C84-A14A943D4E32}" srcOrd="0" destOrd="0" parTransId="{769A4878-D23A-4DCC-95A4-BC93B16AA0F9}" sibTransId="{AC434852-0684-4746-A9CA-0354BA837172}"/>
    <dgm:cxn modelId="{CB14468B-EF3E-4B6E-83E2-7CBEDB2694F6}" type="presOf" srcId="{6E851C7A-9469-4FFB-9739-0BDB306FD5E4}" destId="{662C0A11-AA3E-4D0D-8BD0-B99820FF887E}" srcOrd="0" destOrd="0" presId="urn:microsoft.com/office/officeart/2009/3/layout/PlusandMinus"/>
    <dgm:cxn modelId="{2C34C5D2-A86E-4F93-8E90-7B3929419B06}" srcId="{1CB13C2A-B0D9-4B4D-832A-68E51AF5126B}" destId="{6E851C7A-9469-4FFB-9739-0BDB306FD5E4}" srcOrd="1" destOrd="0" parTransId="{E6B55ECB-42F2-49B3-ACDA-FDAF383B382C}" sibTransId="{3E7272BC-0C8B-41D6-A5D1-D5CD37FCE2A3}"/>
    <dgm:cxn modelId="{F672C78E-CFAF-497F-8562-3C65C2793B5F}" type="presOf" srcId="{17C62872-48AD-407A-8C84-A14A943D4E32}" destId="{6DF6AAFC-710F-4A50-8006-B2D05377B56A}" srcOrd="0" destOrd="0" presId="urn:microsoft.com/office/officeart/2009/3/layout/PlusandMinus"/>
    <dgm:cxn modelId="{9472ED28-FF89-4AD5-9AA5-1D015526C18E}" type="presOf" srcId="{1CB13C2A-B0D9-4B4D-832A-68E51AF5126B}" destId="{543B0A8F-003F-4C22-9B3F-25FE7F6E5271}" srcOrd="0" destOrd="0" presId="urn:microsoft.com/office/officeart/2009/3/layout/PlusandMinus"/>
    <dgm:cxn modelId="{807EB85D-2C11-4727-B69C-E6DC164B653A}" type="presParOf" srcId="{543B0A8F-003F-4C22-9B3F-25FE7F6E5271}" destId="{E4DAC236-957A-4EDD-96CF-6381B752FFCB}" srcOrd="0" destOrd="0" presId="urn:microsoft.com/office/officeart/2009/3/layout/PlusandMinus"/>
    <dgm:cxn modelId="{063432D8-9935-4BD9-89C5-5E778C777D8D}" type="presParOf" srcId="{543B0A8F-003F-4C22-9B3F-25FE7F6E5271}" destId="{6DF6AAFC-710F-4A50-8006-B2D05377B56A}" srcOrd="1" destOrd="0" presId="urn:microsoft.com/office/officeart/2009/3/layout/PlusandMinus"/>
    <dgm:cxn modelId="{4FED06C5-550F-4562-9291-3A34D3ED7DC9}" type="presParOf" srcId="{543B0A8F-003F-4C22-9B3F-25FE7F6E5271}" destId="{662C0A11-AA3E-4D0D-8BD0-B99820FF887E}" srcOrd="2" destOrd="0" presId="urn:microsoft.com/office/officeart/2009/3/layout/PlusandMinus"/>
    <dgm:cxn modelId="{FC3B4872-F51A-417C-9646-94C3FDB71E7F}" type="presParOf" srcId="{543B0A8F-003F-4C22-9B3F-25FE7F6E5271}" destId="{3618CC07-FB2A-4491-804E-680B9618EBB5}" srcOrd="3" destOrd="0" presId="urn:microsoft.com/office/officeart/2009/3/layout/PlusandMinus"/>
    <dgm:cxn modelId="{EC749261-FBC2-4FBB-B848-BD9216F503E6}" type="presParOf" srcId="{543B0A8F-003F-4C22-9B3F-25FE7F6E5271}" destId="{3CBB580B-3E42-478A-B26F-768FB7CA66B8}" srcOrd="4" destOrd="0" presId="urn:microsoft.com/office/officeart/2009/3/layout/PlusandMinus"/>
    <dgm:cxn modelId="{2343FB3E-9043-42CE-86EE-261F2BD5CCDF}" type="presParOf" srcId="{543B0A8F-003F-4C22-9B3F-25FE7F6E5271}" destId="{95C1DEA7-FE1D-48E4-A291-18782B137F1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AC236-957A-4EDD-96CF-6381B752FFCB}">
      <dsp:nvSpPr>
        <dsp:cNvPr id="0" name=""/>
        <dsp:cNvSpPr/>
      </dsp:nvSpPr>
      <dsp:spPr>
        <a:xfrm>
          <a:off x="816570" y="1536872"/>
          <a:ext cx="7893516" cy="4079321"/>
        </a:xfrm>
        <a:prstGeom prst="rect">
          <a:avLst/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DF6AAFC-710F-4A50-8006-B2D05377B56A}">
      <dsp:nvSpPr>
        <dsp:cNvPr id="0" name=""/>
        <dsp:cNvSpPr/>
      </dsp:nvSpPr>
      <dsp:spPr>
        <a:xfrm>
          <a:off x="1052468" y="2013953"/>
          <a:ext cx="3665495" cy="348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Could mean the difference between survival and failure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Could in the long run result in the ultimate success of a business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Could reduce wastage</a:t>
          </a:r>
          <a:endParaRPr lang="en-GB" sz="2400" kern="1200" dirty="0"/>
        </a:p>
      </dsp:txBody>
      <dsp:txXfrm>
        <a:off x="1052468" y="2013953"/>
        <a:ext cx="3665495" cy="3489809"/>
      </dsp:txXfrm>
    </dsp:sp>
    <dsp:sp modelId="{662C0A11-AA3E-4D0D-8BD0-B99820FF887E}">
      <dsp:nvSpPr>
        <dsp:cNvPr id="0" name=""/>
        <dsp:cNvSpPr/>
      </dsp:nvSpPr>
      <dsp:spPr>
        <a:xfrm>
          <a:off x="4799621" y="2013953"/>
          <a:ext cx="3665495" cy="348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- Staff have decreased job security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- Staff morale is affected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- Customers may be lost as products/services withdrawn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- Stakeholders may lose confidence in the business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- Negative publicity may arise from making tough decisions</a:t>
          </a:r>
          <a:endParaRPr lang="en-GB" sz="2000" kern="1200" dirty="0"/>
        </a:p>
      </dsp:txBody>
      <dsp:txXfrm>
        <a:off x="4799621" y="2013953"/>
        <a:ext cx="3665495" cy="3489809"/>
      </dsp:txXfrm>
    </dsp:sp>
    <dsp:sp modelId="{3618CC07-FB2A-4491-804E-680B9618EBB5}">
      <dsp:nvSpPr>
        <dsp:cNvPr id="0" name=""/>
        <dsp:cNvSpPr/>
      </dsp:nvSpPr>
      <dsp:spPr>
        <a:xfrm>
          <a:off x="0" y="720510"/>
          <a:ext cx="1542411" cy="1542411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BB580B-3E42-478A-B26F-768FB7CA66B8}">
      <dsp:nvSpPr>
        <dsp:cNvPr id="0" name=""/>
        <dsp:cNvSpPr/>
      </dsp:nvSpPr>
      <dsp:spPr>
        <a:xfrm>
          <a:off x="7621326" y="1275198"/>
          <a:ext cx="1451681" cy="49747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DEA7-FE1D-48E4-A291-18782B137F11}">
      <dsp:nvSpPr>
        <dsp:cNvPr id="0" name=""/>
        <dsp:cNvSpPr/>
      </dsp:nvSpPr>
      <dsp:spPr>
        <a:xfrm>
          <a:off x="4763329" y="2021415"/>
          <a:ext cx="907" cy="3333104"/>
        </a:xfrm>
        <a:prstGeom prst="line">
          <a:avLst/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E5095-7324-4C0F-8F15-45E36EB5177F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1</a:t>
          </a:r>
          <a:endParaRPr lang="en-GB" sz="1800" kern="1200" dirty="0"/>
        </a:p>
      </dsp:txBody>
      <dsp:txXfrm rot="-5400000">
        <a:off x="1" y="319448"/>
        <a:ext cx="635496" cy="272355"/>
      </dsp:txXfrm>
    </dsp:sp>
    <dsp:sp modelId="{B94E02FB-5EA8-453F-A273-3A280065EC20}">
      <dsp:nvSpPr>
        <dsp:cNvPr id="0" name=""/>
        <dsp:cNvSpPr/>
      </dsp:nvSpPr>
      <dsp:spPr>
        <a:xfrm rot="5400000">
          <a:off x="4379180" y="-3741983"/>
          <a:ext cx="590103" cy="80774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Consult with staff and TU on job losses</a:t>
          </a:r>
          <a:endParaRPr lang="en-GB" sz="2200" kern="1200" dirty="0"/>
        </a:p>
      </dsp:txBody>
      <dsp:txXfrm rot="-5400000">
        <a:off x="635496" y="30507"/>
        <a:ext cx="8048665" cy="532491"/>
      </dsp:txXfrm>
    </dsp:sp>
    <dsp:sp modelId="{5FD18C42-3D51-4442-85B8-8A1CACCEDB95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2</a:t>
          </a:r>
          <a:endParaRPr lang="en-GB" sz="1800" kern="1200" dirty="0"/>
        </a:p>
      </dsp:txBody>
      <dsp:txXfrm rot="-5400000">
        <a:off x="1" y="1107635"/>
        <a:ext cx="635496" cy="272355"/>
      </dsp:txXfrm>
    </dsp:sp>
    <dsp:sp modelId="{780CE200-7752-4045-9714-40EEEBBC4EB8}">
      <dsp:nvSpPr>
        <dsp:cNvPr id="0" name=""/>
        <dsp:cNvSpPr/>
      </dsp:nvSpPr>
      <dsp:spPr>
        <a:xfrm rot="5400000">
          <a:off x="4379180" y="-2953796"/>
          <a:ext cx="590103" cy="80774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Give clear reasons for retrenchment</a:t>
          </a:r>
          <a:endParaRPr lang="en-GB" sz="2200" kern="1200" dirty="0"/>
        </a:p>
      </dsp:txBody>
      <dsp:txXfrm rot="-5400000">
        <a:off x="635496" y="818694"/>
        <a:ext cx="8048665" cy="532491"/>
      </dsp:txXfrm>
    </dsp:sp>
    <dsp:sp modelId="{59F29B82-A8BA-4A84-87E4-0330E59B285D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</a:t>
          </a:r>
          <a:endParaRPr lang="en-GB" sz="1800" kern="1200" dirty="0"/>
        </a:p>
      </dsp:txBody>
      <dsp:txXfrm rot="-5400000">
        <a:off x="1" y="1895821"/>
        <a:ext cx="635496" cy="272355"/>
      </dsp:txXfrm>
    </dsp:sp>
    <dsp:sp modelId="{7764FC91-82BB-48F7-90A4-35286C572095}">
      <dsp:nvSpPr>
        <dsp:cNvPr id="0" name=""/>
        <dsp:cNvSpPr/>
      </dsp:nvSpPr>
      <dsp:spPr>
        <a:xfrm rot="5400000">
          <a:off x="4379180" y="-2165609"/>
          <a:ext cx="590103" cy="80774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State when retrenchment will take place</a:t>
          </a:r>
          <a:endParaRPr lang="en-GB" sz="2200" kern="1200" dirty="0"/>
        </a:p>
      </dsp:txBody>
      <dsp:txXfrm rot="-5400000">
        <a:off x="635496" y="1606881"/>
        <a:ext cx="8048665" cy="532491"/>
      </dsp:txXfrm>
    </dsp:sp>
    <dsp:sp modelId="{E9976B19-1D7C-4E32-8F28-7210E95910BE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4</a:t>
          </a:r>
          <a:endParaRPr lang="en-GB" sz="1800" kern="1200" dirty="0"/>
        </a:p>
      </dsp:txBody>
      <dsp:txXfrm rot="-5400000">
        <a:off x="1" y="2684008"/>
        <a:ext cx="635496" cy="272355"/>
      </dsp:txXfrm>
    </dsp:sp>
    <dsp:sp modelId="{D040B00F-904E-4F8F-8836-712DD8EAEC4B}">
      <dsp:nvSpPr>
        <dsp:cNvPr id="0" name=""/>
        <dsp:cNvSpPr/>
      </dsp:nvSpPr>
      <dsp:spPr>
        <a:xfrm rot="5400000">
          <a:off x="4379180" y="-1377423"/>
          <a:ext cx="590103" cy="80774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Provide and explain assistance given to employees</a:t>
          </a:r>
          <a:endParaRPr lang="en-GB" sz="2200" kern="1200" dirty="0"/>
        </a:p>
      </dsp:txBody>
      <dsp:txXfrm rot="-5400000">
        <a:off x="635496" y="2395067"/>
        <a:ext cx="8048665" cy="532491"/>
      </dsp:txXfrm>
    </dsp:sp>
    <dsp:sp modelId="{D3E790E8-DC18-4364-804A-87938CEFBF61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5</a:t>
          </a:r>
          <a:endParaRPr lang="en-GB" sz="1800" kern="1200" dirty="0"/>
        </a:p>
      </dsp:txBody>
      <dsp:txXfrm rot="-5400000">
        <a:off x="1" y="3472195"/>
        <a:ext cx="635496" cy="272355"/>
      </dsp:txXfrm>
    </dsp:sp>
    <dsp:sp modelId="{DE8FA34D-18CD-4CF5-A563-9B0E4C6E20C7}">
      <dsp:nvSpPr>
        <dsp:cNvPr id="0" name=""/>
        <dsp:cNvSpPr/>
      </dsp:nvSpPr>
      <dsp:spPr>
        <a:xfrm rot="5400000">
          <a:off x="4379180" y="-589236"/>
          <a:ext cx="590103" cy="807747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Reassure staff to be retained about job security, salaries etc.</a:t>
          </a:r>
          <a:endParaRPr lang="en-GB" sz="2200" kern="1200" dirty="0"/>
        </a:p>
      </dsp:txBody>
      <dsp:txXfrm rot="-5400000">
        <a:off x="635496" y="3183254"/>
        <a:ext cx="8048665" cy="532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AC236-957A-4EDD-96CF-6381B752FFCB}">
      <dsp:nvSpPr>
        <dsp:cNvPr id="0" name=""/>
        <dsp:cNvSpPr/>
      </dsp:nvSpPr>
      <dsp:spPr>
        <a:xfrm>
          <a:off x="817754" y="1425484"/>
          <a:ext cx="7893516" cy="4079321"/>
        </a:xfrm>
        <a:prstGeom prst="rect">
          <a:avLst/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DF6AAFC-710F-4A50-8006-B2D05377B56A}">
      <dsp:nvSpPr>
        <dsp:cNvPr id="0" name=""/>
        <dsp:cNvSpPr/>
      </dsp:nvSpPr>
      <dsp:spPr>
        <a:xfrm>
          <a:off x="1052468" y="1641524"/>
          <a:ext cx="3665495" cy="4061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Managers incentivised to work hard, no divorce between management and control.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Style of leadership may become more bureaucratic and decision making quicker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Sale of a division will raise capital for parent company</a:t>
          </a:r>
          <a:endParaRPr lang="en-GB" sz="2400" kern="1200" dirty="0"/>
        </a:p>
      </dsp:txBody>
      <dsp:txXfrm>
        <a:off x="1052468" y="1641524"/>
        <a:ext cx="3665495" cy="4061335"/>
      </dsp:txXfrm>
    </dsp:sp>
    <dsp:sp modelId="{662C0A11-AA3E-4D0D-8BD0-B99820FF887E}">
      <dsp:nvSpPr>
        <dsp:cNvPr id="0" name=""/>
        <dsp:cNvSpPr/>
      </dsp:nvSpPr>
      <dsp:spPr>
        <a:xfrm>
          <a:off x="4799621" y="1728193"/>
          <a:ext cx="3665495" cy="388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Many MB-Os are financed by debt, which makes the new company subject to economic conditions.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If bought from a parent company will now lose the support and backing of the parent company.</a:t>
          </a:r>
          <a:endParaRPr lang="en-GB" sz="2400" kern="1200" dirty="0"/>
        </a:p>
      </dsp:txBody>
      <dsp:txXfrm>
        <a:off x="4799621" y="1728193"/>
        <a:ext cx="3665495" cy="3887997"/>
      </dsp:txXfrm>
    </dsp:sp>
    <dsp:sp modelId="{3618CC07-FB2A-4491-804E-680B9618EBB5}">
      <dsp:nvSpPr>
        <dsp:cNvPr id="0" name=""/>
        <dsp:cNvSpPr/>
      </dsp:nvSpPr>
      <dsp:spPr>
        <a:xfrm>
          <a:off x="0" y="633843"/>
          <a:ext cx="1542411" cy="1542411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BB580B-3E42-478A-B26F-768FB7CA66B8}">
      <dsp:nvSpPr>
        <dsp:cNvPr id="0" name=""/>
        <dsp:cNvSpPr/>
      </dsp:nvSpPr>
      <dsp:spPr>
        <a:xfrm>
          <a:off x="7621326" y="1188532"/>
          <a:ext cx="1451681" cy="49747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DEA7-FE1D-48E4-A291-18782B137F11}">
      <dsp:nvSpPr>
        <dsp:cNvPr id="0" name=""/>
        <dsp:cNvSpPr/>
      </dsp:nvSpPr>
      <dsp:spPr>
        <a:xfrm>
          <a:off x="4763329" y="1934749"/>
          <a:ext cx="907" cy="3333104"/>
        </a:xfrm>
        <a:prstGeom prst="line">
          <a:avLst/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AC236-957A-4EDD-96CF-6381B752FFCB}">
      <dsp:nvSpPr>
        <dsp:cNvPr id="0" name=""/>
        <dsp:cNvSpPr/>
      </dsp:nvSpPr>
      <dsp:spPr>
        <a:xfrm>
          <a:off x="817754" y="1447156"/>
          <a:ext cx="7893516" cy="4079321"/>
        </a:xfrm>
        <a:prstGeom prst="rect">
          <a:avLst/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DF6AAFC-710F-4A50-8006-B2D05377B56A}">
      <dsp:nvSpPr>
        <dsp:cNvPr id="0" name=""/>
        <dsp:cNvSpPr/>
      </dsp:nvSpPr>
      <dsp:spPr>
        <a:xfrm>
          <a:off x="1052468" y="1706539"/>
          <a:ext cx="3665495" cy="397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Rewards success of entrepreneurs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Allows access to capital for expansion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Gives higher market value.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Status of business improved.</a:t>
          </a:r>
          <a:endParaRPr lang="en-GB" sz="2400" kern="1200" dirty="0"/>
        </a:p>
      </dsp:txBody>
      <dsp:txXfrm>
        <a:off x="1052468" y="1706539"/>
        <a:ext cx="3665495" cy="3974649"/>
      </dsp:txXfrm>
    </dsp:sp>
    <dsp:sp modelId="{662C0A11-AA3E-4D0D-8BD0-B99820FF887E}">
      <dsp:nvSpPr>
        <dsp:cNvPr id="0" name=""/>
        <dsp:cNvSpPr/>
      </dsp:nvSpPr>
      <dsp:spPr>
        <a:xfrm>
          <a:off x="4799621" y="1749865"/>
          <a:ext cx="3665495" cy="388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Cost of flotation may too high. Publications etc.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Divorce of ownership and control could occur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Greater transparency and disclosure of company details.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Risk of takeover if 50% or more shares bought.</a:t>
          </a:r>
          <a:endParaRPr lang="en-GB" sz="2400" kern="1200" dirty="0"/>
        </a:p>
      </dsp:txBody>
      <dsp:txXfrm>
        <a:off x="4799621" y="1749865"/>
        <a:ext cx="3665495" cy="3887997"/>
      </dsp:txXfrm>
    </dsp:sp>
    <dsp:sp modelId="{3618CC07-FB2A-4491-804E-680B9618EBB5}">
      <dsp:nvSpPr>
        <dsp:cNvPr id="0" name=""/>
        <dsp:cNvSpPr/>
      </dsp:nvSpPr>
      <dsp:spPr>
        <a:xfrm>
          <a:off x="0" y="655515"/>
          <a:ext cx="1542411" cy="1542411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BB580B-3E42-478A-B26F-768FB7CA66B8}">
      <dsp:nvSpPr>
        <dsp:cNvPr id="0" name=""/>
        <dsp:cNvSpPr/>
      </dsp:nvSpPr>
      <dsp:spPr>
        <a:xfrm>
          <a:off x="7621326" y="1210203"/>
          <a:ext cx="1451681" cy="49747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DEA7-FE1D-48E4-A291-18782B137F11}">
      <dsp:nvSpPr>
        <dsp:cNvPr id="0" name=""/>
        <dsp:cNvSpPr/>
      </dsp:nvSpPr>
      <dsp:spPr>
        <a:xfrm>
          <a:off x="4763329" y="1956421"/>
          <a:ext cx="907" cy="3333104"/>
        </a:xfrm>
        <a:prstGeom prst="line">
          <a:avLst/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E913A-50F2-46BA-B568-68CEC8ED3591}" type="datetimeFigureOut">
              <a:rPr lang="en-GB" smtClean="0"/>
              <a:t>11/03/2012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39108-5028-4941-853C-41BC0F6DD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1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2133C-EDE5-4360-AD0A-D2BCC529FA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58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FA966-27E1-4C63-881B-805C7762147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72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4FF73-88D4-4561-9B60-1345864C93C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71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3A82A-8C8B-4823-B200-872C883B906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95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C192D-2EB6-408B-97E2-107C68C11381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85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1DAF-CC4B-4A6C-B7AD-A1E5A6DC29C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94EDB-A6F6-4879-ADEE-B499F5FBD49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79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CDFC-C2C1-4329-A78A-EB2B1F0DB76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10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6E40-6613-4D3A-BFBB-8F61D3B10B3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36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647AA-0386-406C-B29B-C8F3CE8D88B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7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6C71D-AF86-42A5-B1F7-A42B88777D1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67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8DFFB-A92E-4C1E-BEA0-F5A85F7A34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87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50EAC6-BAE5-4B95-9193-78CB67E8AD8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bbc.co.uk/news/technology-1684503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bbc.co.uk/news/business-11866666" TargetMode="External"/><Relationship Id="rId4" Type="http://schemas.openxmlformats.org/officeDocument/2006/relationships/hyperlink" Target="http://news.bbc.co.uk/1/hi/business/8610124.s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Internal Causes of Change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Business Studies</a:t>
            </a:r>
            <a:endParaRPr lang="en-GB" dirty="0"/>
          </a:p>
        </p:txBody>
      </p:sp>
      <p:pic>
        <p:nvPicPr>
          <p:cNvPr id="4" name="Picture 2" descr="http://www.valuesintopractice.com/services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0648"/>
            <a:ext cx="3633769" cy="2180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4756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Buy Outs (MB-O)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sz="2400" dirty="0" smtClean="0"/>
              <a:t>Discuss the advantages and disadvantages of MB-Os.</a:t>
            </a:r>
            <a:endParaRPr lang="en-GB" sz="2400" dirty="0"/>
          </a:p>
        </p:txBody>
      </p:sp>
      <p:pic>
        <p:nvPicPr>
          <p:cNvPr id="4098" name="Picture 2" descr="http://www.whizz-kidz.org.uk/wp-content/uploads/2010/02/new-look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2952329" cy="1474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http://images.wikia.com/logopedia/images/b/ba/Virgin_Rad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16" y="3729346"/>
            <a:ext cx="1449683" cy="16212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2" name="Picture 6" descr="http://www.absoluteradio.co.uk/images/pages/7002.1/absolute-radio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53" y="4077072"/>
            <a:ext cx="2235363" cy="1139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4" name="Picture 8" descr="http://www.backstageproduction.me/bsp_2011/uploads/detail/virg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53652"/>
            <a:ext cx="1800200" cy="13534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6" name="Picture 10" descr="http://upload.wikimedia.org/wikipedia/commons/thumb/9/94/Zavvi_logo.svg/400px-Zavvi_logo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88" y="2457139"/>
            <a:ext cx="2263260" cy="1103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8" name="Picture 12" descr="http://www.thebrittencentre.com/images/logos/iceland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712" y="4092708"/>
            <a:ext cx="3739107" cy="131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28384" y="4221088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51976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2225541"/>
              </p:ext>
            </p:extLst>
          </p:nvPr>
        </p:nvGraphicFramePr>
        <p:xfrm>
          <a:off x="35496" y="-99392"/>
          <a:ext cx="907300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valuesintopractice.com/servicesdeta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7441"/>
            <a:ext cx="2232248" cy="1339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485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algn="l"/>
            <a:r>
              <a:rPr lang="en-GB" dirty="0" smtClean="0"/>
              <a:t>Flotation on Stock 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www.bbc.co.uk/news/technology-16845036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r>
              <a:rPr lang="en-GB" sz="2400" dirty="0" smtClean="0"/>
              <a:t>Conversion to a PLC</a:t>
            </a:r>
          </a:p>
          <a:p>
            <a:r>
              <a:rPr lang="en-GB" sz="2400" dirty="0" smtClean="0"/>
              <a:t>Only feasible if can justify growth plan and need for capital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AIM – alternative investment markets smaller companies</a:t>
            </a:r>
          </a:p>
          <a:p>
            <a:r>
              <a:rPr lang="en-GB" sz="2400" dirty="0" smtClean="0"/>
              <a:t>Stock Exchange – larger businesses with history of trading</a:t>
            </a:r>
          </a:p>
          <a:p>
            <a:endParaRPr lang="en-GB" sz="2400" dirty="0"/>
          </a:p>
          <a:p>
            <a:r>
              <a:rPr lang="en-GB" sz="2400" b="1" i="1" dirty="0" smtClean="0"/>
              <a:t>Discuss the benefits and drawbacks of flotation.</a:t>
            </a:r>
            <a:endParaRPr lang="en-GB" sz="2400" b="1" i="1" dirty="0"/>
          </a:p>
        </p:txBody>
      </p:sp>
      <p:pic>
        <p:nvPicPr>
          <p:cNvPr id="2050" name="Picture 2" descr="http://www.businesspundit.com/wp-content/uploads/2011/01/face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544" y="260648"/>
            <a:ext cx="1780456" cy="178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91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2366264"/>
              </p:ext>
            </p:extLst>
          </p:nvPr>
        </p:nvGraphicFramePr>
        <p:xfrm>
          <a:off x="35496" y="-99392"/>
          <a:ext cx="907300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indiatalkies.com/images/stock-exchange39762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6631"/>
            <a:ext cx="2234332" cy="1468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97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en-GB" dirty="0" smtClean="0"/>
              <a:t>Private Equity Ownership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r>
              <a:rPr lang="en-GB" sz="2400" dirty="0" smtClean="0"/>
              <a:t>When wealthy investors buy out a business which is usually under-performing. </a:t>
            </a:r>
          </a:p>
          <a:p>
            <a:r>
              <a:rPr lang="en-GB" sz="2400" dirty="0" smtClean="0"/>
              <a:t>Become privately owned and no longer listed on stock exchange.</a:t>
            </a:r>
          </a:p>
          <a:p>
            <a:r>
              <a:rPr lang="en-GB" sz="2400" dirty="0" smtClean="0"/>
              <a:t>Substantial tax benefits – accounts no longer have to be published.</a:t>
            </a:r>
          </a:p>
          <a:p>
            <a:r>
              <a:rPr lang="en-GB" sz="2400" dirty="0" smtClean="0"/>
              <a:t>Unions argue that these investors are only interested in short term profits and not jobs.</a:t>
            </a:r>
          </a:p>
          <a:p>
            <a:r>
              <a:rPr lang="en-GB" sz="2400" dirty="0" smtClean="0"/>
              <a:t>Owners argue no division of ownership and control and may lead to LR growth.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1134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en-GB" dirty="0" smtClean="0"/>
              <a:t>Private Equity Ownership Firms</a:t>
            </a:r>
            <a:endParaRPr lang="en-GB" dirty="0"/>
          </a:p>
        </p:txBody>
      </p:sp>
      <p:pic>
        <p:nvPicPr>
          <p:cNvPr id="3074" name="Picture 2" descr="http://www.centralbolton.com/images/members/Boots---Bolton-Shopping-Park-(Trinity-Street)/boots%20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307049"/>
            <a:ext cx="3096344" cy="18839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dn.pitchfork.com/news/44611/cacd3a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4053507" cy="1960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merlinentertainments.biz/media/2411039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9" y="3450460"/>
            <a:ext cx="3114675" cy="2047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1.prweb.com/prfiles/2007/11/12/282286/highresbebo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55754"/>
            <a:ext cx="4398396" cy="1637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71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MB-O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Define Flotation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Define Private equity ownership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Provide examples of each of the above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86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methods of change</a:t>
            </a:r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Define retrenchment, MB-O and PEO</a:t>
            </a:r>
          </a:p>
          <a:p>
            <a:r>
              <a:rPr lang="en-GB" dirty="0" smtClean="0"/>
              <a:t>Explain the process of each of the above</a:t>
            </a:r>
          </a:p>
          <a:p>
            <a:r>
              <a:rPr lang="en-GB" dirty="0" smtClean="0"/>
              <a:t>Analyse the process of each of the above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98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www.thisfrenchlife.com/thisfrenchlife/images/ba_logo2907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78"/>
          <a:stretch/>
        </p:blipFill>
        <p:spPr bwMode="auto">
          <a:xfrm>
            <a:off x="5292080" y="3726531"/>
            <a:ext cx="2448272" cy="16829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41440" cy="1442674"/>
          </a:xfrm>
        </p:spPr>
        <p:txBody>
          <a:bodyPr/>
          <a:lstStyle/>
          <a:p>
            <a:r>
              <a:rPr lang="en-GB" dirty="0" smtClean="0"/>
              <a:t>External Growth Merger Investigation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848"/>
            <a:ext cx="7467600" cy="392887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4"/>
              </a:rPr>
              <a:t>http://news.bbc.co.uk/1/hi/business/8610124.stm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http://www.bbc.co.uk/news/business-11866666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il_fi" descr="http://www.udc.es/dep/mate/biometria2003/Imagenes/IBERIA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51548"/>
            <a:ext cx="3744416" cy="1421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0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ator.tv/images/attachments/010611085517clipart_board_me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96"/>
            <a:ext cx="9128609" cy="684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229600" cy="1143000"/>
          </a:xfrm>
        </p:spPr>
        <p:txBody>
          <a:bodyPr/>
          <a:lstStyle/>
          <a:p>
            <a:r>
              <a:rPr lang="en-GB" b="1" i="1" dirty="0">
                <a:ln>
                  <a:solidFill>
                    <a:schemeClr val="bg1"/>
                  </a:solidFill>
                </a:ln>
              </a:rPr>
              <a:t>Should the merger of British Airways and Iberia Airlines go ahead or not?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6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Retrenchment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 smtClean="0"/>
              <a:t>The reduction of business costs in order to become more financially stable, increase profits and to move out of loss-making areas of operation.</a:t>
            </a:r>
          </a:p>
          <a:p>
            <a:endParaRPr lang="en-GB" sz="2800" i="1" dirty="0"/>
          </a:p>
          <a:p>
            <a:r>
              <a:rPr lang="en-GB" sz="2800" i="1" dirty="0" smtClean="0"/>
              <a:t>In groups discuss the benefits and drawbacks of retrenchment.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37117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90207857"/>
              </p:ext>
            </p:extLst>
          </p:nvPr>
        </p:nvGraphicFramePr>
        <p:xfrm>
          <a:off x="35496" y="-99392"/>
          <a:ext cx="907300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thesuccess4life.com/wp-content/uploads/2011/02/cost-cutting-101102-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0012"/>
            <a:ext cx="2754823" cy="16207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429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618CC07-FB2A-4491-804E-680B9618E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5C1DEA7-FE1D-48E4-A291-18782B13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DAC236-957A-4EDD-96CF-6381B752F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3CBB580B-3E42-478A-B26F-768FB7CA6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DF6AAFC-710F-4A50-8006-B2D05377B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62C0A11-AA3E-4D0D-8BD0-B99820FF8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GB" dirty="0" smtClean="0"/>
              <a:t>Easing Retrenchment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/>
          <a:lstStyle/>
          <a:p>
            <a:r>
              <a:rPr lang="en-GB" sz="2400" dirty="0" smtClean="0"/>
              <a:t>To limit the negative effects of retrenchment:</a:t>
            </a:r>
            <a:endParaRPr lang="en-GB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26572654"/>
              </p:ext>
            </p:extLst>
          </p:nvPr>
        </p:nvGraphicFramePr>
        <p:xfrm>
          <a:off x="251520" y="139700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26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E5095-7324-4C0F-8F15-45E36EB51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BBEE5095-7324-4C0F-8F15-45E36EB51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BEE5095-7324-4C0F-8F15-45E36EB51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BEE5095-7324-4C0F-8F15-45E36EB51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4E02FB-5EA8-453F-A273-3A280065E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B94E02FB-5EA8-453F-A273-3A280065E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94E02FB-5EA8-453F-A273-3A280065E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B94E02FB-5EA8-453F-A273-3A280065E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18C42-3D51-4442-85B8-8A1CACCED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5FD18C42-3D51-4442-85B8-8A1CACCED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FD18C42-3D51-4442-85B8-8A1CACCED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FD18C42-3D51-4442-85B8-8A1CACCED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CE200-7752-4045-9714-40EEEBBC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80CE200-7752-4045-9714-40EEEBBC4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780CE200-7752-4045-9714-40EEEBBC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780CE200-7752-4045-9714-40EEEBBC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29B82-A8BA-4A84-87E4-0330E59B2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59F29B82-A8BA-4A84-87E4-0330E59B2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59F29B82-A8BA-4A84-87E4-0330E59B2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59F29B82-A8BA-4A84-87E4-0330E59B2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64FC91-82BB-48F7-90A4-35286C572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7764FC91-82BB-48F7-90A4-35286C572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7764FC91-82BB-48F7-90A4-35286C572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7764FC91-82BB-48F7-90A4-35286C572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976B19-1D7C-4E32-8F28-7210E9591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E9976B19-1D7C-4E32-8F28-7210E9591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E9976B19-1D7C-4E32-8F28-7210E9591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E9976B19-1D7C-4E32-8F28-7210E9591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40B00F-904E-4F8F-8836-712DD8EA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D040B00F-904E-4F8F-8836-712DD8EAE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040B00F-904E-4F8F-8836-712DD8EA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D040B00F-904E-4F8F-8836-712DD8EA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790E8-DC18-4364-804A-87938CEFB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D3E790E8-DC18-4364-804A-87938CEFBF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3E790E8-DC18-4364-804A-87938CEFB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D3E790E8-DC18-4364-804A-87938CEFB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8FA34D-18CD-4CF5-A563-9B0E4C6E2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DE8FA34D-18CD-4CF5-A563-9B0E4C6E20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DE8FA34D-18CD-4CF5-A563-9B0E4C6E2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DE8FA34D-18CD-4CF5-A563-9B0E4C6E2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owners/leaders</a:t>
            </a:r>
            <a:endParaRPr lang="en-GB" dirty="0"/>
          </a:p>
        </p:txBody>
      </p:sp>
      <p:pic>
        <p:nvPicPr>
          <p:cNvPr id="3074" name="Picture 2" descr="http://www.valuesintopractice.com/services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362" y="204664"/>
            <a:ext cx="6810375" cy="4086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2846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Buy Outs (MB-O)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sz="2400" dirty="0" smtClean="0"/>
              <a:t>Form of ownership where a company’s existing managers acquire a significant part or all of a business.</a:t>
            </a:r>
            <a:endParaRPr lang="en-GB" sz="2400" dirty="0"/>
          </a:p>
        </p:txBody>
      </p:sp>
      <p:pic>
        <p:nvPicPr>
          <p:cNvPr id="4098" name="Picture 2" descr="http://www.whizz-kidz.org.uk/wp-content/uploads/2010/02/new-look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2952329" cy="1474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http://images.wikia.com/logopedia/images/b/ba/Virgin_Rad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16" y="3729346"/>
            <a:ext cx="1449683" cy="16212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2" name="Picture 6" descr="http://www.absoluteradio.co.uk/images/pages/7002.1/absolute-radio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53" y="4077072"/>
            <a:ext cx="2235363" cy="1139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4" name="Picture 8" descr="http://www.backstageproduction.me/bsp_2011/uploads/detail/virg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53652"/>
            <a:ext cx="1800200" cy="13534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6" name="Picture 10" descr="http://upload.wikimedia.org/wikipedia/commons/thumb/9/94/Zavvi_logo.svg/400px-Zavvi_logo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88" y="2457139"/>
            <a:ext cx="2263260" cy="1103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8" name="Picture 12" descr="http://www.thebrittencentre.com/images/logos/iceland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712" y="4092708"/>
            <a:ext cx="3739107" cy="131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28384" y="4221088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6053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Theme23</Template>
  <TotalTime>63</TotalTime>
  <Words>496</Words>
  <Application>Microsoft Office PowerPoint</Application>
  <PresentationFormat>On-screen Show (4:3)</PresentationFormat>
  <Paragraphs>78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Theme23</vt:lpstr>
      <vt:lpstr>Internal Causes of Change</vt:lpstr>
      <vt:lpstr>Aims and Objectives</vt:lpstr>
      <vt:lpstr>External Growth Merger Investigation</vt:lpstr>
      <vt:lpstr>Should the merger of British Airways and Iberia Airlines go ahead or not? </vt:lpstr>
      <vt:lpstr>Retrenchment</vt:lpstr>
      <vt:lpstr>PowerPoint Presentation</vt:lpstr>
      <vt:lpstr>Easing Retrenchment</vt:lpstr>
      <vt:lpstr>Changes in owners/leaders</vt:lpstr>
      <vt:lpstr>Management Buy Outs (MB-O)</vt:lpstr>
      <vt:lpstr>Management Buy Outs (MB-O)</vt:lpstr>
      <vt:lpstr>PowerPoint Presentation</vt:lpstr>
      <vt:lpstr>Flotation on Stock Exchange</vt:lpstr>
      <vt:lpstr>PowerPoint Presentation</vt:lpstr>
      <vt:lpstr>Private Equity Ownership</vt:lpstr>
      <vt:lpstr>Private Equity Ownership Firms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Causes of Change</dc:title>
  <dc:creator>Martin</dc:creator>
  <cp:lastModifiedBy>Martin</cp:lastModifiedBy>
  <cp:revision>13</cp:revision>
  <dcterms:created xsi:type="dcterms:W3CDTF">2012-03-11T10:32:58Z</dcterms:created>
  <dcterms:modified xsi:type="dcterms:W3CDTF">2012-03-11T11:38:45Z</dcterms:modified>
</cp:coreProperties>
</file>