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73" r:id="rId7"/>
    <p:sldId id="274" r:id="rId8"/>
    <p:sldId id="271" r:id="rId9"/>
    <p:sldId id="272" r:id="rId10"/>
    <p:sldId id="266" r:id="rId11"/>
    <p:sldId id="267" r:id="rId12"/>
    <p:sldId id="268" r:id="rId13"/>
    <p:sldId id="269" r:id="rId14"/>
    <p:sldId id="270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6D8C8-88E6-4D7F-A362-D158EEEA42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EF8627-2D12-4916-B978-00BF72890669}">
      <dgm:prSet phldrT="[Text]"/>
      <dgm:spPr/>
      <dgm:t>
        <a:bodyPr/>
        <a:lstStyle/>
        <a:p>
          <a:r>
            <a:rPr lang="en-GB" dirty="0" smtClean="0"/>
            <a:t>Product Led</a:t>
          </a:r>
          <a:endParaRPr lang="en-GB" dirty="0"/>
        </a:p>
      </dgm:t>
    </dgm:pt>
    <dgm:pt modelId="{20CB85B7-6DE7-4E68-AC97-3FB36A03F1C7}" type="parTrans" cxnId="{97ACBC23-0183-46C6-802B-C3FC2BA355AF}">
      <dgm:prSet/>
      <dgm:spPr/>
      <dgm:t>
        <a:bodyPr/>
        <a:lstStyle/>
        <a:p>
          <a:endParaRPr lang="en-GB"/>
        </a:p>
      </dgm:t>
    </dgm:pt>
    <dgm:pt modelId="{A8DBE969-C23C-43A6-9D48-20FF574AAC3C}" type="sibTrans" cxnId="{97ACBC23-0183-46C6-802B-C3FC2BA355AF}">
      <dgm:prSet/>
      <dgm:spPr/>
      <dgm:t>
        <a:bodyPr/>
        <a:lstStyle/>
        <a:p>
          <a:endParaRPr lang="en-GB"/>
        </a:p>
      </dgm:t>
    </dgm:pt>
    <dgm:pt modelId="{94889F47-F82F-42E2-AD28-8CBE77CB1403}">
      <dgm:prSet phldrT="[Text]"/>
      <dgm:spPr/>
      <dgm:t>
        <a:bodyPr/>
        <a:lstStyle/>
        <a:p>
          <a:r>
            <a:rPr lang="en-GB" dirty="0" smtClean="0"/>
            <a:t>Market Led</a:t>
          </a:r>
          <a:endParaRPr lang="en-GB" dirty="0"/>
        </a:p>
      </dgm:t>
    </dgm:pt>
    <dgm:pt modelId="{20738CA4-756E-4F76-B4AD-1AA1D4595C7F}" type="parTrans" cxnId="{6E98355D-EE75-41D8-99B1-E71DF9F4DE70}">
      <dgm:prSet/>
      <dgm:spPr/>
      <dgm:t>
        <a:bodyPr/>
        <a:lstStyle/>
        <a:p>
          <a:endParaRPr lang="en-GB"/>
        </a:p>
      </dgm:t>
    </dgm:pt>
    <dgm:pt modelId="{A76AD7C0-6132-42C9-90FD-2EB2232BF9C2}" type="sibTrans" cxnId="{6E98355D-EE75-41D8-99B1-E71DF9F4DE70}">
      <dgm:prSet/>
      <dgm:spPr/>
      <dgm:t>
        <a:bodyPr/>
        <a:lstStyle/>
        <a:p>
          <a:endParaRPr lang="en-GB"/>
        </a:p>
      </dgm:t>
    </dgm:pt>
    <dgm:pt modelId="{F4687F5E-F01A-4A4F-9026-900F291C2AB0}" type="pres">
      <dgm:prSet presAssocID="{1596D8C8-88E6-4D7F-A362-D158EEEA42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094E17-6A0A-448F-8E7C-81CC14802C80}" type="pres">
      <dgm:prSet presAssocID="{ABEF8627-2D12-4916-B978-00BF72890669}" presName="parentLin" presStyleCnt="0"/>
      <dgm:spPr/>
    </dgm:pt>
    <dgm:pt modelId="{4F9CAC1F-ACC8-4F7B-A875-DCBBC2CF1544}" type="pres">
      <dgm:prSet presAssocID="{ABEF8627-2D12-4916-B978-00BF72890669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04319357-ED78-41C1-AEDE-7CD931FAA804}" type="pres">
      <dgm:prSet presAssocID="{ABEF8627-2D12-4916-B978-00BF7289066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6666F9-5C62-41E4-A2BC-8225D09D559B}" type="pres">
      <dgm:prSet presAssocID="{ABEF8627-2D12-4916-B978-00BF72890669}" presName="negativeSpace" presStyleCnt="0"/>
      <dgm:spPr/>
    </dgm:pt>
    <dgm:pt modelId="{0C12AA61-D15F-48F0-BFF3-02A76C05FD82}" type="pres">
      <dgm:prSet presAssocID="{ABEF8627-2D12-4916-B978-00BF72890669}" presName="childText" presStyleLbl="conFgAcc1" presStyleIdx="0" presStyleCnt="2">
        <dgm:presLayoutVars>
          <dgm:bulletEnabled val="1"/>
        </dgm:presLayoutVars>
      </dgm:prSet>
      <dgm:spPr/>
    </dgm:pt>
    <dgm:pt modelId="{025EBE57-B376-4049-ACCF-E414423F27E4}" type="pres">
      <dgm:prSet presAssocID="{A8DBE969-C23C-43A6-9D48-20FF574AAC3C}" presName="spaceBetweenRectangles" presStyleCnt="0"/>
      <dgm:spPr/>
    </dgm:pt>
    <dgm:pt modelId="{EA51A804-570D-4CD2-B211-2614E4247A35}" type="pres">
      <dgm:prSet presAssocID="{94889F47-F82F-42E2-AD28-8CBE77CB1403}" presName="parentLin" presStyleCnt="0"/>
      <dgm:spPr/>
    </dgm:pt>
    <dgm:pt modelId="{52FE1ADA-034A-43F8-9A7C-78D8E75EBAB0}" type="pres">
      <dgm:prSet presAssocID="{94889F47-F82F-42E2-AD28-8CBE77CB1403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A785E556-4367-4B0C-8FA5-A438860B4C30}" type="pres">
      <dgm:prSet presAssocID="{94889F47-F82F-42E2-AD28-8CBE77CB140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D537A8-BE2C-45BC-B9F4-0A264839CF1E}" type="pres">
      <dgm:prSet presAssocID="{94889F47-F82F-42E2-AD28-8CBE77CB1403}" presName="negativeSpace" presStyleCnt="0"/>
      <dgm:spPr/>
    </dgm:pt>
    <dgm:pt modelId="{54AA877D-7259-40C7-A0AB-05819AF86CD9}" type="pres">
      <dgm:prSet presAssocID="{94889F47-F82F-42E2-AD28-8CBE77CB140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DE82030-A260-4FCA-9EBF-5453F3AA38FD}" type="presOf" srcId="{1596D8C8-88E6-4D7F-A362-D158EEEA4220}" destId="{F4687F5E-F01A-4A4F-9026-900F291C2AB0}" srcOrd="0" destOrd="0" presId="urn:microsoft.com/office/officeart/2005/8/layout/list1"/>
    <dgm:cxn modelId="{C396230C-19E1-4E97-9B14-7FF3D054D136}" type="presOf" srcId="{94889F47-F82F-42E2-AD28-8CBE77CB1403}" destId="{52FE1ADA-034A-43F8-9A7C-78D8E75EBAB0}" srcOrd="0" destOrd="0" presId="urn:microsoft.com/office/officeart/2005/8/layout/list1"/>
    <dgm:cxn modelId="{37058A98-B9B2-444D-85DC-5A8E1588B152}" type="presOf" srcId="{ABEF8627-2D12-4916-B978-00BF72890669}" destId="{04319357-ED78-41C1-AEDE-7CD931FAA804}" srcOrd="1" destOrd="0" presId="urn:microsoft.com/office/officeart/2005/8/layout/list1"/>
    <dgm:cxn modelId="{6E98355D-EE75-41D8-99B1-E71DF9F4DE70}" srcId="{1596D8C8-88E6-4D7F-A362-D158EEEA4220}" destId="{94889F47-F82F-42E2-AD28-8CBE77CB1403}" srcOrd="1" destOrd="0" parTransId="{20738CA4-756E-4F76-B4AD-1AA1D4595C7F}" sibTransId="{A76AD7C0-6132-42C9-90FD-2EB2232BF9C2}"/>
    <dgm:cxn modelId="{DFC4B7EA-EF4F-4550-B146-5C83E227E623}" type="presOf" srcId="{ABEF8627-2D12-4916-B978-00BF72890669}" destId="{4F9CAC1F-ACC8-4F7B-A875-DCBBC2CF1544}" srcOrd="0" destOrd="0" presId="urn:microsoft.com/office/officeart/2005/8/layout/list1"/>
    <dgm:cxn modelId="{80004655-483E-4E41-994B-C9752E38F254}" type="presOf" srcId="{94889F47-F82F-42E2-AD28-8CBE77CB1403}" destId="{A785E556-4367-4B0C-8FA5-A438860B4C30}" srcOrd="1" destOrd="0" presId="urn:microsoft.com/office/officeart/2005/8/layout/list1"/>
    <dgm:cxn modelId="{97ACBC23-0183-46C6-802B-C3FC2BA355AF}" srcId="{1596D8C8-88E6-4D7F-A362-D158EEEA4220}" destId="{ABEF8627-2D12-4916-B978-00BF72890669}" srcOrd="0" destOrd="0" parTransId="{20CB85B7-6DE7-4E68-AC97-3FB36A03F1C7}" sibTransId="{A8DBE969-C23C-43A6-9D48-20FF574AAC3C}"/>
    <dgm:cxn modelId="{3EAAB75E-B238-442E-8C59-28A67C535773}" type="presParOf" srcId="{F4687F5E-F01A-4A4F-9026-900F291C2AB0}" destId="{C6094E17-6A0A-448F-8E7C-81CC14802C80}" srcOrd="0" destOrd="0" presId="urn:microsoft.com/office/officeart/2005/8/layout/list1"/>
    <dgm:cxn modelId="{7F07FC35-3C33-4B59-A3BD-8F7A939EDDCB}" type="presParOf" srcId="{C6094E17-6A0A-448F-8E7C-81CC14802C80}" destId="{4F9CAC1F-ACC8-4F7B-A875-DCBBC2CF1544}" srcOrd="0" destOrd="0" presId="urn:microsoft.com/office/officeart/2005/8/layout/list1"/>
    <dgm:cxn modelId="{0639C690-2C3C-4F46-A644-393303B03767}" type="presParOf" srcId="{C6094E17-6A0A-448F-8E7C-81CC14802C80}" destId="{04319357-ED78-41C1-AEDE-7CD931FAA804}" srcOrd="1" destOrd="0" presId="urn:microsoft.com/office/officeart/2005/8/layout/list1"/>
    <dgm:cxn modelId="{5D2F1C6D-F2DD-47EB-9E04-B8A22111E9AD}" type="presParOf" srcId="{F4687F5E-F01A-4A4F-9026-900F291C2AB0}" destId="{966666F9-5C62-41E4-A2BC-8225D09D559B}" srcOrd="1" destOrd="0" presId="urn:microsoft.com/office/officeart/2005/8/layout/list1"/>
    <dgm:cxn modelId="{9AD3446E-29DC-4DA7-A1B6-359B11C6B69F}" type="presParOf" srcId="{F4687F5E-F01A-4A4F-9026-900F291C2AB0}" destId="{0C12AA61-D15F-48F0-BFF3-02A76C05FD82}" srcOrd="2" destOrd="0" presId="urn:microsoft.com/office/officeart/2005/8/layout/list1"/>
    <dgm:cxn modelId="{2D955208-CD0B-4D75-ADC6-DA9F4CB4BB02}" type="presParOf" srcId="{F4687F5E-F01A-4A4F-9026-900F291C2AB0}" destId="{025EBE57-B376-4049-ACCF-E414423F27E4}" srcOrd="3" destOrd="0" presId="urn:microsoft.com/office/officeart/2005/8/layout/list1"/>
    <dgm:cxn modelId="{FF3A9EC9-D158-48C1-883D-775E22831455}" type="presParOf" srcId="{F4687F5E-F01A-4A4F-9026-900F291C2AB0}" destId="{EA51A804-570D-4CD2-B211-2614E4247A35}" srcOrd="4" destOrd="0" presId="urn:microsoft.com/office/officeart/2005/8/layout/list1"/>
    <dgm:cxn modelId="{05CEA420-1282-4BE5-8601-77CADEDD3EFE}" type="presParOf" srcId="{EA51A804-570D-4CD2-B211-2614E4247A35}" destId="{52FE1ADA-034A-43F8-9A7C-78D8E75EBAB0}" srcOrd="0" destOrd="0" presId="urn:microsoft.com/office/officeart/2005/8/layout/list1"/>
    <dgm:cxn modelId="{9587FCB7-5997-4A56-963B-C01561B32380}" type="presParOf" srcId="{EA51A804-570D-4CD2-B211-2614E4247A35}" destId="{A785E556-4367-4B0C-8FA5-A438860B4C30}" srcOrd="1" destOrd="0" presId="urn:microsoft.com/office/officeart/2005/8/layout/list1"/>
    <dgm:cxn modelId="{5C5830CA-8777-45CE-AA26-09682AA225C5}" type="presParOf" srcId="{F4687F5E-F01A-4A4F-9026-900F291C2AB0}" destId="{85D537A8-BE2C-45BC-B9F4-0A264839CF1E}" srcOrd="5" destOrd="0" presId="urn:microsoft.com/office/officeart/2005/8/layout/list1"/>
    <dgm:cxn modelId="{C50D652E-7D39-4681-A249-9F243A593B73}" type="presParOf" srcId="{F4687F5E-F01A-4A4F-9026-900F291C2AB0}" destId="{54AA877D-7259-40C7-A0AB-05819AF86CD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4C126-9E5B-4B61-A6BF-F7FF0EEB58DA}" type="doc">
      <dgm:prSet loTypeId="urn:microsoft.com/office/officeart/2005/8/layout/hList1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61248FA3-D8CC-4AD5-B5D9-EA2016872723}">
      <dgm:prSet phldrT="[Text]" custT="1"/>
      <dgm:spPr/>
      <dgm:t>
        <a:bodyPr/>
        <a:lstStyle/>
        <a:p>
          <a:r>
            <a:rPr lang="en-GB" sz="3200" b="1" dirty="0" smtClean="0"/>
            <a:t>Advantages</a:t>
          </a:r>
          <a:endParaRPr lang="en-GB" sz="3200" b="1" dirty="0"/>
        </a:p>
      </dgm:t>
    </dgm:pt>
    <dgm:pt modelId="{944961DA-88C4-4FC2-AEAF-33370FB897D8}" type="parTrans" cxnId="{D214DC0F-3552-4B2C-9F38-96CB846BC003}">
      <dgm:prSet/>
      <dgm:spPr/>
      <dgm:t>
        <a:bodyPr/>
        <a:lstStyle/>
        <a:p>
          <a:endParaRPr lang="en-GB"/>
        </a:p>
      </dgm:t>
    </dgm:pt>
    <dgm:pt modelId="{FAC66C64-76EB-4F01-A3EE-0C7260EBF7AD}" type="sibTrans" cxnId="{D214DC0F-3552-4B2C-9F38-96CB846BC003}">
      <dgm:prSet/>
      <dgm:spPr/>
      <dgm:t>
        <a:bodyPr/>
        <a:lstStyle/>
        <a:p>
          <a:endParaRPr lang="en-GB"/>
        </a:p>
      </dgm:t>
    </dgm:pt>
    <dgm:pt modelId="{3BBA02AA-3B00-47D6-9AC9-BDFD4F32F074}">
      <dgm:prSet phldrT="[Text]"/>
      <dgm:spPr/>
      <dgm:t>
        <a:bodyPr/>
        <a:lstStyle/>
        <a:p>
          <a:r>
            <a:rPr lang="en-GB" dirty="0" smtClean="0"/>
            <a:t>Entrepreneur good knowledge of product.</a:t>
          </a:r>
          <a:endParaRPr lang="en-GB" dirty="0"/>
        </a:p>
      </dgm:t>
    </dgm:pt>
    <dgm:pt modelId="{7A72AC6A-6EC5-447D-95AA-F92E92CCD85A}" type="parTrans" cxnId="{3811324E-6583-4DA4-BE6F-883CAB80216F}">
      <dgm:prSet/>
      <dgm:spPr/>
      <dgm:t>
        <a:bodyPr/>
        <a:lstStyle/>
        <a:p>
          <a:endParaRPr lang="en-GB"/>
        </a:p>
      </dgm:t>
    </dgm:pt>
    <dgm:pt modelId="{33E7571D-3176-42E7-A64B-268630EC8395}" type="sibTrans" cxnId="{3811324E-6583-4DA4-BE6F-883CAB80216F}">
      <dgm:prSet/>
      <dgm:spPr/>
      <dgm:t>
        <a:bodyPr/>
        <a:lstStyle/>
        <a:p>
          <a:endParaRPr lang="en-GB"/>
        </a:p>
      </dgm:t>
    </dgm:pt>
    <dgm:pt modelId="{0B021F4E-8193-47AC-B990-DEB78C13D5DA}">
      <dgm:prSet phldrT="[Text]"/>
      <dgm:spPr/>
      <dgm:t>
        <a:bodyPr/>
        <a:lstStyle/>
        <a:p>
          <a:r>
            <a:rPr lang="en-GB" dirty="0" smtClean="0"/>
            <a:t>Good contacts in an established market.</a:t>
          </a:r>
          <a:endParaRPr lang="en-GB" dirty="0"/>
        </a:p>
      </dgm:t>
    </dgm:pt>
    <dgm:pt modelId="{889F22CC-5011-4547-912E-1842295F5A6D}" type="parTrans" cxnId="{1A17EBC0-710B-417A-8B61-D86C84C00DBD}">
      <dgm:prSet/>
      <dgm:spPr/>
      <dgm:t>
        <a:bodyPr/>
        <a:lstStyle/>
        <a:p>
          <a:endParaRPr lang="en-GB"/>
        </a:p>
      </dgm:t>
    </dgm:pt>
    <dgm:pt modelId="{069B0107-3AB5-438B-9476-11CFE34DAC45}" type="sibTrans" cxnId="{1A17EBC0-710B-417A-8B61-D86C84C00DBD}">
      <dgm:prSet/>
      <dgm:spPr/>
      <dgm:t>
        <a:bodyPr/>
        <a:lstStyle/>
        <a:p>
          <a:endParaRPr lang="en-GB"/>
        </a:p>
      </dgm:t>
    </dgm:pt>
    <dgm:pt modelId="{10FBC3E0-371D-49E9-AFED-2BFEF748C8D3}">
      <dgm:prSet phldrT="[Text]" custT="1"/>
      <dgm:spPr/>
      <dgm:t>
        <a:bodyPr/>
        <a:lstStyle/>
        <a:p>
          <a:r>
            <a:rPr lang="en-GB" sz="3200" b="1" dirty="0" smtClean="0"/>
            <a:t>Disadvantages</a:t>
          </a:r>
          <a:endParaRPr lang="en-GB" sz="3200" b="1" dirty="0"/>
        </a:p>
      </dgm:t>
    </dgm:pt>
    <dgm:pt modelId="{BEE2854A-D5A0-479B-B8A0-96C4FD6CABF8}" type="parTrans" cxnId="{D811D231-FDC4-4C80-974A-21ADC61E50B1}">
      <dgm:prSet/>
      <dgm:spPr/>
      <dgm:t>
        <a:bodyPr/>
        <a:lstStyle/>
        <a:p>
          <a:endParaRPr lang="en-GB"/>
        </a:p>
      </dgm:t>
    </dgm:pt>
    <dgm:pt modelId="{26C2FF09-3172-42C4-A69E-C193DFB7630F}" type="sibTrans" cxnId="{D811D231-FDC4-4C80-974A-21ADC61E50B1}">
      <dgm:prSet/>
      <dgm:spPr/>
      <dgm:t>
        <a:bodyPr/>
        <a:lstStyle/>
        <a:p>
          <a:endParaRPr lang="en-GB"/>
        </a:p>
      </dgm:t>
    </dgm:pt>
    <dgm:pt modelId="{4416E1AF-2DE8-46D3-A111-5ACBC0BC9534}">
      <dgm:prSet phldrT="[Text]"/>
      <dgm:spPr/>
      <dgm:t>
        <a:bodyPr/>
        <a:lstStyle/>
        <a:p>
          <a:r>
            <a:rPr lang="en-GB" dirty="0" smtClean="0"/>
            <a:t>Is there room in the market?</a:t>
          </a:r>
          <a:endParaRPr lang="en-GB" dirty="0"/>
        </a:p>
      </dgm:t>
    </dgm:pt>
    <dgm:pt modelId="{C8D29586-4225-42DD-83B3-E184CC023C00}" type="parTrans" cxnId="{DC1481A2-2376-43AD-BB14-82420F8D1AA1}">
      <dgm:prSet/>
      <dgm:spPr/>
      <dgm:t>
        <a:bodyPr/>
        <a:lstStyle/>
        <a:p>
          <a:endParaRPr lang="en-GB"/>
        </a:p>
      </dgm:t>
    </dgm:pt>
    <dgm:pt modelId="{BF3D64D9-8877-4785-A1D6-CF5B7A37B3E9}" type="sibTrans" cxnId="{DC1481A2-2376-43AD-BB14-82420F8D1AA1}">
      <dgm:prSet/>
      <dgm:spPr/>
      <dgm:t>
        <a:bodyPr/>
        <a:lstStyle/>
        <a:p>
          <a:endParaRPr lang="en-GB"/>
        </a:p>
      </dgm:t>
    </dgm:pt>
    <dgm:pt modelId="{10FAFC64-F779-4657-A22A-D100B7B046EB}">
      <dgm:prSet phldrT="[Text]"/>
      <dgm:spPr/>
      <dgm:t>
        <a:bodyPr/>
        <a:lstStyle/>
        <a:p>
          <a:r>
            <a:rPr lang="en-GB" dirty="0" smtClean="0"/>
            <a:t>Entrepreneur may have a good reputation in the market.</a:t>
          </a:r>
          <a:endParaRPr lang="en-GB" dirty="0"/>
        </a:p>
      </dgm:t>
    </dgm:pt>
    <dgm:pt modelId="{D1CD67EA-192B-4CBF-9471-0139B2DEFD20}" type="parTrans" cxnId="{B6C65CC8-0BE3-4EFF-8E51-0D49A113DEBD}">
      <dgm:prSet/>
      <dgm:spPr/>
      <dgm:t>
        <a:bodyPr/>
        <a:lstStyle/>
        <a:p>
          <a:endParaRPr lang="en-GB"/>
        </a:p>
      </dgm:t>
    </dgm:pt>
    <dgm:pt modelId="{AEC6200F-AA99-49AB-9E8B-36F09345E174}" type="sibTrans" cxnId="{B6C65CC8-0BE3-4EFF-8E51-0D49A113DEBD}">
      <dgm:prSet/>
      <dgm:spPr/>
      <dgm:t>
        <a:bodyPr/>
        <a:lstStyle/>
        <a:p>
          <a:endParaRPr lang="en-GB"/>
        </a:p>
      </dgm:t>
    </dgm:pt>
    <dgm:pt modelId="{0E615C79-C994-4BBD-944F-D0BDF569929E}">
      <dgm:prSet phldrT="[Text]"/>
      <dgm:spPr/>
      <dgm:t>
        <a:bodyPr/>
        <a:lstStyle/>
        <a:p>
          <a:r>
            <a:rPr lang="en-GB" dirty="0" smtClean="0"/>
            <a:t>The entrepreneur may overestimate the size of the potential market.</a:t>
          </a:r>
          <a:endParaRPr lang="en-GB" dirty="0"/>
        </a:p>
      </dgm:t>
    </dgm:pt>
    <dgm:pt modelId="{FB1E96DB-936D-4366-A995-58A79A8A32F0}" type="parTrans" cxnId="{7A1CC3E2-186E-4018-93B8-C255BC89E094}">
      <dgm:prSet/>
      <dgm:spPr/>
      <dgm:t>
        <a:bodyPr/>
        <a:lstStyle/>
        <a:p>
          <a:endParaRPr lang="en-GB"/>
        </a:p>
      </dgm:t>
    </dgm:pt>
    <dgm:pt modelId="{A319801E-C8F8-4406-AAE2-3C9C4F40C472}" type="sibTrans" cxnId="{7A1CC3E2-186E-4018-93B8-C255BC89E094}">
      <dgm:prSet/>
      <dgm:spPr/>
      <dgm:t>
        <a:bodyPr/>
        <a:lstStyle/>
        <a:p>
          <a:endParaRPr lang="en-GB"/>
        </a:p>
      </dgm:t>
    </dgm:pt>
    <dgm:pt modelId="{E4C551A8-D347-41EB-9FA9-DF7DCA4A6853}">
      <dgm:prSet phldrT="[Text]"/>
      <dgm:spPr/>
      <dgm:t>
        <a:bodyPr/>
        <a:lstStyle/>
        <a:p>
          <a:r>
            <a:rPr lang="en-GB" dirty="0" smtClean="0"/>
            <a:t>Entrepreneur may not have the necessary skills, even if they are passionate!</a:t>
          </a:r>
          <a:endParaRPr lang="en-GB" dirty="0"/>
        </a:p>
      </dgm:t>
    </dgm:pt>
    <dgm:pt modelId="{1D5CB4D8-A206-48FB-8A10-07C2D5B39A9E}" type="parTrans" cxnId="{6FA23A88-B888-4ABB-85CE-BDBC1F135F5E}">
      <dgm:prSet/>
      <dgm:spPr/>
      <dgm:t>
        <a:bodyPr/>
        <a:lstStyle/>
        <a:p>
          <a:endParaRPr lang="en-GB"/>
        </a:p>
      </dgm:t>
    </dgm:pt>
    <dgm:pt modelId="{E11671CB-EAF1-49FB-8D93-FC3B249C6435}" type="sibTrans" cxnId="{6FA23A88-B888-4ABB-85CE-BDBC1F135F5E}">
      <dgm:prSet/>
      <dgm:spPr/>
      <dgm:t>
        <a:bodyPr/>
        <a:lstStyle/>
        <a:p>
          <a:endParaRPr lang="en-GB"/>
        </a:p>
      </dgm:t>
    </dgm:pt>
    <dgm:pt modelId="{5F2A985D-068C-46CE-8263-4A272856F3C6}" type="pres">
      <dgm:prSet presAssocID="{FE74C126-9E5B-4B61-A6BF-F7FF0EEB58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643BB0-46AE-48D4-BE8D-8046F356889B}" type="pres">
      <dgm:prSet presAssocID="{61248FA3-D8CC-4AD5-B5D9-EA2016872723}" presName="composite" presStyleCnt="0"/>
      <dgm:spPr/>
    </dgm:pt>
    <dgm:pt modelId="{F82E36F8-8390-4BF1-AD83-F41F177EBDFB}" type="pres">
      <dgm:prSet presAssocID="{61248FA3-D8CC-4AD5-B5D9-EA201687272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D54B74-C646-46A6-8AF9-6FE0CE893CA5}" type="pres">
      <dgm:prSet presAssocID="{61248FA3-D8CC-4AD5-B5D9-EA201687272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35A4-F452-4598-A1E6-F91E432162A8}" type="pres">
      <dgm:prSet presAssocID="{FAC66C64-76EB-4F01-A3EE-0C7260EBF7AD}" presName="space" presStyleCnt="0"/>
      <dgm:spPr/>
    </dgm:pt>
    <dgm:pt modelId="{D0E4A1DF-BD4E-4E06-9EE6-73FFA92A5C58}" type="pres">
      <dgm:prSet presAssocID="{10FBC3E0-371D-49E9-AFED-2BFEF748C8D3}" presName="composite" presStyleCnt="0"/>
      <dgm:spPr/>
    </dgm:pt>
    <dgm:pt modelId="{0304AEE9-4336-4162-8E5E-26F6EE51A9E4}" type="pres">
      <dgm:prSet presAssocID="{10FBC3E0-371D-49E9-AFED-2BFEF748C8D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8ECE0B-17B0-4F3E-A156-A4C6B6912A8C}" type="pres">
      <dgm:prSet presAssocID="{10FBC3E0-371D-49E9-AFED-2BFEF748C8D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7BA649-5CDC-4BD6-BA39-FAC1D355DDB9}" type="presOf" srcId="{10FAFC64-F779-4657-A22A-D100B7B046EB}" destId="{8FD54B74-C646-46A6-8AF9-6FE0CE893CA5}" srcOrd="0" destOrd="2" presId="urn:microsoft.com/office/officeart/2005/8/layout/hList1"/>
    <dgm:cxn modelId="{D811D231-FDC4-4C80-974A-21ADC61E50B1}" srcId="{FE74C126-9E5B-4B61-A6BF-F7FF0EEB58DA}" destId="{10FBC3E0-371D-49E9-AFED-2BFEF748C8D3}" srcOrd="1" destOrd="0" parTransId="{BEE2854A-D5A0-479B-B8A0-96C4FD6CABF8}" sibTransId="{26C2FF09-3172-42C4-A69E-C193DFB7630F}"/>
    <dgm:cxn modelId="{B6C65CC8-0BE3-4EFF-8E51-0D49A113DEBD}" srcId="{61248FA3-D8CC-4AD5-B5D9-EA2016872723}" destId="{10FAFC64-F779-4657-A22A-D100B7B046EB}" srcOrd="2" destOrd="0" parTransId="{D1CD67EA-192B-4CBF-9471-0139B2DEFD20}" sibTransId="{AEC6200F-AA99-49AB-9E8B-36F09345E174}"/>
    <dgm:cxn modelId="{DC1481A2-2376-43AD-BB14-82420F8D1AA1}" srcId="{10FBC3E0-371D-49E9-AFED-2BFEF748C8D3}" destId="{4416E1AF-2DE8-46D3-A111-5ACBC0BC9534}" srcOrd="0" destOrd="0" parTransId="{C8D29586-4225-42DD-83B3-E184CC023C00}" sibTransId="{BF3D64D9-8877-4785-A1D6-CF5B7A37B3E9}"/>
    <dgm:cxn modelId="{BB3E6666-0F07-4A7D-B9F3-29254D163A49}" type="presOf" srcId="{4416E1AF-2DE8-46D3-A111-5ACBC0BC9534}" destId="{738ECE0B-17B0-4F3E-A156-A4C6B6912A8C}" srcOrd="0" destOrd="0" presId="urn:microsoft.com/office/officeart/2005/8/layout/hList1"/>
    <dgm:cxn modelId="{3811324E-6583-4DA4-BE6F-883CAB80216F}" srcId="{61248FA3-D8CC-4AD5-B5D9-EA2016872723}" destId="{3BBA02AA-3B00-47D6-9AC9-BDFD4F32F074}" srcOrd="0" destOrd="0" parTransId="{7A72AC6A-6EC5-447D-95AA-F92E92CCD85A}" sibTransId="{33E7571D-3176-42E7-A64B-268630EC8395}"/>
    <dgm:cxn modelId="{CEC6D3CC-2F3A-4A87-BA4C-B849BFF54825}" type="presOf" srcId="{E4C551A8-D347-41EB-9FA9-DF7DCA4A6853}" destId="{738ECE0B-17B0-4F3E-A156-A4C6B6912A8C}" srcOrd="0" destOrd="2" presId="urn:microsoft.com/office/officeart/2005/8/layout/hList1"/>
    <dgm:cxn modelId="{7A1CC3E2-186E-4018-93B8-C255BC89E094}" srcId="{10FBC3E0-371D-49E9-AFED-2BFEF748C8D3}" destId="{0E615C79-C994-4BBD-944F-D0BDF569929E}" srcOrd="1" destOrd="0" parTransId="{FB1E96DB-936D-4366-A995-58A79A8A32F0}" sibTransId="{A319801E-C8F8-4406-AAE2-3C9C4F40C472}"/>
    <dgm:cxn modelId="{89B86D5D-53CC-4F28-86CC-0E2DD9BA8BB6}" type="presOf" srcId="{10FBC3E0-371D-49E9-AFED-2BFEF748C8D3}" destId="{0304AEE9-4336-4162-8E5E-26F6EE51A9E4}" srcOrd="0" destOrd="0" presId="urn:microsoft.com/office/officeart/2005/8/layout/hList1"/>
    <dgm:cxn modelId="{8722A051-A618-426C-856E-4AC6B2A48C83}" type="presOf" srcId="{0B021F4E-8193-47AC-B990-DEB78C13D5DA}" destId="{8FD54B74-C646-46A6-8AF9-6FE0CE893CA5}" srcOrd="0" destOrd="1" presId="urn:microsoft.com/office/officeart/2005/8/layout/hList1"/>
    <dgm:cxn modelId="{62EC416F-44A8-4FD8-8C7B-068616F0CEB1}" type="presOf" srcId="{0E615C79-C994-4BBD-944F-D0BDF569929E}" destId="{738ECE0B-17B0-4F3E-A156-A4C6B6912A8C}" srcOrd="0" destOrd="1" presId="urn:microsoft.com/office/officeart/2005/8/layout/hList1"/>
    <dgm:cxn modelId="{D214DC0F-3552-4B2C-9F38-96CB846BC003}" srcId="{FE74C126-9E5B-4B61-A6BF-F7FF0EEB58DA}" destId="{61248FA3-D8CC-4AD5-B5D9-EA2016872723}" srcOrd="0" destOrd="0" parTransId="{944961DA-88C4-4FC2-AEAF-33370FB897D8}" sibTransId="{FAC66C64-76EB-4F01-A3EE-0C7260EBF7AD}"/>
    <dgm:cxn modelId="{0F031300-5A37-4161-8241-4C6E02E35D92}" type="presOf" srcId="{3BBA02AA-3B00-47D6-9AC9-BDFD4F32F074}" destId="{8FD54B74-C646-46A6-8AF9-6FE0CE893CA5}" srcOrd="0" destOrd="0" presId="urn:microsoft.com/office/officeart/2005/8/layout/hList1"/>
    <dgm:cxn modelId="{32CE263E-CDED-4399-97A3-FDC66C7F022F}" type="presOf" srcId="{FE74C126-9E5B-4B61-A6BF-F7FF0EEB58DA}" destId="{5F2A985D-068C-46CE-8263-4A272856F3C6}" srcOrd="0" destOrd="0" presId="urn:microsoft.com/office/officeart/2005/8/layout/hList1"/>
    <dgm:cxn modelId="{1A17EBC0-710B-417A-8B61-D86C84C00DBD}" srcId="{61248FA3-D8CC-4AD5-B5D9-EA2016872723}" destId="{0B021F4E-8193-47AC-B990-DEB78C13D5DA}" srcOrd="1" destOrd="0" parTransId="{889F22CC-5011-4547-912E-1842295F5A6D}" sibTransId="{069B0107-3AB5-438B-9476-11CFE34DAC45}"/>
    <dgm:cxn modelId="{6FA23A88-B888-4ABB-85CE-BDBC1F135F5E}" srcId="{10FBC3E0-371D-49E9-AFED-2BFEF748C8D3}" destId="{E4C551A8-D347-41EB-9FA9-DF7DCA4A6853}" srcOrd="2" destOrd="0" parTransId="{1D5CB4D8-A206-48FB-8A10-07C2D5B39A9E}" sibTransId="{E11671CB-EAF1-49FB-8D93-FC3B249C6435}"/>
    <dgm:cxn modelId="{4FEB6DA5-8D56-4A09-98B0-7041C3C15C4A}" type="presOf" srcId="{61248FA3-D8CC-4AD5-B5D9-EA2016872723}" destId="{F82E36F8-8390-4BF1-AD83-F41F177EBDFB}" srcOrd="0" destOrd="0" presId="urn:microsoft.com/office/officeart/2005/8/layout/hList1"/>
    <dgm:cxn modelId="{8B33625F-8EB6-4A46-9AE1-24EB4CB7F725}" type="presParOf" srcId="{5F2A985D-068C-46CE-8263-4A272856F3C6}" destId="{23643BB0-46AE-48D4-BE8D-8046F356889B}" srcOrd="0" destOrd="0" presId="urn:microsoft.com/office/officeart/2005/8/layout/hList1"/>
    <dgm:cxn modelId="{7F793D05-E2DF-442E-9E8F-72DEB077376D}" type="presParOf" srcId="{23643BB0-46AE-48D4-BE8D-8046F356889B}" destId="{F82E36F8-8390-4BF1-AD83-F41F177EBDFB}" srcOrd="0" destOrd="0" presId="urn:microsoft.com/office/officeart/2005/8/layout/hList1"/>
    <dgm:cxn modelId="{17C3F328-4E8C-49F0-A5B7-55D119832C8F}" type="presParOf" srcId="{23643BB0-46AE-48D4-BE8D-8046F356889B}" destId="{8FD54B74-C646-46A6-8AF9-6FE0CE893CA5}" srcOrd="1" destOrd="0" presId="urn:microsoft.com/office/officeart/2005/8/layout/hList1"/>
    <dgm:cxn modelId="{E120C2B0-5257-4637-A73C-2B8A63E9A3A8}" type="presParOf" srcId="{5F2A985D-068C-46CE-8263-4A272856F3C6}" destId="{91AF35A4-F452-4598-A1E6-F91E432162A8}" srcOrd="1" destOrd="0" presId="urn:microsoft.com/office/officeart/2005/8/layout/hList1"/>
    <dgm:cxn modelId="{05445A21-6A37-478E-BE46-E5FA28A57248}" type="presParOf" srcId="{5F2A985D-068C-46CE-8263-4A272856F3C6}" destId="{D0E4A1DF-BD4E-4E06-9EE6-73FFA92A5C58}" srcOrd="2" destOrd="0" presId="urn:microsoft.com/office/officeart/2005/8/layout/hList1"/>
    <dgm:cxn modelId="{9C19A584-E3F0-4F60-9B4D-596E57122F77}" type="presParOf" srcId="{D0E4A1DF-BD4E-4E06-9EE6-73FFA92A5C58}" destId="{0304AEE9-4336-4162-8E5E-26F6EE51A9E4}" srcOrd="0" destOrd="0" presId="urn:microsoft.com/office/officeart/2005/8/layout/hList1"/>
    <dgm:cxn modelId="{C78CDC38-4821-49CF-A41A-E94354C508BB}" type="presParOf" srcId="{D0E4A1DF-BD4E-4E06-9EE6-73FFA92A5C58}" destId="{738ECE0B-17B0-4F3E-A156-A4C6B6912A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74C126-9E5B-4B61-A6BF-F7FF0EEB58DA}" type="doc">
      <dgm:prSet loTypeId="urn:microsoft.com/office/officeart/2005/8/layout/hList1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61248FA3-D8CC-4AD5-B5D9-EA2016872723}">
      <dgm:prSet phldrT="[Text]" custT="1"/>
      <dgm:spPr/>
      <dgm:t>
        <a:bodyPr/>
        <a:lstStyle/>
        <a:p>
          <a:r>
            <a:rPr lang="en-GB" sz="3200" b="1" dirty="0" smtClean="0"/>
            <a:t>Advantages</a:t>
          </a:r>
          <a:endParaRPr lang="en-GB" sz="3200" b="1" dirty="0"/>
        </a:p>
      </dgm:t>
    </dgm:pt>
    <dgm:pt modelId="{944961DA-88C4-4FC2-AEAF-33370FB897D8}" type="parTrans" cxnId="{D214DC0F-3552-4B2C-9F38-96CB846BC003}">
      <dgm:prSet/>
      <dgm:spPr/>
      <dgm:t>
        <a:bodyPr/>
        <a:lstStyle/>
        <a:p>
          <a:endParaRPr lang="en-GB"/>
        </a:p>
      </dgm:t>
    </dgm:pt>
    <dgm:pt modelId="{FAC66C64-76EB-4F01-A3EE-0C7260EBF7AD}" type="sibTrans" cxnId="{D214DC0F-3552-4B2C-9F38-96CB846BC003}">
      <dgm:prSet/>
      <dgm:spPr/>
      <dgm:t>
        <a:bodyPr/>
        <a:lstStyle/>
        <a:p>
          <a:endParaRPr lang="en-GB"/>
        </a:p>
      </dgm:t>
    </dgm:pt>
    <dgm:pt modelId="{3BBA02AA-3B00-47D6-9AC9-BDFD4F32F074}">
      <dgm:prSet phldrT="[Text]"/>
      <dgm:spPr/>
      <dgm:t>
        <a:bodyPr/>
        <a:lstStyle/>
        <a:p>
          <a:r>
            <a:rPr lang="en-GB" dirty="0" smtClean="0"/>
            <a:t>Idea is based on customer needs, which may improve chance of success.</a:t>
          </a:r>
          <a:endParaRPr lang="en-GB" dirty="0"/>
        </a:p>
      </dgm:t>
    </dgm:pt>
    <dgm:pt modelId="{7A72AC6A-6EC5-447D-95AA-F92E92CCD85A}" type="parTrans" cxnId="{3811324E-6583-4DA4-BE6F-883CAB80216F}">
      <dgm:prSet/>
      <dgm:spPr/>
      <dgm:t>
        <a:bodyPr/>
        <a:lstStyle/>
        <a:p>
          <a:endParaRPr lang="en-GB"/>
        </a:p>
      </dgm:t>
    </dgm:pt>
    <dgm:pt modelId="{33E7571D-3176-42E7-A64B-268630EC8395}" type="sibTrans" cxnId="{3811324E-6583-4DA4-BE6F-883CAB80216F}">
      <dgm:prSet/>
      <dgm:spPr/>
      <dgm:t>
        <a:bodyPr/>
        <a:lstStyle/>
        <a:p>
          <a:endParaRPr lang="en-GB"/>
        </a:p>
      </dgm:t>
    </dgm:pt>
    <dgm:pt modelId="{10FBC3E0-371D-49E9-AFED-2BFEF748C8D3}">
      <dgm:prSet phldrT="[Text]" custT="1"/>
      <dgm:spPr/>
      <dgm:t>
        <a:bodyPr/>
        <a:lstStyle/>
        <a:p>
          <a:r>
            <a:rPr lang="en-GB" sz="3200" b="1" dirty="0" smtClean="0"/>
            <a:t>Disadvantages</a:t>
          </a:r>
          <a:endParaRPr lang="en-GB" sz="3200" b="1" dirty="0"/>
        </a:p>
      </dgm:t>
    </dgm:pt>
    <dgm:pt modelId="{BEE2854A-D5A0-479B-B8A0-96C4FD6CABF8}" type="parTrans" cxnId="{D811D231-FDC4-4C80-974A-21ADC61E50B1}">
      <dgm:prSet/>
      <dgm:spPr/>
      <dgm:t>
        <a:bodyPr/>
        <a:lstStyle/>
        <a:p>
          <a:endParaRPr lang="en-GB"/>
        </a:p>
      </dgm:t>
    </dgm:pt>
    <dgm:pt modelId="{26C2FF09-3172-42C4-A69E-C193DFB7630F}" type="sibTrans" cxnId="{D811D231-FDC4-4C80-974A-21ADC61E50B1}">
      <dgm:prSet/>
      <dgm:spPr/>
      <dgm:t>
        <a:bodyPr/>
        <a:lstStyle/>
        <a:p>
          <a:endParaRPr lang="en-GB"/>
        </a:p>
      </dgm:t>
    </dgm:pt>
    <dgm:pt modelId="{4416E1AF-2DE8-46D3-A111-5ACBC0BC9534}">
      <dgm:prSet phldrT="[Text]"/>
      <dgm:spPr/>
      <dgm:t>
        <a:bodyPr/>
        <a:lstStyle/>
        <a:p>
          <a:r>
            <a:rPr lang="en-GB" dirty="0" smtClean="0"/>
            <a:t>Entrepreneur will have little or no expertise in the product/service or market = mistakes.</a:t>
          </a:r>
          <a:endParaRPr lang="en-GB" dirty="0"/>
        </a:p>
      </dgm:t>
    </dgm:pt>
    <dgm:pt modelId="{C8D29586-4225-42DD-83B3-E184CC023C00}" type="parTrans" cxnId="{DC1481A2-2376-43AD-BB14-82420F8D1AA1}">
      <dgm:prSet/>
      <dgm:spPr/>
      <dgm:t>
        <a:bodyPr/>
        <a:lstStyle/>
        <a:p>
          <a:endParaRPr lang="en-GB"/>
        </a:p>
      </dgm:t>
    </dgm:pt>
    <dgm:pt modelId="{BF3D64D9-8877-4785-A1D6-CF5B7A37B3E9}" type="sibTrans" cxnId="{DC1481A2-2376-43AD-BB14-82420F8D1AA1}">
      <dgm:prSet/>
      <dgm:spPr/>
      <dgm:t>
        <a:bodyPr/>
        <a:lstStyle/>
        <a:p>
          <a:endParaRPr lang="en-GB"/>
        </a:p>
      </dgm:t>
    </dgm:pt>
    <dgm:pt modelId="{B70AF881-4B08-4B0A-9A3D-C2FC03BC8908}">
      <dgm:prSet phldrT="[Text]"/>
      <dgm:spPr/>
      <dgm:t>
        <a:bodyPr/>
        <a:lstStyle/>
        <a:p>
          <a:r>
            <a:rPr lang="en-GB" dirty="0" smtClean="0"/>
            <a:t>Little or no competition in early stages.</a:t>
          </a:r>
          <a:endParaRPr lang="en-GB" dirty="0"/>
        </a:p>
      </dgm:t>
    </dgm:pt>
    <dgm:pt modelId="{24AA813D-9D3A-4217-B72F-D271FD04CD9C}" type="parTrans" cxnId="{8B8FA93E-64AE-4BFB-B4EF-19A02E838C92}">
      <dgm:prSet/>
      <dgm:spPr/>
    </dgm:pt>
    <dgm:pt modelId="{37B5B251-4092-4063-ACE1-75EF030A5271}" type="sibTrans" cxnId="{8B8FA93E-64AE-4BFB-B4EF-19A02E838C92}">
      <dgm:prSet/>
      <dgm:spPr/>
    </dgm:pt>
    <dgm:pt modelId="{9710A274-F73C-47BA-9520-D90708C0B7A8}">
      <dgm:prSet phldrT="[Text]"/>
      <dgm:spPr/>
      <dgm:t>
        <a:bodyPr/>
        <a:lstStyle/>
        <a:p>
          <a:r>
            <a:rPr lang="en-GB" dirty="0" smtClean="0"/>
            <a:t>Easier to market a new idea than to persuade people to buy an established idea.</a:t>
          </a:r>
          <a:endParaRPr lang="en-GB" dirty="0"/>
        </a:p>
      </dgm:t>
    </dgm:pt>
    <dgm:pt modelId="{79FD7098-6246-4B82-A25D-8740ED8A323F}" type="parTrans" cxnId="{73512DC3-0CE7-40FB-94CB-39D9E41C55C1}">
      <dgm:prSet/>
      <dgm:spPr/>
    </dgm:pt>
    <dgm:pt modelId="{A123D79C-AAA3-4480-99CF-D6FC5917E97C}" type="sibTrans" cxnId="{73512DC3-0CE7-40FB-94CB-39D9E41C55C1}">
      <dgm:prSet/>
      <dgm:spPr/>
    </dgm:pt>
    <dgm:pt modelId="{4905FE59-0933-4D49-84FC-6E6D6F4BCE86}">
      <dgm:prSet phldrT="[Text]"/>
      <dgm:spPr/>
      <dgm:t>
        <a:bodyPr/>
        <a:lstStyle/>
        <a:p>
          <a:r>
            <a:rPr lang="en-GB" dirty="0" smtClean="0"/>
            <a:t>Is the analysis accurate?</a:t>
          </a:r>
          <a:endParaRPr lang="en-GB" dirty="0"/>
        </a:p>
      </dgm:t>
    </dgm:pt>
    <dgm:pt modelId="{807CD94A-099A-476E-8A40-CA363D3A0039}" type="parTrans" cxnId="{F8A58A56-EF23-4DA9-A630-3D7C61884A3F}">
      <dgm:prSet/>
      <dgm:spPr/>
    </dgm:pt>
    <dgm:pt modelId="{F92DFA6D-0E70-4755-8E3F-972EBDEA0E99}" type="sibTrans" cxnId="{F8A58A56-EF23-4DA9-A630-3D7C61884A3F}">
      <dgm:prSet/>
      <dgm:spPr/>
    </dgm:pt>
    <dgm:pt modelId="{AD6AFBC2-EBBC-4067-AB50-9E3F08A712BC}">
      <dgm:prSet phldrT="[Text]"/>
      <dgm:spPr/>
      <dgm:t>
        <a:bodyPr/>
        <a:lstStyle/>
        <a:p>
          <a:r>
            <a:rPr lang="en-GB" dirty="0" smtClean="0"/>
            <a:t>Competition may enter quickly and capture market.</a:t>
          </a:r>
          <a:endParaRPr lang="en-GB" dirty="0"/>
        </a:p>
      </dgm:t>
    </dgm:pt>
    <dgm:pt modelId="{37D56D87-03A5-40E2-8AC1-6E1C989FDF4B}" type="parTrans" cxnId="{23F38CDF-62EF-477D-A1C1-E4E43BD7A616}">
      <dgm:prSet/>
      <dgm:spPr/>
    </dgm:pt>
    <dgm:pt modelId="{631ED2A6-DD71-4A42-86F2-2742E769C8EF}" type="sibTrans" cxnId="{23F38CDF-62EF-477D-A1C1-E4E43BD7A616}">
      <dgm:prSet/>
      <dgm:spPr/>
    </dgm:pt>
    <dgm:pt modelId="{5F2A985D-068C-46CE-8263-4A272856F3C6}" type="pres">
      <dgm:prSet presAssocID="{FE74C126-9E5B-4B61-A6BF-F7FF0EEB58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643BB0-46AE-48D4-BE8D-8046F356889B}" type="pres">
      <dgm:prSet presAssocID="{61248FA3-D8CC-4AD5-B5D9-EA2016872723}" presName="composite" presStyleCnt="0"/>
      <dgm:spPr/>
    </dgm:pt>
    <dgm:pt modelId="{F82E36F8-8390-4BF1-AD83-F41F177EBDFB}" type="pres">
      <dgm:prSet presAssocID="{61248FA3-D8CC-4AD5-B5D9-EA201687272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D54B74-C646-46A6-8AF9-6FE0CE893CA5}" type="pres">
      <dgm:prSet presAssocID="{61248FA3-D8CC-4AD5-B5D9-EA201687272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35A4-F452-4598-A1E6-F91E432162A8}" type="pres">
      <dgm:prSet presAssocID="{FAC66C64-76EB-4F01-A3EE-0C7260EBF7AD}" presName="space" presStyleCnt="0"/>
      <dgm:spPr/>
    </dgm:pt>
    <dgm:pt modelId="{D0E4A1DF-BD4E-4E06-9EE6-73FFA92A5C58}" type="pres">
      <dgm:prSet presAssocID="{10FBC3E0-371D-49E9-AFED-2BFEF748C8D3}" presName="composite" presStyleCnt="0"/>
      <dgm:spPr/>
    </dgm:pt>
    <dgm:pt modelId="{0304AEE9-4336-4162-8E5E-26F6EE51A9E4}" type="pres">
      <dgm:prSet presAssocID="{10FBC3E0-371D-49E9-AFED-2BFEF748C8D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8ECE0B-17B0-4F3E-A156-A4C6B6912A8C}" type="pres">
      <dgm:prSet presAssocID="{10FBC3E0-371D-49E9-AFED-2BFEF748C8D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8FA93E-64AE-4BFB-B4EF-19A02E838C92}" srcId="{61248FA3-D8CC-4AD5-B5D9-EA2016872723}" destId="{B70AF881-4B08-4B0A-9A3D-C2FC03BC8908}" srcOrd="1" destOrd="0" parTransId="{24AA813D-9D3A-4217-B72F-D271FD04CD9C}" sibTransId="{37B5B251-4092-4063-ACE1-75EF030A5271}"/>
    <dgm:cxn modelId="{23B1420D-D4E3-4C8F-876C-C659102E7300}" type="presOf" srcId="{AD6AFBC2-EBBC-4067-AB50-9E3F08A712BC}" destId="{738ECE0B-17B0-4F3E-A156-A4C6B6912A8C}" srcOrd="0" destOrd="2" presId="urn:microsoft.com/office/officeart/2005/8/layout/hList1"/>
    <dgm:cxn modelId="{2DED77DC-2CF7-4AFF-92BE-7A1B8DB46AB8}" type="presOf" srcId="{10FBC3E0-371D-49E9-AFED-2BFEF748C8D3}" destId="{0304AEE9-4336-4162-8E5E-26F6EE51A9E4}" srcOrd="0" destOrd="0" presId="urn:microsoft.com/office/officeart/2005/8/layout/hList1"/>
    <dgm:cxn modelId="{E8E2DC50-5945-49D7-B2A2-2046183AADAE}" type="presOf" srcId="{FE74C126-9E5B-4B61-A6BF-F7FF0EEB58DA}" destId="{5F2A985D-068C-46CE-8263-4A272856F3C6}" srcOrd="0" destOrd="0" presId="urn:microsoft.com/office/officeart/2005/8/layout/hList1"/>
    <dgm:cxn modelId="{AFAE924A-6C2D-49C0-89C6-A3CDC61FB15B}" type="presOf" srcId="{4905FE59-0933-4D49-84FC-6E6D6F4BCE86}" destId="{738ECE0B-17B0-4F3E-A156-A4C6B6912A8C}" srcOrd="0" destOrd="1" presId="urn:microsoft.com/office/officeart/2005/8/layout/hList1"/>
    <dgm:cxn modelId="{73512DC3-0CE7-40FB-94CB-39D9E41C55C1}" srcId="{61248FA3-D8CC-4AD5-B5D9-EA2016872723}" destId="{9710A274-F73C-47BA-9520-D90708C0B7A8}" srcOrd="2" destOrd="0" parTransId="{79FD7098-6246-4B82-A25D-8740ED8A323F}" sibTransId="{A123D79C-AAA3-4480-99CF-D6FC5917E97C}"/>
    <dgm:cxn modelId="{3811324E-6583-4DA4-BE6F-883CAB80216F}" srcId="{61248FA3-D8CC-4AD5-B5D9-EA2016872723}" destId="{3BBA02AA-3B00-47D6-9AC9-BDFD4F32F074}" srcOrd="0" destOrd="0" parTransId="{7A72AC6A-6EC5-447D-95AA-F92E92CCD85A}" sibTransId="{33E7571D-3176-42E7-A64B-268630EC8395}"/>
    <dgm:cxn modelId="{DC1481A2-2376-43AD-BB14-82420F8D1AA1}" srcId="{10FBC3E0-371D-49E9-AFED-2BFEF748C8D3}" destId="{4416E1AF-2DE8-46D3-A111-5ACBC0BC9534}" srcOrd="0" destOrd="0" parTransId="{C8D29586-4225-42DD-83B3-E184CC023C00}" sibTransId="{BF3D64D9-8877-4785-A1D6-CF5B7A37B3E9}"/>
    <dgm:cxn modelId="{5860F0BB-8A85-4ED3-9E35-7C64A24A32BE}" type="presOf" srcId="{61248FA3-D8CC-4AD5-B5D9-EA2016872723}" destId="{F82E36F8-8390-4BF1-AD83-F41F177EBDFB}" srcOrd="0" destOrd="0" presId="urn:microsoft.com/office/officeart/2005/8/layout/hList1"/>
    <dgm:cxn modelId="{D811D231-FDC4-4C80-974A-21ADC61E50B1}" srcId="{FE74C126-9E5B-4B61-A6BF-F7FF0EEB58DA}" destId="{10FBC3E0-371D-49E9-AFED-2BFEF748C8D3}" srcOrd="1" destOrd="0" parTransId="{BEE2854A-D5A0-479B-B8A0-96C4FD6CABF8}" sibTransId="{26C2FF09-3172-42C4-A69E-C193DFB7630F}"/>
    <dgm:cxn modelId="{23F38CDF-62EF-477D-A1C1-E4E43BD7A616}" srcId="{10FBC3E0-371D-49E9-AFED-2BFEF748C8D3}" destId="{AD6AFBC2-EBBC-4067-AB50-9E3F08A712BC}" srcOrd="2" destOrd="0" parTransId="{37D56D87-03A5-40E2-8AC1-6E1C989FDF4B}" sibTransId="{631ED2A6-DD71-4A42-86F2-2742E769C8EF}"/>
    <dgm:cxn modelId="{F8A58A56-EF23-4DA9-A630-3D7C61884A3F}" srcId="{10FBC3E0-371D-49E9-AFED-2BFEF748C8D3}" destId="{4905FE59-0933-4D49-84FC-6E6D6F4BCE86}" srcOrd="1" destOrd="0" parTransId="{807CD94A-099A-476E-8A40-CA363D3A0039}" sibTransId="{F92DFA6D-0E70-4755-8E3F-972EBDEA0E99}"/>
    <dgm:cxn modelId="{16B81F8B-EEF5-4677-B176-8BFE38436273}" type="presOf" srcId="{9710A274-F73C-47BA-9520-D90708C0B7A8}" destId="{8FD54B74-C646-46A6-8AF9-6FE0CE893CA5}" srcOrd="0" destOrd="2" presId="urn:microsoft.com/office/officeart/2005/8/layout/hList1"/>
    <dgm:cxn modelId="{E56FA19B-3350-4570-87AD-3B42E1A0CD99}" type="presOf" srcId="{4416E1AF-2DE8-46D3-A111-5ACBC0BC9534}" destId="{738ECE0B-17B0-4F3E-A156-A4C6B6912A8C}" srcOrd="0" destOrd="0" presId="urn:microsoft.com/office/officeart/2005/8/layout/hList1"/>
    <dgm:cxn modelId="{C8DFB31B-BECD-4926-8731-D6B3729A6F50}" type="presOf" srcId="{B70AF881-4B08-4B0A-9A3D-C2FC03BC8908}" destId="{8FD54B74-C646-46A6-8AF9-6FE0CE893CA5}" srcOrd="0" destOrd="1" presId="urn:microsoft.com/office/officeart/2005/8/layout/hList1"/>
    <dgm:cxn modelId="{AFA46985-65D9-4B09-B2B9-CA64BE6D3B8F}" type="presOf" srcId="{3BBA02AA-3B00-47D6-9AC9-BDFD4F32F074}" destId="{8FD54B74-C646-46A6-8AF9-6FE0CE893CA5}" srcOrd="0" destOrd="0" presId="urn:microsoft.com/office/officeart/2005/8/layout/hList1"/>
    <dgm:cxn modelId="{D214DC0F-3552-4B2C-9F38-96CB846BC003}" srcId="{FE74C126-9E5B-4B61-A6BF-F7FF0EEB58DA}" destId="{61248FA3-D8CC-4AD5-B5D9-EA2016872723}" srcOrd="0" destOrd="0" parTransId="{944961DA-88C4-4FC2-AEAF-33370FB897D8}" sibTransId="{FAC66C64-76EB-4F01-A3EE-0C7260EBF7AD}"/>
    <dgm:cxn modelId="{BA845FA3-5A0B-4F94-B65C-179B54801846}" type="presParOf" srcId="{5F2A985D-068C-46CE-8263-4A272856F3C6}" destId="{23643BB0-46AE-48D4-BE8D-8046F356889B}" srcOrd="0" destOrd="0" presId="urn:microsoft.com/office/officeart/2005/8/layout/hList1"/>
    <dgm:cxn modelId="{21D78D58-A37D-4A23-A2DD-6F23509515DD}" type="presParOf" srcId="{23643BB0-46AE-48D4-BE8D-8046F356889B}" destId="{F82E36F8-8390-4BF1-AD83-F41F177EBDFB}" srcOrd="0" destOrd="0" presId="urn:microsoft.com/office/officeart/2005/8/layout/hList1"/>
    <dgm:cxn modelId="{49877E3B-0383-4CDA-B49A-4D2231899A01}" type="presParOf" srcId="{23643BB0-46AE-48D4-BE8D-8046F356889B}" destId="{8FD54B74-C646-46A6-8AF9-6FE0CE893CA5}" srcOrd="1" destOrd="0" presId="urn:microsoft.com/office/officeart/2005/8/layout/hList1"/>
    <dgm:cxn modelId="{3B6E5664-7520-4D24-B7C5-562BC25EC8DE}" type="presParOf" srcId="{5F2A985D-068C-46CE-8263-4A272856F3C6}" destId="{91AF35A4-F452-4598-A1E6-F91E432162A8}" srcOrd="1" destOrd="0" presId="urn:microsoft.com/office/officeart/2005/8/layout/hList1"/>
    <dgm:cxn modelId="{A29B1B76-26AE-4205-9DD3-8B7006FB64B5}" type="presParOf" srcId="{5F2A985D-068C-46CE-8263-4A272856F3C6}" destId="{D0E4A1DF-BD4E-4E06-9EE6-73FFA92A5C58}" srcOrd="2" destOrd="0" presId="urn:microsoft.com/office/officeart/2005/8/layout/hList1"/>
    <dgm:cxn modelId="{415CE8E9-F83E-4CD0-8883-FEF426B78A27}" type="presParOf" srcId="{D0E4A1DF-BD4E-4E06-9EE6-73FFA92A5C58}" destId="{0304AEE9-4336-4162-8E5E-26F6EE51A9E4}" srcOrd="0" destOrd="0" presId="urn:microsoft.com/office/officeart/2005/8/layout/hList1"/>
    <dgm:cxn modelId="{ED97FC62-F256-4B68-AFCE-BCAD79635C1F}" type="presParOf" srcId="{D0E4A1DF-BD4E-4E06-9EE6-73FFA92A5C58}" destId="{738ECE0B-17B0-4F3E-A156-A4C6B6912A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2AA61-D15F-48F0-BFF3-02A76C05FD82}">
      <dsp:nvSpPr>
        <dsp:cNvPr id="0" name=""/>
        <dsp:cNvSpPr/>
      </dsp:nvSpPr>
      <dsp:spPr>
        <a:xfrm>
          <a:off x="0" y="797655"/>
          <a:ext cx="7992888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19357-ED78-41C1-AEDE-7CD931FAA804}">
      <dsp:nvSpPr>
        <dsp:cNvPr id="0" name=""/>
        <dsp:cNvSpPr/>
      </dsp:nvSpPr>
      <dsp:spPr>
        <a:xfrm>
          <a:off x="399644" y="615"/>
          <a:ext cx="5595021" cy="1594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Product Led</a:t>
          </a:r>
          <a:endParaRPr lang="en-GB" sz="5400" kern="1200" dirty="0"/>
        </a:p>
      </dsp:txBody>
      <dsp:txXfrm>
        <a:off x="477461" y="78432"/>
        <a:ext cx="5439387" cy="1438446"/>
      </dsp:txXfrm>
    </dsp:sp>
    <dsp:sp modelId="{54AA877D-7259-40C7-A0AB-05819AF86CD9}">
      <dsp:nvSpPr>
        <dsp:cNvPr id="0" name=""/>
        <dsp:cNvSpPr/>
      </dsp:nvSpPr>
      <dsp:spPr>
        <a:xfrm>
          <a:off x="0" y="3247096"/>
          <a:ext cx="7992888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5E556-4367-4B0C-8FA5-A438860B4C30}">
      <dsp:nvSpPr>
        <dsp:cNvPr id="0" name=""/>
        <dsp:cNvSpPr/>
      </dsp:nvSpPr>
      <dsp:spPr>
        <a:xfrm>
          <a:off x="399644" y="2450056"/>
          <a:ext cx="5595021" cy="1594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400" kern="1200" dirty="0" smtClean="0"/>
            <a:t>Market Led</a:t>
          </a:r>
          <a:endParaRPr lang="en-GB" sz="5400" kern="1200" dirty="0"/>
        </a:p>
      </dsp:txBody>
      <dsp:txXfrm>
        <a:off x="477461" y="2527873"/>
        <a:ext cx="5439387" cy="1438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E36F8-8390-4BF1-AD83-F41F177EBDFB}">
      <dsp:nvSpPr>
        <dsp:cNvPr id="0" name=""/>
        <dsp:cNvSpPr/>
      </dsp:nvSpPr>
      <dsp:spPr>
        <a:xfrm>
          <a:off x="41" y="116655"/>
          <a:ext cx="3939066" cy="6924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Advantages</a:t>
          </a:r>
          <a:endParaRPr lang="en-GB" sz="3200" b="1" kern="1200" dirty="0"/>
        </a:p>
      </dsp:txBody>
      <dsp:txXfrm>
        <a:off x="41" y="116655"/>
        <a:ext cx="3939066" cy="692476"/>
      </dsp:txXfrm>
    </dsp:sp>
    <dsp:sp modelId="{8FD54B74-C646-46A6-8AF9-6FE0CE893CA5}">
      <dsp:nvSpPr>
        <dsp:cNvPr id="0" name=""/>
        <dsp:cNvSpPr/>
      </dsp:nvSpPr>
      <dsp:spPr>
        <a:xfrm>
          <a:off x="41" y="809132"/>
          <a:ext cx="3939066" cy="271755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Entrepreneur good knowledge of product.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Good contacts in an established market.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Entrepreneur may have a good reputation in the market.</a:t>
          </a:r>
          <a:endParaRPr lang="en-GB" sz="2200" kern="1200" dirty="0"/>
        </a:p>
      </dsp:txBody>
      <dsp:txXfrm>
        <a:off x="41" y="809132"/>
        <a:ext cx="3939066" cy="2717550"/>
      </dsp:txXfrm>
    </dsp:sp>
    <dsp:sp modelId="{0304AEE9-4336-4162-8E5E-26F6EE51A9E4}">
      <dsp:nvSpPr>
        <dsp:cNvPr id="0" name=""/>
        <dsp:cNvSpPr/>
      </dsp:nvSpPr>
      <dsp:spPr>
        <a:xfrm>
          <a:off x="4490576" y="116655"/>
          <a:ext cx="3939066" cy="6924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Disadvantages</a:t>
          </a:r>
          <a:endParaRPr lang="en-GB" sz="3200" b="1" kern="1200" dirty="0"/>
        </a:p>
      </dsp:txBody>
      <dsp:txXfrm>
        <a:off x="4490576" y="116655"/>
        <a:ext cx="3939066" cy="692476"/>
      </dsp:txXfrm>
    </dsp:sp>
    <dsp:sp modelId="{738ECE0B-17B0-4F3E-A156-A4C6B6912A8C}">
      <dsp:nvSpPr>
        <dsp:cNvPr id="0" name=""/>
        <dsp:cNvSpPr/>
      </dsp:nvSpPr>
      <dsp:spPr>
        <a:xfrm>
          <a:off x="4490576" y="809132"/>
          <a:ext cx="3939066" cy="271755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Is there room in the market?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The entrepreneur may overestimate the size of the potential market.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Entrepreneur may not have the necessary skills, even if they are passionate!</a:t>
          </a:r>
          <a:endParaRPr lang="en-GB" sz="2200" kern="1200" dirty="0"/>
        </a:p>
      </dsp:txBody>
      <dsp:txXfrm>
        <a:off x="4490576" y="809132"/>
        <a:ext cx="3939066" cy="2717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E36F8-8390-4BF1-AD83-F41F177EBDFB}">
      <dsp:nvSpPr>
        <dsp:cNvPr id="0" name=""/>
        <dsp:cNvSpPr/>
      </dsp:nvSpPr>
      <dsp:spPr>
        <a:xfrm>
          <a:off x="41" y="176749"/>
          <a:ext cx="3939066" cy="69581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Advantages</a:t>
          </a:r>
          <a:endParaRPr lang="en-GB" sz="3200" b="1" kern="1200" dirty="0"/>
        </a:p>
      </dsp:txBody>
      <dsp:txXfrm>
        <a:off x="41" y="176749"/>
        <a:ext cx="3939066" cy="695814"/>
      </dsp:txXfrm>
    </dsp:sp>
    <dsp:sp modelId="{8FD54B74-C646-46A6-8AF9-6FE0CE893CA5}">
      <dsp:nvSpPr>
        <dsp:cNvPr id="0" name=""/>
        <dsp:cNvSpPr/>
      </dsp:nvSpPr>
      <dsp:spPr>
        <a:xfrm>
          <a:off x="41" y="872563"/>
          <a:ext cx="3939066" cy="25940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Idea is based on customer needs, which may improve chance of success.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Little or no competition in early stages.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Easier to market a new idea than to persuade people to buy an established idea.</a:t>
          </a:r>
          <a:endParaRPr lang="en-GB" sz="2100" kern="1200" dirty="0"/>
        </a:p>
      </dsp:txBody>
      <dsp:txXfrm>
        <a:off x="41" y="872563"/>
        <a:ext cx="3939066" cy="2594025"/>
      </dsp:txXfrm>
    </dsp:sp>
    <dsp:sp modelId="{0304AEE9-4336-4162-8E5E-26F6EE51A9E4}">
      <dsp:nvSpPr>
        <dsp:cNvPr id="0" name=""/>
        <dsp:cNvSpPr/>
      </dsp:nvSpPr>
      <dsp:spPr>
        <a:xfrm>
          <a:off x="4490576" y="176749"/>
          <a:ext cx="3939066" cy="69581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Disadvantages</a:t>
          </a:r>
          <a:endParaRPr lang="en-GB" sz="3200" b="1" kern="1200" dirty="0"/>
        </a:p>
      </dsp:txBody>
      <dsp:txXfrm>
        <a:off x="4490576" y="176749"/>
        <a:ext cx="3939066" cy="695814"/>
      </dsp:txXfrm>
    </dsp:sp>
    <dsp:sp modelId="{738ECE0B-17B0-4F3E-A156-A4C6B6912A8C}">
      <dsp:nvSpPr>
        <dsp:cNvPr id="0" name=""/>
        <dsp:cNvSpPr/>
      </dsp:nvSpPr>
      <dsp:spPr>
        <a:xfrm>
          <a:off x="4490576" y="872563"/>
          <a:ext cx="3939066" cy="259402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Entrepreneur will have little or no expertise in the product/service or market = mistakes.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Is the analysis accurate?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Competition may enter quickly and capture market.</a:t>
          </a:r>
          <a:endParaRPr lang="en-GB" sz="2100" kern="1200" dirty="0"/>
        </a:p>
      </dsp:txBody>
      <dsp:txXfrm>
        <a:off x="4490576" y="872563"/>
        <a:ext cx="3939066" cy="2594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D89157-296F-4219-BCE6-D8607641D227}" type="datetimeFigureOut">
              <a:rPr lang="en-GB" smtClean="0"/>
              <a:t>17/10/2011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8EDFFC-3439-461C-99EA-C942F7FE937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business/marketing/marketresearchvid.s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Generating and Protecting Business Ideas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AS Business Studies Unit 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303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Methods of Identifying a Business Opportunity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91209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combination of approaches is often the most successful.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1692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en-GB" dirty="0" smtClean="0"/>
              <a:t>Entrepreneurs will always carry out market research, usually on a small scale.</a:t>
            </a:r>
          </a:p>
          <a:p>
            <a:endParaRPr lang="en-GB" dirty="0"/>
          </a:p>
          <a:p>
            <a:r>
              <a:rPr lang="en-GB" i="1" dirty="0" smtClean="0"/>
              <a:t>Discuss ways in which an entrepreneur could carry out market research.</a:t>
            </a:r>
          </a:p>
          <a:p>
            <a:endParaRPr lang="en-GB" i="1" dirty="0"/>
          </a:p>
          <a:p>
            <a:r>
              <a:rPr lang="en-GB" i="1">
                <a:hlinkClick r:id="rId2"/>
              </a:rPr>
              <a:t>http://</a:t>
            </a:r>
            <a:r>
              <a:rPr lang="en-GB" i="1" smtClean="0">
                <a:hlinkClick r:id="rId2"/>
              </a:rPr>
              <a:t>www.bbc.co.uk/schools/gcsebitesize/business/marketing/marketresearchvid.shtml</a:t>
            </a:r>
            <a:endParaRPr lang="en-GB" i="1" smtClean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024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rkevanstech.com/wp-content/uploads/2010/04/yellowpag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648199"/>
            <a:ext cx="28575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416152"/>
          </a:xfrm>
        </p:spPr>
        <p:txBody>
          <a:bodyPr/>
          <a:lstStyle/>
          <a:p>
            <a:r>
              <a:rPr lang="en-GB" dirty="0" smtClean="0"/>
              <a:t>Use business directories or yellow pages to identify competition in the area.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Use local maps to locate where competition is.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Use local and national data to establish a potential market.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Use small scale questionnaires or interviews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4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237" y="692696"/>
            <a:ext cx="4114800" cy="990600"/>
          </a:xfrm>
        </p:spPr>
        <p:txBody>
          <a:bodyPr/>
          <a:lstStyle/>
          <a:p>
            <a:r>
              <a:rPr lang="en-GB" dirty="0" smtClean="0"/>
              <a:t>Generating Ideas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476224"/>
              </p:ext>
            </p:extLst>
          </p:nvPr>
        </p:nvGraphicFramePr>
        <p:xfrm>
          <a:off x="323528" y="620685"/>
          <a:ext cx="4114800" cy="6107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14600"/>
              </a:tblGrid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Industry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Five Year % Growth Projection</a:t>
                      </a:r>
                      <a:endParaRPr lang="en-GB" dirty="0"/>
                    </a:p>
                  </a:txBody>
                  <a:tcPr/>
                </a:tc>
              </a:tr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and Fitness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59%</a:t>
                      </a:r>
                      <a:endParaRPr lang="en-GB" dirty="0"/>
                    </a:p>
                  </a:txBody>
                  <a:tcPr/>
                </a:tc>
              </a:tr>
              <a:tr h="379795">
                <a:tc>
                  <a:txBody>
                    <a:bodyPr/>
                    <a:lstStyle/>
                    <a:p>
                      <a:r>
                        <a:rPr lang="en-GB" dirty="0" smtClean="0"/>
                        <a:t>Life Assurance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/>
                </a:tc>
              </a:tr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Accident and Health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47%</a:t>
                      </a:r>
                      <a:endParaRPr lang="en-GB" dirty="0"/>
                    </a:p>
                  </a:txBody>
                  <a:tcPr/>
                </a:tc>
              </a:tr>
              <a:tr h="379795">
                <a:tc>
                  <a:txBody>
                    <a:bodyPr/>
                    <a:lstStyle/>
                    <a:p>
                      <a:r>
                        <a:rPr lang="en-GB" dirty="0" smtClean="0"/>
                        <a:t>Cinema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43%</a:t>
                      </a:r>
                      <a:endParaRPr lang="en-GB" dirty="0"/>
                    </a:p>
                  </a:txBody>
                  <a:tcPr/>
                </a:tc>
              </a:tr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Overseas Travel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41%</a:t>
                      </a:r>
                      <a:endParaRPr lang="en-GB" dirty="0"/>
                    </a:p>
                  </a:txBody>
                  <a:tcPr/>
                </a:tc>
              </a:tr>
              <a:tr h="379795">
                <a:tc>
                  <a:txBody>
                    <a:bodyPr/>
                    <a:lstStyle/>
                    <a:p>
                      <a:r>
                        <a:rPr lang="en-GB" dirty="0" smtClean="0"/>
                        <a:t>Pensions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37%</a:t>
                      </a:r>
                      <a:endParaRPr lang="en-GB" dirty="0"/>
                    </a:p>
                  </a:txBody>
                  <a:tcPr/>
                </a:tc>
              </a:tr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Private Medical Insurance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32%</a:t>
                      </a:r>
                      <a:endParaRPr lang="en-GB" dirty="0"/>
                    </a:p>
                  </a:txBody>
                  <a:tcPr/>
                </a:tc>
              </a:tr>
              <a:tr h="379795">
                <a:tc>
                  <a:txBody>
                    <a:bodyPr/>
                    <a:lstStyle/>
                    <a:p>
                      <a:r>
                        <a:rPr lang="en-GB" dirty="0" smtClean="0"/>
                        <a:t>Fast Foods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30%</a:t>
                      </a:r>
                      <a:endParaRPr lang="en-GB" dirty="0"/>
                    </a:p>
                  </a:txBody>
                  <a:tcPr/>
                </a:tc>
              </a:tr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Domestic Garden Help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16%</a:t>
                      </a:r>
                      <a:endParaRPr lang="en-GB" dirty="0"/>
                    </a:p>
                  </a:txBody>
                  <a:tcPr/>
                </a:tc>
              </a:tr>
              <a:tr h="655537">
                <a:tc>
                  <a:txBody>
                    <a:bodyPr/>
                    <a:lstStyle/>
                    <a:p>
                      <a:r>
                        <a:rPr lang="en-GB" dirty="0" smtClean="0"/>
                        <a:t>Cleaning and Laundry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32385" y="1595021"/>
            <a:ext cx="45365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Chose an industry.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Come up with an innovative product/service in that industry.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Create a short questionnaire/interview to judge your potential target markets’ views and opinions on your new product/service.</a:t>
            </a:r>
            <a:br>
              <a:rPr lang="en-GB" sz="2400" dirty="0" smtClean="0"/>
            </a:b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(Create objectives for questionnaire)</a:t>
            </a:r>
          </a:p>
        </p:txBody>
      </p:sp>
    </p:spTree>
    <p:extLst>
      <p:ext uri="{BB962C8B-B14F-4D97-AF65-F5344CB8AC3E}">
        <p14:creationId xmlns:p14="http://schemas.microsoft.com/office/powerpoint/2010/main" val="158854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2812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Discussion of the feedback received from questionnaires.</a:t>
            </a:r>
          </a:p>
          <a:p>
            <a:r>
              <a:rPr lang="en-GB" sz="3200" dirty="0" smtClean="0"/>
              <a:t>What did you find hard?</a:t>
            </a:r>
          </a:p>
          <a:p>
            <a:r>
              <a:rPr lang="en-GB" sz="3200" dirty="0" smtClean="0"/>
              <a:t>What did you find easy?</a:t>
            </a:r>
          </a:p>
          <a:p>
            <a:r>
              <a:rPr lang="en-GB" sz="3200" dirty="0" smtClean="0"/>
              <a:t>Did your questions tell you exactly what you wanted to know?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3256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Research Analysis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r>
              <a:rPr lang="en-GB" dirty="0" smtClean="0"/>
              <a:t>Analyse your market research data.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For each question you asked come to a conclusion.</a:t>
            </a:r>
            <a:br>
              <a:rPr lang="en-GB" dirty="0" smtClean="0"/>
            </a:br>
            <a:endParaRPr lang="en-GB" dirty="0" smtClean="0"/>
          </a:p>
          <a:p>
            <a:r>
              <a:rPr lang="en-GB" i="1" dirty="0" err="1" smtClean="0"/>
              <a:t>Eg</a:t>
            </a:r>
            <a:r>
              <a:rPr lang="en-GB" i="1" dirty="0" smtClean="0"/>
              <a:t>. People aged 16-19 did not want to buy our product, but those aged 12-15 did want to buy our product. Therefore this is our target market.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b="1" dirty="0" smtClean="0"/>
              <a:t>Discuss in groups what you found easy and hard about carrying out market research.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3125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To understand how entrepreneurs generate business ideas.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Describe advantages and disadvantages of knowing product or spotting a gap in the market.</a:t>
            </a:r>
          </a:p>
          <a:p>
            <a:r>
              <a:rPr lang="en-GB" dirty="0" smtClean="0"/>
              <a:t>Analyse methods of generating ideas.</a:t>
            </a:r>
          </a:p>
          <a:p>
            <a:r>
              <a:rPr lang="en-GB" dirty="0" smtClean="0"/>
              <a:t>Evaluate methods of generating business ideas and conducting research.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44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Think back to deciding on a business to write your business plans……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sz="3600" dirty="0" smtClean="0"/>
              <a:t>How did you generate ideas about what your business should be?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8256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entrepreneurs decide on an idea?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Often base their decision on their own experience.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Could be previous job, good/service they are familiar with or a product .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Could be a hobby or interest.</a:t>
            </a:r>
          </a:p>
          <a:p>
            <a:endParaRPr lang="en-GB" sz="3200" dirty="0"/>
          </a:p>
          <a:p>
            <a:r>
              <a:rPr lang="en-GB" sz="3200" dirty="0" smtClean="0"/>
              <a:t>Gap in the market.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3386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Business Approaches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2266470"/>
              </p:ext>
            </p:extLst>
          </p:nvPr>
        </p:nvGraphicFramePr>
        <p:xfrm>
          <a:off x="539552" y="1916832"/>
          <a:ext cx="79928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35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Product Led and Market Led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dirty="0" smtClean="0"/>
              <a:t>Product Led</a:t>
            </a:r>
          </a:p>
          <a:p>
            <a:r>
              <a:rPr lang="en-GB" sz="2800" dirty="0" smtClean="0"/>
              <a:t>Having conviction and faith in the product, and not necessarily taking into account any market research.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b="1" i="1" dirty="0" smtClean="0"/>
              <a:t>Market Led</a:t>
            </a:r>
          </a:p>
          <a:p>
            <a:r>
              <a:rPr lang="en-GB" sz="2800" dirty="0" smtClean="0"/>
              <a:t>Ideas which come from an analysis of the market.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1350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Sort Each into Advantages and Disadvantages of Product and Market Led Approach.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4186808" cy="44644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Entrepreneur good knowledge of product.</a:t>
            </a:r>
          </a:p>
          <a:p>
            <a:pPr lvl="0"/>
            <a:r>
              <a:rPr lang="en-GB" dirty="0"/>
              <a:t>Good contacts in an established market.</a:t>
            </a:r>
          </a:p>
          <a:p>
            <a:pPr lvl="0"/>
            <a:r>
              <a:rPr lang="en-GB" dirty="0"/>
              <a:t>Entrepreneur may have a good reputation in the </a:t>
            </a:r>
            <a:r>
              <a:rPr lang="en-GB" dirty="0" smtClean="0"/>
              <a:t>market</a:t>
            </a:r>
          </a:p>
          <a:p>
            <a:pPr lvl="0"/>
            <a:r>
              <a:rPr lang="en-GB" dirty="0"/>
              <a:t>Is there room in the market?</a:t>
            </a:r>
          </a:p>
          <a:p>
            <a:pPr lvl="0"/>
            <a:r>
              <a:rPr lang="en-GB" dirty="0"/>
              <a:t>The entrepreneur may overestimate the size of the potential market.</a:t>
            </a:r>
          </a:p>
          <a:p>
            <a:pPr lvl="0"/>
            <a:r>
              <a:rPr lang="en-GB" dirty="0"/>
              <a:t>Entrepreneur may not have the necessary skills, even if they are passionate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96408" y="2204864"/>
            <a:ext cx="4186808" cy="4272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92216" y="1700808"/>
            <a:ext cx="4186808" cy="5157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dirty="0" smtClean="0"/>
              <a:t>Idea </a:t>
            </a:r>
            <a:r>
              <a:rPr lang="en-GB" dirty="0"/>
              <a:t>is based on customer needs, which may improve chance of success.</a:t>
            </a:r>
          </a:p>
          <a:p>
            <a:pPr lvl="0"/>
            <a:r>
              <a:rPr lang="en-GB" dirty="0"/>
              <a:t>Little or no competition in early stages.</a:t>
            </a:r>
          </a:p>
          <a:p>
            <a:pPr lvl="0"/>
            <a:r>
              <a:rPr lang="en-GB" dirty="0"/>
              <a:t>Easier to market a new idea than to persuade people to buy an established </a:t>
            </a:r>
            <a:r>
              <a:rPr lang="en-GB" dirty="0" smtClean="0"/>
              <a:t>idea</a:t>
            </a:r>
          </a:p>
          <a:p>
            <a:pPr lvl="0"/>
            <a:r>
              <a:rPr lang="en-GB" dirty="0"/>
              <a:t>Entrepreneur will have little or no expertise in the product/service or market = mistakes.</a:t>
            </a:r>
          </a:p>
          <a:p>
            <a:pPr lvl="0"/>
            <a:r>
              <a:rPr lang="en-GB" dirty="0"/>
              <a:t>Is the analysis accurate?</a:t>
            </a:r>
          </a:p>
          <a:p>
            <a:pPr lvl="0"/>
            <a:r>
              <a:rPr lang="en-GB" dirty="0"/>
              <a:t>Competition may enter quickly and capture market.</a:t>
            </a:r>
          </a:p>
          <a:p>
            <a:pPr lvl="0"/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34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1520" y="332655"/>
            <a:ext cx="8352928" cy="957897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Product-led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9286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i="1" dirty="0" smtClean="0"/>
              <a:t>Conviction and faith in the product, that it will do well in the market.</a:t>
            </a:r>
            <a:endParaRPr lang="en-GB" sz="2800" b="1" i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2000240"/>
          <a:ext cx="842968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071538" y="5857892"/>
            <a:ext cx="2357454" cy="78581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The Firm</a:t>
            </a:r>
            <a:endParaRPr lang="en-GB" sz="3200" b="1" dirty="0"/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>
            <a:off x="3428992" y="6250801"/>
            <a:ext cx="2071702" cy="4882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500694" y="5857892"/>
            <a:ext cx="2714644" cy="8834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The Customer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25225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23528" y="332655"/>
            <a:ext cx="8280920" cy="957897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Market-led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9286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i="1" dirty="0" smtClean="0"/>
              <a:t>Ideas which come from an analysis of the market.</a:t>
            </a:r>
            <a:endParaRPr lang="en-GB" sz="2800" b="1" i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2000240"/>
          <a:ext cx="842968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071538" y="5857892"/>
            <a:ext cx="2357454" cy="78581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The Firm</a:t>
            </a:r>
            <a:endParaRPr lang="en-GB" sz="3200" b="1" dirty="0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rot="10800000" flipV="1">
            <a:off x="3428992" y="6250777"/>
            <a:ext cx="2071702" cy="2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500694" y="5857892"/>
            <a:ext cx="2714644" cy="8834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The Customer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83256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151</TotalTime>
  <Words>584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Generating and Protecting Business Ideas</vt:lpstr>
      <vt:lpstr>Aims and Objectives</vt:lpstr>
      <vt:lpstr>Starter</vt:lpstr>
      <vt:lpstr>How do entrepreneurs decide on an idea?</vt:lpstr>
      <vt:lpstr>Business Approaches</vt:lpstr>
      <vt:lpstr>Product Led and Market Led Approaches</vt:lpstr>
      <vt:lpstr>Sort Each into Advantages and Disadvantages of Product and Market Led Approach.</vt:lpstr>
      <vt:lpstr>Product-led Approach</vt:lpstr>
      <vt:lpstr>Market-led Approach</vt:lpstr>
      <vt:lpstr>Methods of Identifying a Business Opportunity</vt:lpstr>
      <vt:lpstr>Market Research</vt:lpstr>
      <vt:lpstr>Market Research</vt:lpstr>
      <vt:lpstr>Generating Ideas</vt:lpstr>
      <vt:lpstr>Plenary</vt:lpstr>
      <vt:lpstr>Market Research Analysis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and Protecting Business Ideas</dc:title>
  <dc:creator>M Young</dc:creator>
  <cp:lastModifiedBy>M Young</cp:lastModifiedBy>
  <cp:revision>15</cp:revision>
  <dcterms:created xsi:type="dcterms:W3CDTF">2011-09-29T14:39:29Z</dcterms:created>
  <dcterms:modified xsi:type="dcterms:W3CDTF">2011-10-17T10:26:49Z</dcterms:modified>
</cp:coreProperties>
</file>