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28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FBC1CC-315E-4AA8-A502-38D0320C919C}" type="datetimeFigureOut">
              <a:rPr lang="en-GB" smtClean="0"/>
              <a:t>15/03/2011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85080B-CA46-47CE-8973-E87BF30148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268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5080B-CA46-47CE-8973-E87BF301482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6782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5080B-CA46-47CE-8973-E87BF301482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6699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5080B-CA46-47CE-8973-E87BF301482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9753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5080B-CA46-47CE-8973-E87BF301482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4600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5080B-CA46-47CE-8973-E87BF3014823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3666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5080B-CA46-47CE-8973-E87BF3014823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9243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5080B-CA46-47CE-8973-E87BF3014823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002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5080B-CA46-47CE-8973-E87BF301482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920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5080B-CA46-47CE-8973-E87BF301482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375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74911-0ED8-4E2E-9EA8-D476E768D39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92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5080B-CA46-47CE-8973-E87BF301482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8026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5080B-CA46-47CE-8973-E87BF301482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3936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5080B-CA46-47CE-8973-E87BF301482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9309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5080B-CA46-47CE-8973-E87BF301482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6999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5080B-CA46-47CE-8973-E87BF301482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978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2F0E7D3-DAFC-480D-82B5-4FF0BAA6717B}" type="datetimeFigureOut">
              <a:rPr lang="en-GB" smtClean="0"/>
              <a:t>15/03/2011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8B1C51-628F-4F49-AF0A-45B22D83356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E7D3-DAFC-480D-82B5-4FF0BAA6717B}" type="datetimeFigureOut">
              <a:rPr lang="en-GB" smtClean="0"/>
              <a:t>15/03/2011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B1C51-628F-4F49-AF0A-45B22D8335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2F0E7D3-DAFC-480D-82B5-4FF0BAA6717B}" type="datetimeFigureOut">
              <a:rPr lang="en-GB" smtClean="0"/>
              <a:t>15/03/2011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B8B1C51-628F-4F49-AF0A-45B22D83356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E7D3-DAFC-480D-82B5-4FF0BAA6717B}" type="datetimeFigureOut">
              <a:rPr lang="en-GB" smtClean="0"/>
              <a:t>15/03/2011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8B1C51-628F-4F49-AF0A-45B22D83356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E7D3-DAFC-480D-82B5-4FF0BAA6717B}" type="datetimeFigureOut">
              <a:rPr lang="en-GB" smtClean="0"/>
              <a:t>15/03/2011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B8B1C51-628F-4F49-AF0A-45B22D833566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2F0E7D3-DAFC-480D-82B5-4FF0BAA6717B}" type="datetimeFigureOut">
              <a:rPr lang="en-GB" smtClean="0"/>
              <a:t>15/03/2011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B8B1C51-628F-4F49-AF0A-45B22D833566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2F0E7D3-DAFC-480D-82B5-4FF0BAA6717B}" type="datetimeFigureOut">
              <a:rPr lang="en-GB" smtClean="0"/>
              <a:t>15/03/2011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B8B1C51-628F-4F49-AF0A-45B22D833566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E7D3-DAFC-480D-82B5-4FF0BAA6717B}" type="datetimeFigureOut">
              <a:rPr lang="en-GB" smtClean="0"/>
              <a:t>15/03/2011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8B1C51-628F-4F49-AF0A-45B22D8335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E7D3-DAFC-480D-82B5-4FF0BAA6717B}" type="datetimeFigureOut">
              <a:rPr lang="en-GB" smtClean="0"/>
              <a:t>15/03/2011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8B1C51-628F-4F49-AF0A-45B22D8335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E7D3-DAFC-480D-82B5-4FF0BAA6717B}" type="datetimeFigureOut">
              <a:rPr lang="en-GB" smtClean="0"/>
              <a:t>15/03/2011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8B1C51-628F-4F49-AF0A-45B22D833566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2F0E7D3-DAFC-480D-82B5-4FF0BAA6717B}" type="datetimeFigureOut">
              <a:rPr lang="en-GB" smtClean="0"/>
              <a:t>15/03/2011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B8B1C51-628F-4F49-AF0A-45B22D833566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2F0E7D3-DAFC-480D-82B5-4FF0BAA6717B}" type="datetimeFigureOut">
              <a:rPr lang="en-GB" smtClean="0"/>
              <a:t>15/03/2011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B8B1C51-628F-4F49-AF0A-45B22D83356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bbc.co.uk/1/hi/uk/7801595.st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4038600"/>
            <a:ext cx="7939608" cy="1828800"/>
          </a:xfrm>
        </p:spPr>
        <p:txBody>
          <a:bodyPr>
            <a:noAutofit/>
          </a:bodyPr>
          <a:lstStyle/>
          <a:p>
            <a:r>
              <a:rPr lang="en-GB" sz="6000" dirty="0" smtClean="0"/>
              <a:t>Financial Statements</a:t>
            </a: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A2 Business Studies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238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Liquidity 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What happens if a business does not have the amount of short term assets to pay for its short term debts?</a:t>
            </a:r>
          </a:p>
          <a:p>
            <a:endParaRPr lang="en-GB" dirty="0" smtClean="0"/>
          </a:p>
          <a:p>
            <a:r>
              <a:rPr lang="en-GB" dirty="0" smtClean="0"/>
              <a:t>May be forced to turn to other assets. I.e. Fixed assets being sold to generate cash.</a:t>
            </a:r>
          </a:p>
          <a:p>
            <a:endParaRPr lang="en-GB" dirty="0" smtClean="0"/>
          </a:p>
          <a:p>
            <a:r>
              <a:rPr lang="en-GB" dirty="0" smtClean="0"/>
              <a:t>This may threaten the very existence of a business.</a:t>
            </a:r>
          </a:p>
          <a:p>
            <a:endParaRPr lang="en-GB" dirty="0" smtClean="0"/>
          </a:p>
          <a:p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news.bbc.co.uk/1/hi/uk/7801595.stm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2050" name="Picture 2" descr="http://blog.invisiblehand.co.uk/wp-content/uploads/woolworth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88640"/>
            <a:ext cx="3745038" cy="899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3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/>
          <a:lstStyle/>
          <a:p>
            <a:r>
              <a:rPr lang="en-GB" dirty="0" smtClean="0"/>
              <a:t>What went wrong at Woolworths?</a:t>
            </a:r>
            <a:endParaRPr lang="en-GB" dirty="0"/>
          </a:p>
        </p:txBody>
      </p:sp>
      <p:pic>
        <p:nvPicPr>
          <p:cNvPr id="4" name="Picture 2" descr="http://blog.invisiblehand.co.uk/wp-content/uploads/woolworth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8090"/>
            <a:ext cx="4824536" cy="1159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10" t="26896" r="23319" b="19517"/>
          <a:stretch/>
        </p:blipFill>
        <p:spPr bwMode="auto">
          <a:xfrm>
            <a:off x="1231830" y="2204864"/>
            <a:ext cx="6868562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390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Woolworths borrowed massive amounts of money to try and grow the business.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However, they became uncompetitive and sales fell.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Their current assets were a lot smaller then their current liabilities.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Their Acid Test Ratio was about 1 : 0.20</a:t>
            </a:r>
          </a:p>
          <a:p>
            <a:endParaRPr lang="en-GB" dirty="0"/>
          </a:p>
          <a:p>
            <a:r>
              <a:rPr lang="en-GB" dirty="0" smtClean="0"/>
              <a:t>Could not pay their short term debts with short term assets. Eventually sold fixed assets.</a:t>
            </a:r>
            <a:endParaRPr lang="en-GB" dirty="0"/>
          </a:p>
        </p:txBody>
      </p:sp>
      <p:pic>
        <p:nvPicPr>
          <p:cNvPr id="4" name="Picture 2" descr="http://blog.invisiblehand.co.uk/wp-content/uploads/woolworth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8090"/>
            <a:ext cx="4824536" cy="1159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3558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Thomas Cook Group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988840"/>
            <a:ext cx="8153400" cy="410716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Has Thomas Cook’s liquidity taken off?</a:t>
            </a:r>
          </a:p>
          <a:p>
            <a:endParaRPr lang="en-GB" sz="3600" dirty="0"/>
          </a:p>
          <a:p>
            <a:r>
              <a:rPr lang="en-GB" sz="3600" dirty="0" smtClean="0"/>
              <a:t>Or</a:t>
            </a:r>
          </a:p>
          <a:p>
            <a:endParaRPr lang="en-GB" sz="3600" dirty="0"/>
          </a:p>
          <a:p>
            <a:r>
              <a:rPr lang="en-GB" sz="3600" dirty="0" smtClean="0"/>
              <a:t>Has it taken a nose dive?</a:t>
            </a:r>
            <a:endParaRPr lang="en-GB" sz="3600" dirty="0"/>
          </a:p>
        </p:txBody>
      </p:sp>
      <p:pic>
        <p:nvPicPr>
          <p:cNvPr id="4100" name="Picture 4" descr="http://www.wycombewanderers.co.uk/javaImages/e6/b7/0,,10430~3389414,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730021"/>
            <a:ext cx="3048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890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514116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GB" dirty="0"/>
              <a:t>Calculate the liquidity ratios for 2006 and 2007.</a:t>
            </a:r>
            <a:br>
              <a:rPr lang="en-GB" dirty="0"/>
            </a:br>
            <a:endParaRPr lang="en-GB" dirty="0"/>
          </a:p>
          <a:p>
            <a:pPr lvl="0"/>
            <a:r>
              <a:rPr lang="en-GB" dirty="0"/>
              <a:t>Explain what these ratios mean for the Thomas Cook Group.</a:t>
            </a:r>
            <a:br>
              <a:rPr lang="en-GB" dirty="0"/>
            </a:br>
            <a:endParaRPr lang="en-GB" dirty="0"/>
          </a:p>
          <a:p>
            <a:pPr lvl="0"/>
            <a:r>
              <a:rPr lang="en-GB" dirty="0"/>
              <a:t>Comment on whether you feel Thomas Cook’s financial situation has improved or got worse between 2006 and 2007.</a:t>
            </a:r>
            <a:br>
              <a:rPr lang="en-GB" dirty="0"/>
            </a:br>
            <a:endParaRPr lang="en-GB" dirty="0"/>
          </a:p>
          <a:p>
            <a:pPr lvl="0"/>
            <a:r>
              <a:rPr lang="en-GB" dirty="0"/>
              <a:t>Do you feel Thomas Cook is able to achieve its objective in;</a:t>
            </a:r>
            <a:br>
              <a:rPr lang="en-GB" dirty="0"/>
            </a:br>
            <a:r>
              <a:rPr lang="en-GB" dirty="0"/>
              <a:t>i)2006</a:t>
            </a:r>
            <a:br>
              <a:rPr lang="en-GB" dirty="0"/>
            </a:br>
            <a:r>
              <a:rPr lang="en-GB" dirty="0"/>
              <a:t>ii) 2007</a:t>
            </a:r>
            <a:br>
              <a:rPr lang="en-GB" dirty="0"/>
            </a:br>
            <a:r>
              <a:rPr lang="en-GB" dirty="0"/>
              <a:t>Justify your argument with reasons. </a:t>
            </a:r>
            <a:br>
              <a:rPr lang="en-GB" dirty="0"/>
            </a:br>
            <a:endParaRPr lang="en-GB" dirty="0"/>
          </a:p>
          <a:p>
            <a:pPr lvl="0"/>
            <a:r>
              <a:rPr lang="en-GB" dirty="0"/>
              <a:t>Extension: What have Thomas Cook done to improve their liquidity? How might they have done this? What are the benefits of doing this?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543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Plenary: What could Woolworths have learned from Thomas Cook?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988840"/>
            <a:ext cx="8153400" cy="4107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What could Woolworths have learned from Thomas Cook</a:t>
            </a:r>
            <a:r>
              <a:rPr lang="en-GB" sz="3200" dirty="0" smtClean="0"/>
              <a:t>?</a:t>
            </a:r>
            <a:br>
              <a:rPr lang="en-GB" sz="3200" dirty="0" smtClean="0"/>
            </a:br>
            <a:endParaRPr lang="en-GB" sz="3200" dirty="0" smtClean="0"/>
          </a:p>
          <a:p>
            <a:pPr marL="0" indent="0">
              <a:buNone/>
            </a:pPr>
            <a:r>
              <a:rPr lang="en-GB" sz="3200" dirty="0" smtClean="0"/>
              <a:t>Would this have increased Woolworths’ chances of survival or had it just become uncompetitive? </a:t>
            </a:r>
          </a:p>
        </p:txBody>
      </p:sp>
      <p:pic>
        <p:nvPicPr>
          <p:cNvPr id="4" name="Picture 2" descr="http://blog.invisiblehand.co.uk/wp-content/uploads/woolworth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229200"/>
            <a:ext cx="4824536" cy="1159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wycombewanderers.co.uk/javaImages/e6/b7/0,,10430~3389414,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620906"/>
            <a:ext cx="2124885" cy="2124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326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and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96944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/>
              <a:t>Aim:</a:t>
            </a:r>
          </a:p>
          <a:p>
            <a:r>
              <a:rPr lang="en-GB" dirty="0" smtClean="0"/>
              <a:t>To understand financial ratios.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 smtClean="0"/>
              <a:t>Objectives:</a:t>
            </a:r>
          </a:p>
          <a:p>
            <a:r>
              <a:rPr lang="en-GB" dirty="0" smtClean="0"/>
              <a:t>All Will: Recap on corporate culture.</a:t>
            </a:r>
          </a:p>
          <a:p>
            <a:r>
              <a:rPr lang="en-GB" dirty="0" smtClean="0"/>
              <a:t>All Will: Analyse financial statements using liquidity ratios.</a:t>
            </a:r>
          </a:p>
          <a:p>
            <a:r>
              <a:rPr lang="en-GB" dirty="0" smtClean="0"/>
              <a:t>All Will: Investigate the issues surrounding liquidity.</a:t>
            </a:r>
          </a:p>
          <a:p>
            <a:r>
              <a:rPr lang="en-GB" dirty="0" smtClean="0"/>
              <a:t>Most Will: Compare and contrast issues surrounding liquidity.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Starter: Culture Quiz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712968" cy="514116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en-GB" dirty="0" smtClean="0"/>
              <a:t>Define corporate culture.</a:t>
            </a:r>
          </a:p>
          <a:p>
            <a:pPr marL="514350" indent="-514350">
              <a:buAutoNum type="arabicParenR"/>
            </a:pPr>
            <a:r>
              <a:rPr lang="en-GB" dirty="0" smtClean="0"/>
              <a:t>Identify three factors which are important to build a positive corporate culture.</a:t>
            </a:r>
          </a:p>
          <a:p>
            <a:pPr marL="514350" indent="-514350">
              <a:buAutoNum type="arabicParenR"/>
            </a:pPr>
            <a:r>
              <a:rPr lang="en-GB" dirty="0" smtClean="0"/>
              <a:t>Describe a role culture.</a:t>
            </a:r>
          </a:p>
          <a:p>
            <a:pPr marL="514350" indent="-514350">
              <a:buAutoNum type="arabicParenR"/>
            </a:pPr>
            <a:r>
              <a:rPr lang="en-GB" dirty="0" smtClean="0"/>
              <a:t>Describe a power culture.</a:t>
            </a:r>
          </a:p>
          <a:p>
            <a:pPr marL="514350" indent="-514350">
              <a:buAutoNum type="arabicParenR"/>
            </a:pPr>
            <a:r>
              <a:rPr lang="en-GB" dirty="0" smtClean="0"/>
              <a:t>Suggest why is a corporate culture important for a business?</a:t>
            </a:r>
          </a:p>
          <a:p>
            <a:pPr marL="514350" indent="-514350">
              <a:buAutoNum type="arabicParenR"/>
            </a:pPr>
            <a:r>
              <a:rPr lang="en-GB" dirty="0" smtClean="0"/>
              <a:t>What culture did </a:t>
            </a:r>
            <a:r>
              <a:rPr lang="en-GB" dirty="0" err="1" smtClean="0"/>
              <a:t>Morrisons</a:t>
            </a:r>
            <a:r>
              <a:rPr lang="en-GB" dirty="0" smtClean="0"/>
              <a:t> have before Ken Morrison stepped down?</a:t>
            </a:r>
          </a:p>
          <a:p>
            <a:pPr marL="514350" indent="-514350">
              <a:buAutoNum type="arabicParenR"/>
            </a:pPr>
            <a:r>
              <a:rPr lang="en-GB" dirty="0" smtClean="0"/>
              <a:t>Explain the difficulties which were experienced during the Safeway integration with </a:t>
            </a:r>
            <a:r>
              <a:rPr lang="en-GB" dirty="0" err="1" smtClean="0"/>
              <a:t>Morrisons</a:t>
            </a:r>
            <a:r>
              <a:rPr lang="en-GB" dirty="0" smtClean="0"/>
              <a:t>.</a:t>
            </a:r>
          </a:p>
          <a:p>
            <a:pPr marL="514350" indent="-514350">
              <a:buAutoNum type="arabicParenR"/>
            </a:pPr>
            <a:r>
              <a:rPr lang="en-GB" dirty="0" smtClean="0"/>
              <a:t>Evaluate the benefits and disadvantages of </a:t>
            </a:r>
            <a:r>
              <a:rPr lang="en-GB" dirty="0" err="1" smtClean="0"/>
              <a:t>Morrisons</a:t>
            </a:r>
            <a:r>
              <a:rPr lang="en-GB" dirty="0" smtClean="0"/>
              <a:t> switching from a power culture to a role culture.</a:t>
            </a:r>
          </a:p>
          <a:p>
            <a:pPr marL="514350" indent="-514350">
              <a:buAutoNum type="arabicParenR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982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Peer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72816"/>
            <a:ext cx="8153400" cy="4680520"/>
          </a:xfrm>
        </p:spPr>
        <p:txBody>
          <a:bodyPr>
            <a:normAutofit/>
          </a:bodyPr>
          <a:lstStyle/>
          <a:p>
            <a:r>
              <a:rPr lang="en-GB" dirty="0" smtClean="0"/>
              <a:t>Use the mark scheme to examine where marks are awarded for this question.</a:t>
            </a:r>
          </a:p>
          <a:p>
            <a:endParaRPr lang="en-GB" dirty="0"/>
          </a:p>
          <a:p>
            <a:r>
              <a:rPr lang="en-GB" dirty="0" smtClean="0"/>
              <a:t>Mark your colleagues work using the mark scheme.</a:t>
            </a:r>
          </a:p>
          <a:p>
            <a:endParaRPr lang="en-GB" dirty="0"/>
          </a:p>
          <a:p>
            <a:r>
              <a:rPr lang="en-GB" dirty="0" smtClean="0"/>
              <a:t>Give them a mark out of 8, with a few comments to explain why they got that mark.</a:t>
            </a:r>
          </a:p>
          <a:p>
            <a:endParaRPr lang="en-GB" dirty="0"/>
          </a:p>
          <a:p>
            <a:r>
              <a:rPr lang="en-GB" dirty="0" smtClean="0"/>
              <a:t>2 good things, 2 things to improve on.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2" descr="http://www.321books.co.uk/catalog/morrisons/morrison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912597"/>
            <a:ext cx="1835696" cy="1936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7265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Tesco or Sainsbury’s?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772816"/>
            <a:ext cx="8784976" cy="1036712"/>
          </a:xfrm>
        </p:spPr>
        <p:txBody>
          <a:bodyPr/>
          <a:lstStyle/>
          <a:p>
            <a:r>
              <a:rPr lang="en-GB" dirty="0" smtClean="0"/>
              <a:t>Based on the information below which supermarket would you invest in and why?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457509"/>
              </p:ext>
            </p:extLst>
          </p:nvPr>
        </p:nvGraphicFramePr>
        <p:xfrm>
          <a:off x="179512" y="4080610"/>
          <a:ext cx="8712969" cy="2623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323"/>
                <a:gridCol w="2904323"/>
                <a:gridCol w="2904323"/>
              </a:tblGrid>
              <a:tr h="45825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SAINSBURY’S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TESCO</a:t>
                      </a:r>
                      <a:endParaRPr lang="en-GB" dirty="0"/>
                    </a:p>
                  </a:txBody>
                  <a:tcPr anchor="ctr"/>
                </a:tc>
              </a:tr>
              <a:tr h="458251">
                <a:tc>
                  <a:txBody>
                    <a:bodyPr/>
                    <a:lstStyle/>
                    <a:p>
                      <a:r>
                        <a:rPr lang="en-GB" dirty="0" smtClean="0"/>
                        <a:t>SALES</a:t>
                      </a:r>
                      <a:r>
                        <a:rPr lang="en-GB" baseline="0" dirty="0" smtClean="0"/>
                        <a:t> REVENUE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£16,061M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£39,454M</a:t>
                      </a:r>
                      <a:endParaRPr lang="en-GB" dirty="0"/>
                    </a:p>
                  </a:txBody>
                  <a:tcPr anchor="ctr"/>
                </a:tc>
              </a:tr>
              <a:tr h="458251">
                <a:tc>
                  <a:txBody>
                    <a:bodyPr/>
                    <a:lstStyle/>
                    <a:p>
                      <a:r>
                        <a:rPr lang="en-GB" dirty="0" smtClean="0"/>
                        <a:t>OPERATING PROFIT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£229M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£1,788M</a:t>
                      </a:r>
                      <a:endParaRPr lang="en-GB" dirty="0"/>
                    </a:p>
                  </a:txBody>
                  <a:tcPr anchor="ctr"/>
                </a:tc>
              </a:tr>
              <a:tr h="458251">
                <a:tc>
                  <a:txBody>
                    <a:bodyPr/>
                    <a:lstStyle/>
                    <a:p>
                      <a:r>
                        <a:rPr lang="en-GB" dirty="0" smtClean="0"/>
                        <a:t>DIVIDEND</a:t>
                      </a:r>
                      <a:r>
                        <a:rPr lang="en-GB" baseline="0" dirty="0" smtClean="0"/>
                        <a:t> PER SHARE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7.8p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8.63p</a:t>
                      </a:r>
                      <a:endParaRPr lang="en-GB" dirty="0"/>
                    </a:p>
                  </a:txBody>
                  <a:tcPr anchor="ctr"/>
                </a:tc>
              </a:tr>
              <a:tr h="790954">
                <a:tc>
                  <a:txBody>
                    <a:bodyPr/>
                    <a:lstStyle/>
                    <a:p>
                      <a:r>
                        <a:rPr lang="en-GB" dirty="0" smtClean="0"/>
                        <a:t>AVERAGE SHARE PRICE FOR YEAR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317p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350p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026" name="Picture 2" descr="http://www.orfact.co.uk/uploaded/Sainsburys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464" y="3166185"/>
            <a:ext cx="2977498" cy="914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markgorman.files.wordpress.com/2008/10/tesc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148060"/>
            <a:ext cx="1889076" cy="932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062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Income Statement and Balance Sheets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44824"/>
            <a:ext cx="8153400" cy="4680520"/>
          </a:xfrm>
        </p:spPr>
        <p:txBody>
          <a:bodyPr/>
          <a:lstStyle/>
          <a:p>
            <a:r>
              <a:rPr lang="en-GB" dirty="0" smtClean="0"/>
              <a:t>Income Statement is a financial overview of the business for a year.</a:t>
            </a:r>
          </a:p>
          <a:p>
            <a:endParaRPr lang="en-GB" dirty="0" smtClean="0"/>
          </a:p>
          <a:p>
            <a:r>
              <a:rPr lang="en-GB" dirty="0" smtClean="0"/>
              <a:t>Balance sheet is a snapshot of the businesses’ financial information at a particular moment in time.</a:t>
            </a:r>
          </a:p>
          <a:p>
            <a:endParaRPr lang="en-GB" dirty="0"/>
          </a:p>
          <a:p>
            <a:r>
              <a:rPr lang="en-GB" dirty="0" smtClean="0"/>
              <a:t>Income </a:t>
            </a:r>
            <a:r>
              <a:rPr lang="en-GB" dirty="0"/>
              <a:t>S</a:t>
            </a:r>
            <a:r>
              <a:rPr lang="en-GB" dirty="0" smtClean="0"/>
              <a:t>tatement/Balance Sheet of Apple.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9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Liquidity Ratios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916832"/>
            <a:ext cx="8153400" cy="4179168"/>
          </a:xfrm>
        </p:spPr>
        <p:txBody>
          <a:bodyPr/>
          <a:lstStyle/>
          <a:p>
            <a:r>
              <a:rPr lang="en-GB" dirty="0" smtClean="0"/>
              <a:t>Liquidity is a measure of a firm’s ability to meet day-to-day expenditure.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It compares a firm’s current assets to its current liabilities to assess whether a firm has sufficient short term assets to cover short term debts.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49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Current Ratio (Working Capital Ratio)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Current ratio = Current Assets/Current Liabilities.</a:t>
            </a:r>
          </a:p>
          <a:p>
            <a:endParaRPr lang="en-GB" dirty="0"/>
          </a:p>
          <a:p>
            <a:r>
              <a:rPr lang="en-GB" dirty="0" smtClean="0"/>
              <a:t>Displayed as a ratio. </a:t>
            </a:r>
            <a:r>
              <a:rPr lang="en-GB" dirty="0" err="1" smtClean="0"/>
              <a:t>Eg</a:t>
            </a:r>
            <a:r>
              <a:rPr lang="en-GB" dirty="0" smtClean="0"/>
              <a:t>. 1:1.8</a:t>
            </a:r>
          </a:p>
          <a:p>
            <a:endParaRPr lang="en-GB" dirty="0"/>
          </a:p>
          <a:p>
            <a:r>
              <a:rPr lang="en-GB" dirty="0" smtClean="0"/>
              <a:t>Current Ratio of Apple</a:t>
            </a:r>
          </a:p>
          <a:p>
            <a:endParaRPr lang="en-GB" dirty="0"/>
          </a:p>
          <a:p>
            <a:r>
              <a:rPr lang="en-GB" dirty="0" smtClean="0"/>
              <a:t>This means for every £1 of current liabilities, it has £1.15 in current assets. 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Is Apple able to pay its short term debts with its short term assets?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49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Acid Test Ratio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/>
          <a:lstStyle/>
          <a:p>
            <a:r>
              <a:rPr lang="en-GB" dirty="0" smtClean="0"/>
              <a:t>Acid Test Ratio = </a:t>
            </a:r>
            <a:br>
              <a:rPr lang="en-GB" dirty="0" smtClean="0"/>
            </a:br>
            <a:r>
              <a:rPr lang="en-GB" dirty="0" smtClean="0"/>
              <a:t>(Current Assets – Stock) / Current Liabilities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Acid Test Ratio of Apple.</a:t>
            </a:r>
          </a:p>
          <a:p>
            <a:endParaRPr lang="en-GB" dirty="0"/>
          </a:p>
          <a:p>
            <a:r>
              <a:rPr lang="en-GB" dirty="0" smtClean="0"/>
              <a:t>This means that for every £1 of current liabilities, it only has £0.95 in current assets excluding stock.</a:t>
            </a:r>
          </a:p>
          <a:p>
            <a:endParaRPr lang="en-GB" dirty="0"/>
          </a:p>
          <a:p>
            <a:r>
              <a:rPr lang="en-GB" dirty="0"/>
              <a:t>Is Apple able to pay its short term debts with its short term </a:t>
            </a:r>
            <a:r>
              <a:rPr lang="en-GB" dirty="0" smtClean="0"/>
              <a:t>assets when you deduct stock?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113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3">
      <a:dk1>
        <a:srgbClr val="000000"/>
      </a:dk1>
      <a:lt1>
        <a:sysClr val="window" lastClr="FFFFFF"/>
      </a:lt1>
      <a:dk2>
        <a:srgbClr val="000000"/>
      </a:dk2>
      <a:lt2>
        <a:srgbClr val="FFFF00"/>
      </a:lt2>
      <a:accent1>
        <a:srgbClr val="00B050"/>
      </a:accent1>
      <a:accent2>
        <a:srgbClr val="FFFF00"/>
      </a:accent2>
      <a:accent3>
        <a:srgbClr val="FFFF00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278</TotalTime>
  <Words>523</Words>
  <Application>Microsoft Office PowerPoint</Application>
  <PresentationFormat>On-screen Show (4:3)</PresentationFormat>
  <Paragraphs>117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Financial Statements</vt:lpstr>
      <vt:lpstr>Aims and Objectives</vt:lpstr>
      <vt:lpstr>Starter: Culture Quiz</vt:lpstr>
      <vt:lpstr>Peer Assessment</vt:lpstr>
      <vt:lpstr>Tesco or Sainsbury’s?</vt:lpstr>
      <vt:lpstr>Income Statement and Balance Sheets</vt:lpstr>
      <vt:lpstr>Liquidity Ratios</vt:lpstr>
      <vt:lpstr>Current Ratio (Working Capital Ratio)</vt:lpstr>
      <vt:lpstr>Acid Test Ratio</vt:lpstr>
      <vt:lpstr>Liquidity Problems</vt:lpstr>
      <vt:lpstr>PowerPoint Presentation</vt:lpstr>
      <vt:lpstr>PowerPoint Presentation</vt:lpstr>
      <vt:lpstr>Thomas Cook Group</vt:lpstr>
      <vt:lpstr>Feedback</vt:lpstr>
      <vt:lpstr>Plenary: What could Woolworths have learned from Thomas Cook?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Statements</dc:title>
  <dc:creator>Windows User</dc:creator>
  <cp:lastModifiedBy>Windows User</cp:lastModifiedBy>
  <cp:revision>5</cp:revision>
  <dcterms:created xsi:type="dcterms:W3CDTF">2011-03-14T18:08:29Z</dcterms:created>
  <dcterms:modified xsi:type="dcterms:W3CDTF">2011-03-15T07:51:19Z</dcterms:modified>
</cp:coreProperties>
</file>