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58" r:id="rId5"/>
    <p:sldId id="261" r:id="rId6"/>
    <p:sldId id="259" r:id="rId7"/>
    <p:sldId id="260" r:id="rId8"/>
    <p:sldId id="262"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A6B9E5-317A-42D6-BB76-180F14B04CF6}" type="doc">
      <dgm:prSet loTypeId="urn:microsoft.com/office/officeart/2008/layout/RadialCluster" loCatId="relationship" qsTypeId="urn:microsoft.com/office/officeart/2005/8/quickstyle/3d1" qsCatId="3D" csTypeId="urn:microsoft.com/office/officeart/2005/8/colors/accent1_2" csCatId="accent1" phldr="1"/>
      <dgm:spPr/>
      <dgm:t>
        <a:bodyPr/>
        <a:lstStyle/>
        <a:p>
          <a:endParaRPr lang="en-GB"/>
        </a:p>
      </dgm:t>
    </dgm:pt>
    <dgm:pt modelId="{4A595609-CDB2-401D-81A4-BBBDBC6E2FC0}">
      <dgm:prSet phldrT="[Text]"/>
      <dgm:spPr/>
      <dgm:t>
        <a:bodyPr/>
        <a:lstStyle/>
        <a:p>
          <a:r>
            <a:rPr lang="en-GB" dirty="0" smtClean="0"/>
            <a:t>Problems Facing Entrepreneurs</a:t>
          </a:r>
          <a:endParaRPr lang="en-GB" dirty="0"/>
        </a:p>
      </dgm:t>
    </dgm:pt>
    <dgm:pt modelId="{F2F6A914-A182-4611-B7BB-CB4D081060AB}" type="parTrans" cxnId="{A1A9D0B9-83A9-453F-88E4-54634A672833}">
      <dgm:prSet/>
      <dgm:spPr/>
      <dgm:t>
        <a:bodyPr/>
        <a:lstStyle/>
        <a:p>
          <a:endParaRPr lang="en-GB"/>
        </a:p>
      </dgm:t>
    </dgm:pt>
    <dgm:pt modelId="{0082823B-8D9D-4485-8AC5-55EBD4237898}" type="sibTrans" cxnId="{A1A9D0B9-83A9-453F-88E4-54634A672833}">
      <dgm:prSet/>
      <dgm:spPr/>
      <dgm:t>
        <a:bodyPr/>
        <a:lstStyle/>
        <a:p>
          <a:endParaRPr lang="en-GB"/>
        </a:p>
      </dgm:t>
    </dgm:pt>
    <dgm:pt modelId="{E628A6CB-C5D7-4CE1-A56D-F3536BF400FE}">
      <dgm:prSet phldrT="[Text]"/>
      <dgm:spPr/>
      <dgm:t>
        <a:bodyPr/>
        <a:lstStyle/>
        <a:p>
          <a:r>
            <a:rPr lang="en-GB" dirty="0" smtClean="0"/>
            <a:t>Hard to get finance if business idea is risky.</a:t>
          </a:r>
          <a:endParaRPr lang="en-GB" dirty="0"/>
        </a:p>
      </dgm:t>
    </dgm:pt>
    <dgm:pt modelId="{74FF0D5E-F45B-488C-8DF0-4E0FB67DB503}" type="parTrans" cxnId="{3A7C3637-9773-422E-86A0-DF34DC3AF607}">
      <dgm:prSet/>
      <dgm:spPr/>
      <dgm:t>
        <a:bodyPr/>
        <a:lstStyle/>
        <a:p>
          <a:endParaRPr lang="en-GB"/>
        </a:p>
      </dgm:t>
    </dgm:pt>
    <dgm:pt modelId="{3321A5B7-41AE-4ADB-985A-120F515E5975}" type="sibTrans" cxnId="{3A7C3637-9773-422E-86A0-DF34DC3AF607}">
      <dgm:prSet/>
      <dgm:spPr/>
      <dgm:t>
        <a:bodyPr/>
        <a:lstStyle/>
        <a:p>
          <a:endParaRPr lang="en-GB"/>
        </a:p>
      </dgm:t>
    </dgm:pt>
    <dgm:pt modelId="{6E2C1478-9105-4BBB-80B1-E5D40D731413}">
      <dgm:prSet phldrT="[Text]"/>
      <dgm:spPr/>
      <dgm:t>
        <a:bodyPr/>
        <a:lstStyle/>
        <a:p>
          <a:r>
            <a:rPr lang="en-GB" dirty="0" smtClean="0"/>
            <a:t>B</a:t>
          </a:r>
          <a:endParaRPr lang="en-GB" dirty="0"/>
        </a:p>
      </dgm:t>
    </dgm:pt>
    <dgm:pt modelId="{74D62E18-8AEB-4402-BE99-1198D4948920}" type="parTrans" cxnId="{37948673-50FD-4863-8E3D-21FAC1E92791}">
      <dgm:prSet/>
      <dgm:spPr/>
      <dgm:t>
        <a:bodyPr/>
        <a:lstStyle/>
        <a:p>
          <a:endParaRPr lang="en-GB"/>
        </a:p>
      </dgm:t>
    </dgm:pt>
    <dgm:pt modelId="{CF407F29-7304-4159-A466-6BE12205BA56}" type="sibTrans" cxnId="{37948673-50FD-4863-8E3D-21FAC1E92791}">
      <dgm:prSet/>
      <dgm:spPr/>
      <dgm:t>
        <a:bodyPr/>
        <a:lstStyle/>
        <a:p>
          <a:endParaRPr lang="en-GB"/>
        </a:p>
      </dgm:t>
    </dgm:pt>
    <dgm:pt modelId="{D3F92E25-98FF-4BDD-9FE2-6F04A698A5DD}">
      <dgm:prSet phldrT="[Text]"/>
      <dgm:spPr/>
      <dgm:t>
        <a:bodyPr/>
        <a:lstStyle/>
        <a:p>
          <a:r>
            <a:rPr lang="en-GB" dirty="0" smtClean="0"/>
            <a:t>C</a:t>
          </a:r>
          <a:endParaRPr lang="en-GB" dirty="0"/>
        </a:p>
      </dgm:t>
    </dgm:pt>
    <dgm:pt modelId="{00C2A773-AACC-484E-BD9F-A2172E389D2C}" type="parTrans" cxnId="{4746F279-91D0-4700-8049-BA6550998CB3}">
      <dgm:prSet/>
      <dgm:spPr/>
      <dgm:t>
        <a:bodyPr/>
        <a:lstStyle/>
        <a:p>
          <a:endParaRPr lang="en-GB"/>
        </a:p>
      </dgm:t>
    </dgm:pt>
    <dgm:pt modelId="{E6A23457-034D-465E-BACE-5DEAB0F4BB09}" type="sibTrans" cxnId="{4746F279-91D0-4700-8049-BA6550998CB3}">
      <dgm:prSet/>
      <dgm:spPr/>
      <dgm:t>
        <a:bodyPr/>
        <a:lstStyle/>
        <a:p>
          <a:endParaRPr lang="en-GB"/>
        </a:p>
      </dgm:t>
    </dgm:pt>
    <dgm:pt modelId="{CC21E47F-4087-4287-9452-40ED5B770E8B}" type="pres">
      <dgm:prSet presAssocID="{38A6B9E5-317A-42D6-BB76-180F14B04CF6}" presName="Name0" presStyleCnt="0">
        <dgm:presLayoutVars>
          <dgm:chMax val="1"/>
          <dgm:chPref val="1"/>
          <dgm:dir/>
          <dgm:animOne val="branch"/>
          <dgm:animLvl val="lvl"/>
        </dgm:presLayoutVars>
      </dgm:prSet>
      <dgm:spPr/>
      <dgm:t>
        <a:bodyPr/>
        <a:lstStyle/>
        <a:p>
          <a:endParaRPr lang="en-GB"/>
        </a:p>
      </dgm:t>
    </dgm:pt>
    <dgm:pt modelId="{7C7EFBC7-BD68-457F-BC81-FBAA9E44FFB4}" type="pres">
      <dgm:prSet presAssocID="{4A595609-CDB2-401D-81A4-BBBDBC6E2FC0}" presName="singleCycle" presStyleCnt="0"/>
      <dgm:spPr/>
    </dgm:pt>
    <dgm:pt modelId="{E818F3A0-7C85-4126-BF96-0AD1FF1423B8}" type="pres">
      <dgm:prSet presAssocID="{4A595609-CDB2-401D-81A4-BBBDBC6E2FC0}" presName="singleCenter" presStyleLbl="node1" presStyleIdx="0" presStyleCnt="4" custScaleX="149285">
        <dgm:presLayoutVars>
          <dgm:chMax val="7"/>
          <dgm:chPref val="7"/>
        </dgm:presLayoutVars>
      </dgm:prSet>
      <dgm:spPr/>
      <dgm:t>
        <a:bodyPr/>
        <a:lstStyle/>
        <a:p>
          <a:endParaRPr lang="en-GB"/>
        </a:p>
      </dgm:t>
    </dgm:pt>
    <dgm:pt modelId="{69F66A5E-C149-4873-A535-47C9414F7E70}" type="pres">
      <dgm:prSet presAssocID="{74FF0D5E-F45B-488C-8DF0-4E0FB67DB503}" presName="Name56" presStyleLbl="parChTrans1D2" presStyleIdx="0" presStyleCnt="3"/>
      <dgm:spPr/>
      <dgm:t>
        <a:bodyPr/>
        <a:lstStyle/>
        <a:p>
          <a:endParaRPr lang="en-GB"/>
        </a:p>
      </dgm:t>
    </dgm:pt>
    <dgm:pt modelId="{B5F24BA4-08F9-4BD0-AE42-AD5D91DBB4D6}" type="pres">
      <dgm:prSet presAssocID="{E628A6CB-C5D7-4CE1-A56D-F3536BF400FE}" presName="text0" presStyleLbl="node1" presStyleIdx="1" presStyleCnt="4" custScaleX="380938">
        <dgm:presLayoutVars>
          <dgm:bulletEnabled val="1"/>
        </dgm:presLayoutVars>
      </dgm:prSet>
      <dgm:spPr/>
      <dgm:t>
        <a:bodyPr/>
        <a:lstStyle/>
        <a:p>
          <a:endParaRPr lang="en-GB"/>
        </a:p>
      </dgm:t>
    </dgm:pt>
    <dgm:pt modelId="{527BBA61-0096-4F72-AA83-A0B9FDB352C2}" type="pres">
      <dgm:prSet presAssocID="{74D62E18-8AEB-4402-BE99-1198D4948920}" presName="Name56" presStyleLbl="parChTrans1D2" presStyleIdx="1" presStyleCnt="3"/>
      <dgm:spPr/>
      <dgm:t>
        <a:bodyPr/>
        <a:lstStyle/>
        <a:p>
          <a:endParaRPr lang="en-GB"/>
        </a:p>
      </dgm:t>
    </dgm:pt>
    <dgm:pt modelId="{EFECFA75-A7DD-4FFE-B358-71F8C6DE57F2}" type="pres">
      <dgm:prSet presAssocID="{6E2C1478-9105-4BBB-80B1-E5D40D731413}" presName="text0" presStyleLbl="node1" presStyleIdx="2" presStyleCnt="4">
        <dgm:presLayoutVars>
          <dgm:bulletEnabled val="1"/>
        </dgm:presLayoutVars>
      </dgm:prSet>
      <dgm:spPr/>
      <dgm:t>
        <a:bodyPr/>
        <a:lstStyle/>
        <a:p>
          <a:endParaRPr lang="en-GB"/>
        </a:p>
      </dgm:t>
    </dgm:pt>
    <dgm:pt modelId="{E33D8B98-FB10-4E38-8553-B70BB36C6209}" type="pres">
      <dgm:prSet presAssocID="{00C2A773-AACC-484E-BD9F-A2172E389D2C}" presName="Name56" presStyleLbl="parChTrans1D2" presStyleIdx="2" presStyleCnt="3"/>
      <dgm:spPr/>
      <dgm:t>
        <a:bodyPr/>
        <a:lstStyle/>
        <a:p>
          <a:endParaRPr lang="en-GB"/>
        </a:p>
      </dgm:t>
    </dgm:pt>
    <dgm:pt modelId="{7DF5FE9E-F837-42F8-A7C1-1F1BA16E2DC3}" type="pres">
      <dgm:prSet presAssocID="{D3F92E25-98FF-4BDD-9FE2-6F04A698A5DD}" presName="text0" presStyleLbl="node1" presStyleIdx="3" presStyleCnt="4">
        <dgm:presLayoutVars>
          <dgm:bulletEnabled val="1"/>
        </dgm:presLayoutVars>
      </dgm:prSet>
      <dgm:spPr/>
      <dgm:t>
        <a:bodyPr/>
        <a:lstStyle/>
        <a:p>
          <a:endParaRPr lang="en-GB"/>
        </a:p>
      </dgm:t>
    </dgm:pt>
  </dgm:ptLst>
  <dgm:cxnLst>
    <dgm:cxn modelId="{12FFD8EA-838D-41DD-9ADF-EEE2BAB6A722}" type="presOf" srcId="{38A6B9E5-317A-42D6-BB76-180F14B04CF6}" destId="{CC21E47F-4087-4287-9452-40ED5B770E8B}" srcOrd="0" destOrd="0" presId="urn:microsoft.com/office/officeart/2008/layout/RadialCluster"/>
    <dgm:cxn modelId="{11CA5694-879B-498B-80E6-95AEAF1DB5BC}" type="presOf" srcId="{74FF0D5E-F45B-488C-8DF0-4E0FB67DB503}" destId="{69F66A5E-C149-4873-A535-47C9414F7E70}" srcOrd="0" destOrd="0" presId="urn:microsoft.com/office/officeart/2008/layout/RadialCluster"/>
    <dgm:cxn modelId="{A1A9D0B9-83A9-453F-88E4-54634A672833}" srcId="{38A6B9E5-317A-42D6-BB76-180F14B04CF6}" destId="{4A595609-CDB2-401D-81A4-BBBDBC6E2FC0}" srcOrd="0" destOrd="0" parTransId="{F2F6A914-A182-4611-B7BB-CB4D081060AB}" sibTransId="{0082823B-8D9D-4485-8AC5-55EBD4237898}"/>
    <dgm:cxn modelId="{B6074CC9-E9CF-4F60-8C0B-DFF0D925C90C}" type="presOf" srcId="{74D62E18-8AEB-4402-BE99-1198D4948920}" destId="{527BBA61-0096-4F72-AA83-A0B9FDB352C2}" srcOrd="0" destOrd="0" presId="urn:microsoft.com/office/officeart/2008/layout/RadialCluster"/>
    <dgm:cxn modelId="{37948673-50FD-4863-8E3D-21FAC1E92791}" srcId="{4A595609-CDB2-401D-81A4-BBBDBC6E2FC0}" destId="{6E2C1478-9105-4BBB-80B1-E5D40D731413}" srcOrd="1" destOrd="0" parTransId="{74D62E18-8AEB-4402-BE99-1198D4948920}" sibTransId="{CF407F29-7304-4159-A466-6BE12205BA56}"/>
    <dgm:cxn modelId="{A2EB5777-B447-4F25-BAE6-1300F6055743}" type="presOf" srcId="{6E2C1478-9105-4BBB-80B1-E5D40D731413}" destId="{EFECFA75-A7DD-4FFE-B358-71F8C6DE57F2}" srcOrd="0" destOrd="0" presId="urn:microsoft.com/office/officeart/2008/layout/RadialCluster"/>
    <dgm:cxn modelId="{3A7C3637-9773-422E-86A0-DF34DC3AF607}" srcId="{4A595609-CDB2-401D-81A4-BBBDBC6E2FC0}" destId="{E628A6CB-C5D7-4CE1-A56D-F3536BF400FE}" srcOrd="0" destOrd="0" parTransId="{74FF0D5E-F45B-488C-8DF0-4E0FB67DB503}" sibTransId="{3321A5B7-41AE-4ADB-985A-120F515E5975}"/>
    <dgm:cxn modelId="{24B0C432-E2F7-4CC0-9863-1176D87AE5E2}" type="presOf" srcId="{4A595609-CDB2-401D-81A4-BBBDBC6E2FC0}" destId="{E818F3A0-7C85-4126-BF96-0AD1FF1423B8}" srcOrd="0" destOrd="0" presId="urn:microsoft.com/office/officeart/2008/layout/RadialCluster"/>
    <dgm:cxn modelId="{8ABA0F31-1CA7-4A8C-B4A7-31520DE55899}" type="presOf" srcId="{00C2A773-AACC-484E-BD9F-A2172E389D2C}" destId="{E33D8B98-FB10-4E38-8553-B70BB36C6209}" srcOrd="0" destOrd="0" presId="urn:microsoft.com/office/officeart/2008/layout/RadialCluster"/>
    <dgm:cxn modelId="{4746F279-91D0-4700-8049-BA6550998CB3}" srcId="{4A595609-CDB2-401D-81A4-BBBDBC6E2FC0}" destId="{D3F92E25-98FF-4BDD-9FE2-6F04A698A5DD}" srcOrd="2" destOrd="0" parTransId="{00C2A773-AACC-484E-BD9F-A2172E389D2C}" sibTransId="{E6A23457-034D-465E-BACE-5DEAB0F4BB09}"/>
    <dgm:cxn modelId="{94B7F26A-4A84-448F-9FE5-04BCC583D952}" type="presOf" srcId="{D3F92E25-98FF-4BDD-9FE2-6F04A698A5DD}" destId="{7DF5FE9E-F837-42F8-A7C1-1F1BA16E2DC3}" srcOrd="0" destOrd="0" presId="urn:microsoft.com/office/officeart/2008/layout/RadialCluster"/>
    <dgm:cxn modelId="{94FF02D5-7FCB-4AD2-9B81-041D05542965}" type="presOf" srcId="{E628A6CB-C5D7-4CE1-A56D-F3536BF400FE}" destId="{B5F24BA4-08F9-4BD0-AE42-AD5D91DBB4D6}" srcOrd="0" destOrd="0" presId="urn:microsoft.com/office/officeart/2008/layout/RadialCluster"/>
    <dgm:cxn modelId="{985CB29B-F462-414B-9472-801D168544FD}" type="presParOf" srcId="{CC21E47F-4087-4287-9452-40ED5B770E8B}" destId="{7C7EFBC7-BD68-457F-BC81-FBAA9E44FFB4}" srcOrd="0" destOrd="0" presId="urn:microsoft.com/office/officeart/2008/layout/RadialCluster"/>
    <dgm:cxn modelId="{7DD6F746-9C42-4AB6-B9E0-BCF65904513B}" type="presParOf" srcId="{7C7EFBC7-BD68-457F-BC81-FBAA9E44FFB4}" destId="{E818F3A0-7C85-4126-BF96-0AD1FF1423B8}" srcOrd="0" destOrd="0" presId="urn:microsoft.com/office/officeart/2008/layout/RadialCluster"/>
    <dgm:cxn modelId="{C474745B-163D-4CA3-821F-0F2F9D1262E3}" type="presParOf" srcId="{7C7EFBC7-BD68-457F-BC81-FBAA9E44FFB4}" destId="{69F66A5E-C149-4873-A535-47C9414F7E70}" srcOrd="1" destOrd="0" presId="urn:microsoft.com/office/officeart/2008/layout/RadialCluster"/>
    <dgm:cxn modelId="{32B422C0-9F24-4FDD-BBAE-FED146F3F996}" type="presParOf" srcId="{7C7EFBC7-BD68-457F-BC81-FBAA9E44FFB4}" destId="{B5F24BA4-08F9-4BD0-AE42-AD5D91DBB4D6}" srcOrd="2" destOrd="0" presId="urn:microsoft.com/office/officeart/2008/layout/RadialCluster"/>
    <dgm:cxn modelId="{932E45D1-6A21-40C0-B485-FCF54DAFE2EC}" type="presParOf" srcId="{7C7EFBC7-BD68-457F-BC81-FBAA9E44FFB4}" destId="{527BBA61-0096-4F72-AA83-A0B9FDB352C2}" srcOrd="3" destOrd="0" presId="urn:microsoft.com/office/officeart/2008/layout/RadialCluster"/>
    <dgm:cxn modelId="{B003905F-17E5-4060-9A5D-CBA9DFE578E4}" type="presParOf" srcId="{7C7EFBC7-BD68-457F-BC81-FBAA9E44FFB4}" destId="{EFECFA75-A7DD-4FFE-B358-71F8C6DE57F2}" srcOrd="4" destOrd="0" presId="urn:microsoft.com/office/officeart/2008/layout/RadialCluster"/>
    <dgm:cxn modelId="{6F1F10D4-089D-4BFA-82F4-FA1B0A29C99B}" type="presParOf" srcId="{7C7EFBC7-BD68-457F-BC81-FBAA9E44FFB4}" destId="{E33D8B98-FB10-4E38-8553-B70BB36C6209}" srcOrd="5" destOrd="0" presId="urn:microsoft.com/office/officeart/2008/layout/RadialCluster"/>
    <dgm:cxn modelId="{6781EC8E-B0E1-4A60-BD3D-30DDAF5D2247}" type="presParOf" srcId="{7C7EFBC7-BD68-457F-BC81-FBAA9E44FFB4}" destId="{7DF5FE9E-F837-42F8-A7C1-1F1BA16E2DC3}"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18F3A0-7C85-4126-BF96-0AD1FF1423B8}">
      <dsp:nvSpPr>
        <dsp:cNvPr id="0" name=""/>
        <dsp:cNvSpPr/>
      </dsp:nvSpPr>
      <dsp:spPr>
        <a:xfrm>
          <a:off x="2592283" y="2318880"/>
          <a:ext cx="2232256" cy="1495298"/>
        </a:xfrm>
        <a:prstGeom prst="roundRec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en-GB" sz="2900" kern="1200" dirty="0" smtClean="0"/>
            <a:t>Problems Facing Entrepreneurs</a:t>
          </a:r>
          <a:endParaRPr lang="en-GB" sz="2900" kern="1200" dirty="0"/>
        </a:p>
      </dsp:txBody>
      <dsp:txXfrm>
        <a:off x="2665277" y="2391874"/>
        <a:ext cx="2086268" cy="1349310"/>
      </dsp:txXfrm>
    </dsp:sp>
    <dsp:sp modelId="{69F66A5E-C149-4873-A535-47C9414F7E70}">
      <dsp:nvSpPr>
        <dsp:cNvPr id="0" name=""/>
        <dsp:cNvSpPr/>
      </dsp:nvSpPr>
      <dsp:spPr>
        <a:xfrm rot="16200000">
          <a:off x="3183967" y="1794435"/>
          <a:ext cx="1048889" cy="0"/>
        </a:xfrm>
        <a:custGeom>
          <a:avLst/>
          <a:gdLst/>
          <a:ahLst/>
          <a:cxnLst/>
          <a:rect l="0" t="0" r="0" b="0"/>
          <a:pathLst>
            <a:path>
              <a:moveTo>
                <a:pt x="0" y="0"/>
              </a:moveTo>
              <a:lnTo>
                <a:pt x="1048889" y="0"/>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5F24BA4-08F9-4BD0-AE42-AD5D91DBB4D6}">
      <dsp:nvSpPr>
        <dsp:cNvPr id="0" name=""/>
        <dsp:cNvSpPr/>
      </dsp:nvSpPr>
      <dsp:spPr>
        <a:xfrm>
          <a:off x="1800198" y="268141"/>
          <a:ext cx="3816427" cy="1001849"/>
        </a:xfrm>
        <a:prstGeom prst="roundRec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GB" sz="2800" kern="1200" dirty="0" smtClean="0"/>
            <a:t>Hard to get finance if business idea is risky.</a:t>
          </a:r>
          <a:endParaRPr lang="en-GB" sz="2800" kern="1200" dirty="0"/>
        </a:p>
      </dsp:txBody>
      <dsp:txXfrm>
        <a:off x="1849104" y="317047"/>
        <a:ext cx="3718615" cy="904037"/>
      </dsp:txXfrm>
    </dsp:sp>
    <dsp:sp modelId="{527BBA61-0096-4F72-AA83-A0B9FDB352C2}">
      <dsp:nvSpPr>
        <dsp:cNvPr id="0" name=""/>
        <dsp:cNvSpPr/>
      </dsp:nvSpPr>
      <dsp:spPr>
        <a:xfrm rot="1800000">
          <a:off x="4795718" y="3818489"/>
          <a:ext cx="430251" cy="0"/>
        </a:xfrm>
        <a:custGeom>
          <a:avLst/>
          <a:gdLst/>
          <a:ahLst/>
          <a:cxnLst/>
          <a:rect l="0" t="0" r="0" b="0"/>
          <a:pathLst>
            <a:path>
              <a:moveTo>
                <a:pt x="0" y="0"/>
              </a:moveTo>
              <a:lnTo>
                <a:pt x="430251" y="0"/>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FECFA75-A7DD-4FFE-B358-71F8C6DE57F2}">
      <dsp:nvSpPr>
        <dsp:cNvPr id="0" name=""/>
        <dsp:cNvSpPr/>
      </dsp:nvSpPr>
      <dsp:spPr>
        <a:xfrm>
          <a:off x="5197148" y="3714336"/>
          <a:ext cx="1001849" cy="1001849"/>
        </a:xfrm>
        <a:prstGeom prst="roundRec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GB" sz="3600" kern="1200" dirty="0" smtClean="0"/>
            <a:t>B</a:t>
          </a:r>
          <a:endParaRPr lang="en-GB" sz="3600" kern="1200" dirty="0"/>
        </a:p>
      </dsp:txBody>
      <dsp:txXfrm>
        <a:off x="5246054" y="3763242"/>
        <a:ext cx="904037" cy="904037"/>
      </dsp:txXfrm>
    </dsp:sp>
    <dsp:sp modelId="{E33D8B98-FB10-4E38-8553-B70BB36C6209}">
      <dsp:nvSpPr>
        <dsp:cNvPr id="0" name=""/>
        <dsp:cNvSpPr/>
      </dsp:nvSpPr>
      <dsp:spPr>
        <a:xfrm rot="9000000">
          <a:off x="2190853" y="3818489"/>
          <a:ext cx="430251" cy="0"/>
        </a:xfrm>
        <a:custGeom>
          <a:avLst/>
          <a:gdLst/>
          <a:ahLst/>
          <a:cxnLst/>
          <a:rect l="0" t="0" r="0" b="0"/>
          <a:pathLst>
            <a:path>
              <a:moveTo>
                <a:pt x="0" y="0"/>
              </a:moveTo>
              <a:lnTo>
                <a:pt x="430251" y="0"/>
              </a:lnTo>
            </a:path>
          </a:pathLst>
        </a:custGeom>
        <a:noFill/>
        <a:ln w="127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DF5FE9E-F837-42F8-A7C1-1F1BA16E2DC3}">
      <dsp:nvSpPr>
        <dsp:cNvPr id="0" name=""/>
        <dsp:cNvSpPr/>
      </dsp:nvSpPr>
      <dsp:spPr>
        <a:xfrm>
          <a:off x="1217825" y="3714336"/>
          <a:ext cx="1001849" cy="1001849"/>
        </a:xfrm>
        <a:prstGeom prst="roundRec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en-GB" sz="3600" kern="1200" dirty="0" smtClean="0"/>
            <a:t>C</a:t>
          </a:r>
          <a:endParaRPr lang="en-GB" sz="3600" kern="1200" dirty="0"/>
        </a:p>
      </dsp:txBody>
      <dsp:txXfrm>
        <a:off x="1266731" y="3763242"/>
        <a:ext cx="904037" cy="90403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B652327-3290-4DF2-AB6E-4123D0032FCE}" type="datetimeFigureOut">
              <a:rPr lang="en-GB" smtClean="0"/>
              <a:t>29/09/2011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F4E46E-2C5E-4E30-8D5D-3F3F2B3A1441}"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652327-3290-4DF2-AB6E-4123D0032FCE}"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4E46E-2C5E-4E30-8D5D-3F3F2B3A144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652327-3290-4DF2-AB6E-4123D0032FCE}"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4E46E-2C5E-4E30-8D5D-3F3F2B3A144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B652327-3290-4DF2-AB6E-4123D0032FCE}" type="datetimeFigureOut">
              <a:rPr lang="en-GB" smtClean="0"/>
              <a:t>29/09/2011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F4E46E-2C5E-4E30-8D5D-3F3F2B3A1441}"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652327-3290-4DF2-AB6E-4123D0032FCE}" type="datetimeFigureOut">
              <a:rPr lang="en-GB" smtClean="0"/>
              <a:t>29/09/2011</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F4E46E-2C5E-4E30-8D5D-3F3F2B3A144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B652327-3290-4DF2-AB6E-4123D0032FCE}" type="datetimeFigureOut">
              <a:rPr lang="en-GB" smtClean="0"/>
              <a:t>29/09/2011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F4E46E-2C5E-4E30-8D5D-3F3F2B3A1441}"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B652327-3290-4DF2-AB6E-4123D0032FCE}" type="datetimeFigureOut">
              <a:rPr lang="en-GB" smtClean="0"/>
              <a:t>29/09/2011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F4E46E-2C5E-4E30-8D5D-3F3F2B3A1441}"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652327-3290-4DF2-AB6E-4123D0032FCE}" type="datetimeFigureOut">
              <a:rPr lang="en-GB" smtClean="0"/>
              <a:t>29/09/2011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F4E46E-2C5E-4E30-8D5D-3F3F2B3A144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52327-3290-4DF2-AB6E-4123D0032FCE}" type="datetimeFigureOut">
              <a:rPr lang="en-GB" smtClean="0"/>
              <a:t>29/09/2011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F4E46E-2C5E-4E30-8D5D-3F3F2B3A144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652327-3290-4DF2-AB6E-4123D0032FCE}" type="datetimeFigureOut">
              <a:rPr lang="en-GB" smtClean="0"/>
              <a:t>29/09/2011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F4E46E-2C5E-4E30-8D5D-3F3F2B3A1441}"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652327-3290-4DF2-AB6E-4123D0032FCE}" type="datetimeFigureOut">
              <a:rPr lang="en-GB" smtClean="0"/>
              <a:t>29/09/2011</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26F4E46E-2C5E-4E30-8D5D-3F3F2B3A1441}"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B652327-3290-4DF2-AB6E-4123D0032FCE}" type="datetimeFigureOut">
              <a:rPr lang="en-GB" smtClean="0"/>
              <a:t>29/09/2011</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F4E46E-2C5E-4E30-8D5D-3F3F2B3A144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sz="4800" dirty="0" smtClean="0"/>
              <a:t>AS Business Studies</a:t>
            </a:r>
            <a:endParaRPr lang="en-GB" sz="4800" dirty="0"/>
          </a:p>
        </p:txBody>
      </p:sp>
      <p:sp>
        <p:nvSpPr>
          <p:cNvPr id="2" name="Title 1"/>
          <p:cNvSpPr>
            <a:spLocks noGrp="1"/>
          </p:cNvSpPr>
          <p:nvPr>
            <p:ph type="ctrTitle"/>
          </p:nvPr>
        </p:nvSpPr>
        <p:spPr/>
        <p:txBody>
          <a:bodyPr/>
          <a:lstStyle/>
          <a:p>
            <a:r>
              <a:rPr lang="en-GB" dirty="0" smtClean="0"/>
              <a:t>Enterprise and Entrepreneurship</a:t>
            </a:r>
            <a:endParaRPr lang="en-GB" dirty="0"/>
          </a:p>
        </p:txBody>
      </p:sp>
    </p:spTree>
    <p:extLst>
      <p:ext uri="{BB962C8B-B14F-4D97-AF65-F5344CB8AC3E}">
        <p14:creationId xmlns:p14="http://schemas.microsoft.com/office/powerpoint/2010/main" val="210430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sz="quarter" idx="1"/>
          </p:nvPr>
        </p:nvSpPr>
        <p:spPr>
          <a:xfrm>
            <a:off x="914400" y="1844824"/>
            <a:ext cx="7772400" cy="4174976"/>
          </a:xfrm>
        </p:spPr>
        <p:txBody>
          <a:bodyPr>
            <a:normAutofit/>
          </a:bodyPr>
          <a:lstStyle/>
          <a:p>
            <a:r>
              <a:rPr lang="en-GB" sz="3200" dirty="0" smtClean="0"/>
              <a:t>Define opportunity cost</a:t>
            </a:r>
            <a:br>
              <a:rPr lang="en-GB" sz="3200" dirty="0" smtClean="0"/>
            </a:br>
            <a:endParaRPr lang="en-GB" sz="3200" dirty="0" smtClean="0"/>
          </a:p>
          <a:p>
            <a:r>
              <a:rPr lang="en-GB" sz="3200" dirty="0" smtClean="0"/>
              <a:t>Describe how important small businesses are in the UK.</a:t>
            </a:r>
            <a:br>
              <a:rPr lang="en-GB" sz="3200" dirty="0" smtClean="0"/>
            </a:br>
            <a:endParaRPr lang="en-GB" sz="3200" dirty="0" smtClean="0"/>
          </a:p>
          <a:p>
            <a:r>
              <a:rPr lang="en-GB" sz="3200" dirty="0" smtClean="0"/>
              <a:t>Explain 4 problems entrepreneurs face when starting a business.</a:t>
            </a:r>
            <a:endParaRPr lang="en-GB" sz="3200" dirty="0"/>
          </a:p>
        </p:txBody>
      </p:sp>
    </p:spTree>
    <p:extLst>
      <p:ext uri="{BB962C8B-B14F-4D97-AF65-F5344CB8AC3E}">
        <p14:creationId xmlns:p14="http://schemas.microsoft.com/office/powerpoint/2010/main" val="86889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Objectives</a:t>
            </a:r>
            <a:endParaRPr lang="en-GB" dirty="0"/>
          </a:p>
        </p:txBody>
      </p:sp>
      <p:sp>
        <p:nvSpPr>
          <p:cNvPr id="3" name="Content Placeholder 2"/>
          <p:cNvSpPr>
            <a:spLocks noGrp="1"/>
          </p:cNvSpPr>
          <p:nvPr>
            <p:ph sz="quarter" idx="1"/>
          </p:nvPr>
        </p:nvSpPr>
        <p:spPr>
          <a:xfrm>
            <a:off x="914400" y="1772816"/>
            <a:ext cx="7772400" cy="4680520"/>
          </a:xfrm>
        </p:spPr>
        <p:txBody>
          <a:bodyPr/>
          <a:lstStyle/>
          <a:p>
            <a:pPr marL="0" indent="0">
              <a:buNone/>
            </a:pPr>
            <a:r>
              <a:rPr lang="en-GB" sz="2800" b="1" dirty="0" smtClean="0"/>
              <a:t>Aim:</a:t>
            </a:r>
          </a:p>
          <a:p>
            <a:r>
              <a:rPr lang="en-GB" sz="2800" dirty="0" smtClean="0"/>
              <a:t>Understand opportunity cost and the importance of small businesses in the UK.</a:t>
            </a:r>
            <a:br>
              <a:rPr lang="en-GB" sz="2800" dirty="0" smtClean="0"/>
            </a:br>
            <a:endParaRPr lang="en-GB" sz="2800" dirty="0" smtClean="0"/>
          </a:p>
          <a:p>
            <a:pPr marL="0" indent="0">
              <a:buNone/>
            </a:pPr>
            <a:r>
              <a:rPr lang="en-GB" sz="2800" b="1" dirty="0" smtClean="0"/>
              <a:t>Objectives:</a:t>
            </a:r>
          </a:p>
          <a:p>
            <a:r>
              <a:rPr lang="en-GB" sz="2800" dirty="0" smtClean="0"/>
              <a:t>Define  and explain opportunity cost</a:t>
            </a:r>
          </a:p>
          <a:p>
            <a:r>
              <a:rPr lang="en-GB" sz="2800" dirty="0" smtClean="0"/>
              <a:t>Describe problems entrepreneurs face when setting up a business.</a:t>
            </a:r>
          </a:p>
          <a:p>
            <a:r>
              <a:rPr lang="en-GB" sz="2800" dirty="0" smtClean="0"/>
              <a:t>Analyse the importance of small businesses in the UK.</a:t>
            </a:r>
          </a:p>
          <a:p>
            <a:endParaRPr lang="en-GB" dirty="0" smtClean="0"/>
          </a:p>
          <a:p>
            <a:pPr marL="0" indent="0">
              <a:buNone/>
            </a:pPr>
            <a:endParaRPr lang="en-GB" dirty="0"/>
          </a:p>
        </p:txBody>
      </p:sp>
    </p:spTree>
    <p:extLst>
      <p:ext uri="{BB962C8B-B14F-4D97-AF65-F5344CB8AC3E}">
        <p14:creationId xmlns:p14="http://schemas.microsoft.com/office/powerpoint/2010/main" val="102599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sz="quarter" idx="1"/>
          </p:nvPr>
        </p:nvSpPr>
        <p:spPr>
          <a:xfrm>
            <a:off x="914400" y="1988840"/>
            <a:ext cx="7772400" cy="4030960"/>
          </a:xfrm>
        </p:spPr>
        <p:txBody>
          <a:bodyPr>
            <a:normAutofit/>
          </a:bodyPr>
          <a:lstStyle/>
          <a:p>
            <a:r>
              <a:rPr lang="en-GB" sz="3200" dirty="0" smtClean="0"/>
              <a:t>Define entrepreneurship.</a:t>
            </a:r>
            <a:br>
              <a:rPr lang="en-GB" sz="3200" dirty="0" smtClean="0"/>
            </a:br>
            <a:endParaRPr lang="en-GB" sz="3200" dirty="0" smtClean="0"/>
          </a:p>
          <a:p>
            <a:r>
              <a:rPr lang="en-GB" sz="3200" dirty="0" smtClean="0"/>
              <a:t>Give 3 characteristics of entrepreneurs.</a:t>
            </a:r>
            <a:br>
              <a:rPr lang="en-GB" sz="3200" dirty="0" smtClean="0"/>
            </a:br>
            <a:endParaRPr lang="en-GB" sz="3200" dirty="0" smtClean="0"/>
          </a:p>
          <a:p>
            <a:r>
              <a:rPr lang="en-GB" sz="3200" dirty="0" smtClean="0"/>
              <a:t>Explain 4 motives for becoming an entrepreneur.</a:t>
            </a:r>
            <a:endParaRPr lang="en-GB" sz="3200" dirty="0"/>
          </a:p>
        </p:txBody>
      </p:sp>
    </p:spTree>
    <p:extLst>
      <p:ext uri="{BB962C8B-B14F-4D97-AF65-F5344CB8AC3E}">
        <p14:creationId xmlns:p14="http://schemas.microsoft.com/office/powerpoint/2010/main" val="23797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Opportunity Cost</a:t>
            </a:r>
            <a:endParaRPr lang="en-GB" dirty="0"/>
          </a:p>
        </p:txBody>
      </p:sp>
      <p:sp>
        <p:nvSpPr>
          <p:cNvPr id="3" name="Content Placeholder 2"/>
          <p:cNvSpPr>
            <a:spLocks noGrp="1"/>
          </p:cNvSpPr>
          <p:nvPr>
            <p:ph sz="quarter" idx="1"/>
          </p:nvPr>
        </p:nvSpPr>
        <p:spPr>
          <a:xfrm>
            <a:off x="914400" y="1700808"/>
            <a:ext cx="7772400" cy="4318992"/>
          </a:xfrm>
        </p:spPr>
        <p:txBody>
          <a:bodyPr>
            <a:normAutofit lnSpcReduction="10000"/>
          </a:bodyPr>
          <a:lstStyle/>
          <a:p>
            <a:pPr marL="0" indent="0">
              <a:buNone/>
            </a:pPr>
            <a:r>
              <a:rPr lang="en-GB" sz="2800" dirty="0" smtClean="0"/>
              <a:t>Definition: The cost of missing out on the next best alternative when making a business decision.</a:t>
            </a:r>
          </a:p>
          <a:p>
            <a:pPr marL="0" indent="0">
              <a:buNone/>
            </a:pPr>
            <a:endParaRPr lang="en-GB" sz="2800" dirty="0"/>
          </a:p>
          <a:p>
            <a:pPr marL="0" indent="0">
              <a:buNone/>
            </a:pPr>
            <a:r>
              <a:rPr lang="en-GB" sz="2800" dirty="0" smtClean="0"/>
              <a:t>What is the opportunity cost of the following:</a:t>
            </a:r>
          </a:p>
          <a:p>
            <a:pPr marL="514350" indent="-514350">
              <a:buFont typeface="+mj-lt"/>
              <a:buAutoNum type="arabicPeriod"/>
            </a:pPr>
            <a:r>
              <a:rPr lang="en-GB" sz="2800" dirty="0" smtClean="0"/>
              <a:t>Buying a new Audi sports car.</a:t>
            </a:r>
          </a:p>
          <a:p>
            <a:pPr marL="514350" indent="-514350">
              <a:buFont typeface="+mj-lt"/>
              <a:buAutoNum type="arabicPeriod"/>
            </a:pPr>
            <a:r>
              <a:rPr lang="en-GB" sz="2800" dirty="0" smtClean="0"/>
              <a:t>Choosing to go to McDonalds</a:t>
            </a:r>
          </a:p>
          <a:p>
            <a:pPr marL="514350" indent="-514350">
              <a:buFont typeface="+mj-lt"/>
              <a:buAutoNum type="arabicPeriod"/>
            </a:pPr>
            <a:r>
              <a:rPr lang="en-GB" sz="2800" dirty="0" smtClean="0"/>
              <a:t>Hiring a man from a rival company.</a:t>
            </a:r>
          </a:p>
          <a:p>
            <a:pPr marL="514350" indent="-514350">
              <a:buFont typeface="+mj-lt"/>
              <a:buAutoNum type="arabicPeriod"/>
            </a:pPr>
            <a:r>
              <a:rPr lang="en-GB" sz="2800" dirty="0" smtClean="0"/>
              <a:t>Buying a new piece of machinery.</a:t>
            </a:r>
          </a:p>
          <a:p>
            <a:pPr marL="514350" indent="-514350">
              <a:buFont typeface="+mj-lt"/>
              <a:buAutoNum type="arabicPeriod"/>
            </a:pPr>
            <a:r>
              <a:rPr lang="en-GB" sz="2800" dirty="0" smtClean="0"/>
              <a:t>Investing in Tesco</a:t>
            </a:r>
            <a:endParaRPr lang="en-GB" sz="2800" dirty="0"/>
          </a:p>
        </p:txBody>
      </p:sp>
    </p:spTree>
    <p:extLst>
      <p:ext uri="{BB962C8B-B14F-4D97-AF65-F5344CB8AC3E}">
        <p14:creationId xmlns:p14="http://schemas.microsoft.com/office/powerpoint/2010/main" val="181434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Opportunity Cost</a:t>
            </a:r>
            <a:endParaRPr lang="en-GB" dirty="0"/>
          </a:p>
        </p:txBody>
      </p:sp>
      <p:sp>
        <p:nvSpPr>
          <p:cNvPr id="3" name="Content Placeholder 2"/>
          <p:cNvSpPr>
            <a:spLocks noGrp="1"/>
          </p:cNvSpPr>
          <p:nvPr>
            <p:ph sz="quarter" idx="1"/>
          </p:nvPr>
        </p:nvSpPr>
        <p:spPr>
          <a:xfrm>
            <a:off x="914400" y="1700808"/>
            <a:ext cx="7772400" cy="4824536"/>
          </a:xfrm>
        </p:spPr>
        <p:txBody>
          <a:bodyPr>
            <a:normAutofit fontScale="92500"/>
          </a:bodyPr>
          <a:lstStyle/>
          <a:p>
            <a:r>
              <a:rPr lang="en-GB" sz="2800" dirty="0" smtClean="0"/>
              <a:t>Every choice made by an entrepreneur has an opportunity cost.</a:t>
            </a:r>
          </a:p>
          <a:p>
            <a:r>
              <a:rPr lang="en-GB" sz="2800" dirty="0" smtClean="0"/>
              <a:t>Entrepreneurs will look at all alternatives before deciding.</a:t>
            </a:r>
          </a:p>
          <a:p>
            <a:r>
              <a:rPr lang="en-GB" sz="2800" dirty="0" smtClean="0"/>
              <a:t>However entrepreneurs do not always make the best decision!</a:t>
            </a:r>
          </a:p>
          <a:p>
            <a:endParaRPr lang="en-GB" sz="2800" dirty="0"/>
          </a:p>
          <a:p>
            <a:r>
              <a:rPr lang="en-GB" sz="2800" dirty="0" smtClean="0"/>
              <a:t>E.g. when a start up business borrows money, it gets charged interest. The loss of this money is the opportunity cost, because if the money had not been borrowed, then cash made by the business could go straight back into the business instead of on interest.</a:t>
            </a:r>
            <a:endParaRPr lang="en-GB" sz="2800" dirty="0"/>
          </a:p>
        </p:txBody>
      </p:sp>
    </p:spTree>
    <p:extLst>
      <p:ext uri="{BB962C8B-B14F-4D97-AF65-F5344CB8AC3E}">
        <p14:creationId xmlns:p14="http://schemas.microsoft.com/office/powerpoint/2010/main" val="6392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Important are entrepreneurs to the UK economy?</a:t>
            </a:r>
            <a:endParaRPr lang="en-GB" dirty="0"/>
          </a:p>
        </p:txBody>
      </p:sp>
      <p:sp>
        <p:nvSpPr>
          <p:cNvPr id="3" name="Content Placeholder 2"/>
          <p:cNvSpPr>
            <a:spLocks noGrp="1"/>
          </p:cNvSpPr>
          <p:nvPr>
            <p:ph idx="1"/>
          </p:nvPr>
        </p:nvSpPr>
        <p:spPr>
          <a:xfrm>
            <a:off x="914400" y="1628800"/>
            <a:ext cx="7772400" cy="4968552"/>
          </a:xfrm>
        </p:spPr>
        <p:txBody>
          <a:bodyPr>
            <a:normAutofit fontScale="92500" lnSpcReduction="10000"/>
          </a:bodyPr>
          <a:lstStyle/>
          <a:p>
            <a:r>
              <a:rPr lang="en-GB" sz="3200" dirty="0" smtClean="0"/>
              <a:t>Start up businesses are usually small.</a:t>
            </a:r>
            <a:br>
              <a:rPr lang="en-GB" sz="3200" dirty="0" smtClean="0"/>
            </a:br>
            <a:endParaRPr lang="en-GB" sz="3200" dirty="0" smtClean="0"/>
          </a:p>
          <a:p>
            <a:r>
              <a:rPr lang="en-GB" sz="3200" dirty="0" smtClean="0"/>
              <a:t>Small businesses are therefore important to the UK because they are the start of large businesses.</a:t>
            </a:r>
            <a:br>
              <a:rPr lang="en-GB" sz="3200" dirty="0" smtClean="0"/>
            </a:br>
            <a:endParaRPr lang="en-GB" sz="3200" dirty="0" smtClean="0"/>
          </a:p>
          <a:p>
            <a:r>
              <a:rPr lang="en-GB" sz="3200" dirty="0" smtClean="0"/>
              <a:t>Small businesses can be defined as follows:</a:t>
            </a:r>
          </a:p>
          <a:p>
            <a:pPr lvl="1">
              <a:buFont typeface="Wingdings" pitchFamily="2" charset="2"/>
              <a:buChar char="q"/>
            </a:pPr>
            <a:r>
              <a:rPr lang="en-GB" sz="3200" dirty="0" smtClean="0"/>
              <a:t>Fewer than 50 employees</a:t>
            </a:r>
          </a:p>
          <a:p>
            <a:pPr lvl="1">
              <a:buFont typeface="Wingdings" pitchFamily="2" charset="2"/>
              <a:buChar char="q"/>
            </a:pPr>
            <a:r>
              <a:rPr lang="en-GB" sz="3200" dirty="0" smtClean="0"/>
              <a:t>Sales less than £2.8 million</a:t>
            </a:r>
            <a:br>
              <a:rPr lang="en-GB" sz="3200" dirty="0" smtClean="0"/>
            </a:br>
            <a:endParaRPr lang="en-GB" sz="3200" dirty="0" smtClean="0"/>
          </a:p>
          <a:p>
            <a:r>
              <a:rPr lang="en-GB" sz="3200" dirty="0" smtClean="0"/>
              <a:t>However a small business could be big if it is in a small market. (Big fish in a small pond).</a:t>
            </a:r>
          </a:p>
          <a:p>
            <a:pPr lvl="1">
              <a:buFont typeface="Wingdings" pitchFamily="2" charset="2"/>
              <a:buChar char="q"/>
            </a:pPr>
            <a:endParaRPr lang="en-GB" dirty="0" smtClean="0"/>
          </a:p>
          <a:p>
            <a:endParaRPr lang="en-GB" dirty="0"/>
          </a:p>
        </p:txBody>
      </p:sp>
    </p:spTree>
    <p:extLst>
      <p:ext uri="{BB962C8B-B14F-4D97-AF65-F5344CB8AC3E}">
        <p14:creationId xmlns:p14="http://schemas.microsoft.com/office/powerpoint/2010/main" val="108974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2587440"/>
              </p:ext>
            </p:extLst>
          </p:nvPr>
        </p:nvGraphicFramePr>
        <p:xfrm>
          <a:off x="-2" y="-2"/>
          <a:ext cx="9144000" cy="4293099"/>
        </p:xfrm>
        <a:graphic>
          <a:graphicData uri="http://schemas.openxmlformats.org/drawingml/2006/table">
            <a:tbl>
              <a:tblPr firstRow="1" firstCol="1" bandRow="1">
                <a:tableStyleId>{5C22544A-7EE6-4342-B048-85BDC9FD1C3A}</a:tableStyleId>
              </a:tblPr>
              <a:tblGrid>
                <a:gridCol w="1523785"/>
                <a:gridCol w="1523785"/>
                <a:gridCol w="1523785"/>
                <a:gridCol w="1523785"/>
                <a:gridCol w="1524430"/>
                <a:gridCol w="1524430"/>
              </a:tblGrid>
              <a:tr h="993399">
                <a:tc>
                  <a:txBody>
                    <a:bodyPr/>
                    <a:lstStyle/>
                    <a:p>
                      <a:pPr algn="ctr">
                        <a:lnSpc>
                          <a:spcPct val="115000"/>
                        </a:lnSpc>
                        <a:spcAft>
                          <a:spcPts val="0"/>
                        </a:spcAft>
                      </a:pPr>
                      <a:r>
                        <a:rPr lang="en-GB" sz="1800" u="sng" dirty="0">
                          <a:effectLst/>
                        </a:rPr>
                        <a:t>Type of Industry</a:t>
                      </a:r>
                      <a:endParaRPr lang="en-GB" sz="1200" dirty="0">
                        <a:effectLst/>
                        <a:latin typeface="Calibri"/>
                        <a:ea typeface="Calibri"/>
                        <a:cs typeface="Times New Roman"/>
                      </a:endParaRPr>
                    </a:p>
                  </a:txBody>
                  <a:tcPr marL="62706" marR="62706" marT="0" marB="0"/>
                </a:tc>
                <a:tc gridSpan="4">
                  <a:txBody>
                    <a:bodyPr/>
                    <a:lstStyle/>
                    <a:p>
                      <a:pPr algn="ctr">
                        <a:lnSpc>
                          <a:spcPct val="115000"/>
                        </a:lnSpc>
                        <a:spcAft>
                          <a:spcPts val="0"/>
                        </a:spcAft>
                      </a:pPr>
                      <a:r>
                        <a:rPr lang="en-GB" sz="1800" u="sng" dirty="0">
                          <a:effectLst/>
                        </a:rPr>
                        <a:t>Number of Businesses</a:t>
                      </a:r>
                      <a:endParaRPr lang="en-GB" sz="1200" dirty="0">
                        <a:effectLst/>
                        <a:latin typeface="Calibri"/>
                        <a:ea typeface="Calibri"/>
                        <a:cs typeface="Times New Roman"/>
                      </a:endParaRPr>
                    </a:p>
                  </a:txBody>
                  <a:tcPr marL="62706" marR="62706"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1800" u="sng">
                          <a:effectLst/>
                        </a:rPr>
                        <a:t>Total Number of Businesses in Industry</a:t>
                      </a:r>
                      <a:endParaRPr lang="en-GB" sz="1200">
                        <a:effectLst/>
                        <a:latin typeface="Calibri"/>
                        <a:ea typeface="Calibri"/>
                        <a:cs typeface="Times New Roman"/>
                      </a:endParaRPr>
                    </a:p>
                  </a:txBody>
                  <a:tcPr marL="62706" marR="62706" marT="0" marB="0"/>
                </a:tc>
              </a:tr>
              <a:tr h="650634">
                <a:tc>
                  <a:txBody>
                    <a:bodyPr/>
                    <a:lstStyle/>
                    <a:p>
                      <a:pPr algn="ctr">
                        <a:lnSpc>
                          <a:spcPct val="115000"/>
                        </a:lnSpc>
                        <a:spcAft>
                          <a:spcPts val="0"/>
                        </a:spcAft>
                      </a:pPr>
                      <a:r>
                        <a:rPr lang="en-GB" sz="1800">
                          <a:effectLst/>
                        </a:rPr>
                        <a:t> </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0-4 Employees</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5-9 Employees</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10-19 Employees</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20-49 Employees</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 </a:t>
                      </a:r>
                      <a:endParaRPr lang="en-GB" sz="1200">
                        <a:effectLst/>
                        <a:latin typeface="Calibri"/>
                        <a:ea typeface="Calibri"/>
                        <a:cs typeface="Times New Roman"/>
                      </a:endParaRPr>
                    </a:p>
                  </a:txBody>
                  <a:tcPr marL="62706" marR="62706" marT="0" marB="0"/>
                </a:tc>
              </a:tr>
              <a:tr h="331134">
                <a:tc>
                  <a:txBody>
                    <a:bodyPr/>
                    <a:lstStyle/>
                    <a:p>
                      <a:pPr algn="ctr">
                        <a:lnSpc>
                          <a:spcPct val="115000"/>
                        </a:lnSpc>
                        <a:spcAft>
                          <a:spcPts val="0"/>
                        </a:spcAft>
                      </a:pPr>
                      <a:r>
                        <a:rPr lang="en-GB" sz="1800">
                          <a:effectLst/>
                        </a:rPr>
                        <a:t>Construction</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159,925</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21,635</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10,970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6,595</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202,625</a:t>
                      </a:r>
                      <a:endParaRPr lang="en-GB" sz="1200">
                        <a:effectLst/>
                        <a:latin typeface="Calibri"/>
                        <a:ea typeface="Calibri"/>
                        <a:cs typeface="Times New Roman"/>
                      </a:endParaRPr>
                    </a:p>
                  </a:txBody>
                  <a:tcPr marL="62706" marR="62706" marT="0" marB="0"/>
                </a:tc>
              </a:tr>
              <a:tr h="331134">
                <a:tc>
                  <a:txBody>
                    <a:bodyPr/>
                    <a:lstStyle/>
                    <a:p>
                      <a:pPr algn="ctr">
                        <a:lnSpc>
                          <a:spcPct val="115000"/>
                        </a:lnSpc>
                        <a:spcAft>
                          <a:spcPts val="0"/>
                        </a:spcAft>
                      </a:pPr>
                      <a:r>
                        <a:rPr lang="en-GB" sz="1800">
                          <a:effectLst/>
                        </a:rPr>
                        <a:t>Retail</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166,430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62,450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28,835</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13,180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278,040</a:t>
                      </a:r>
                      <a:endParaRPr lang="en-GB" sz="1200">
                        <a:effectLst/>
                        <a:latin typeface="Calibri"/>
                        <a:ea typeface="Calibri"/>
                        <a:cs typeface="Times New Roman"/>
                      </a:endParaRPr>
                    </a:p>
                  </a:txBody>
                  <a:tcPr marL="62706" marR="62706" marT="0" marB="0"/>
                </a:tc>
              </a:tr>
              <a:tr h="662266">
                <a:tc>
                  <a:txBody>
                    <a:bodyPr/>
                    <a:lstStyle/>
                    <a:p>
                      <a:pPr algn="ctr">
                        <a:lnSpc>
                          <a:spcPct val="115000"/>
                        </a:lnSpc>
                        <a:spcAft>
                          <a:spcPts val="0"/>
                        </a:spcAft>
                      </a:pPr>
                      <a:r>
                        <a:rPr lang="en-GB" sz="1800">
                          <a:effectLst/>
                        </a:rPr>
                        <a:t>Hotels and Catering</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75,570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32,295</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22,790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13,510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151,625</a:t>
                      </a:r>
                      <a:endParaRPr lang="en-GB" sz="1200">
                        <a:effectLst/>
                        <a:latin typeface="Calibri"/>
                        <a:ea typeface="Calibri"/>
                        <a:cs typeface="Times New Roman"/>
                      </a:endParaRPr>
                    </a:p>
                  </a:txBody>
                  <a:tcPr marL="62706" marR="62706" marT="0" marB="0"/>
                </a:tc>
              </a:tr>
              <a:tr h="662266">
                <a:tc>
                  <a:txBody>
                    <a:bodyPr/>
                    <a:lstStyle/>
                    <a:p>
                      <a:pPr algn="ctr">
                        <a:lnSpc>
                          <a:spcPct val="115000"/>
                        </a:lnSpc>
                        <a:spcAft>
                          <a:spcPts val="0"/>
                        </a:spcAft>
                      </a:pPr>
                      <a:r>
                        <a:rPr lang="en-GB" sz="1800">
                          <a:effectLst/>
                        </a:rPr>
                        <a:t>Total All Industries</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1,391,960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317,745</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dirty="0">
                          <a:effectLst/>
                        </a:rPr>
                        <a:t>178,820</a:t>
                      </a:r>
                      <a:endParaRPr lang="en-GB" sz="1200" dirty="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120,870</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 </a:t>
                      </a:r>
                      <a:endParaRPr lang="en-GB" sz="1200">
                        <a:effectLst/>
                        <a:latin typeface="Calibri"/>
                        <a:ea typeface="Calibri"/>
                        <a:cs typeface="Times New Roman"/>
                      </a:endParaRPr>
                    </a:p>
                  </a:txBody>
                  <a:tcPr marL="62706" marR="62706" marT="0" marB="0"/>
                </a:tc>
              </a:tr>
              <a:tr h="662266">
                <a:tc>
                  <a:txBody>
                    <a:bodyPr/>
                    <a:lstStyle/>
                    <a:p>
                      <a:pPr algn="ctr">
                        <a:lnSpc>
                          <a:spcPct val="115000"/>
                        </a:lnSpc>
                        <a:spcAft>
                          <a:spcPts val="0"/>
                        </a:spcAft>
                      </a:pPr>
                      <a:r>
                        <a:rPr lang="en-GB" sz="1800">
                          <a:effectLst/>
                        </a:rPr>
                        <a:t>Total All Businesses</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 </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 </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 </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a:effectLst/>
                        </a:rPr>
                        <a:t> </a:t>
                      </a:r>
                      <a:endParaRPr lang="en-GB" sz="1200">
                        <a:effectLst/>
                        <a:latin typeface="Calibri"/>
                        <a:ea typeface="Calibri"/>
                        <a:cs typeface="Times New Roman"/>
                      </a:endParaRPr>
                    </a:p>
                  </a:txBody>
                  <a:tcPr marL="62706" marR="62706" marT="0" marB="0"/>
                </a:tc>
                <a:tc>
                  <a:txBody>
                    <a:bodyPr/>
                    <a:lstStyle/>
                    <a:p>
                      <a:pPr algn="ctr">
                        <a:lnSpc>
                          <a:spcPct val="115000"/>
                        </a:lnSpc>
                        <a:spcAft>
                          <a:spcPts val="0"/>
                        </a:spcAft>
                      </a:pPr>
                      <a:r>
                        <a:rPr lang="en-GB" sz="1800" dirty="0">
                          <a:effectLst/>
                        </a:rPr>
                        <a:t>2,084,495</a:t>
                      </a:r>
                      <a:endParaRPr lang="en-GB" sz="1200" dirty="0">
                        <a:effectLst/>
                        <a:latin typeface="Calibri"/>
                        <a:ea typeface="Calibri"/>
                        <a:cs typeface="Times New Roman"/>
                      </a:endParaRPr>
                    </a:p>
                  </a:txBody>
                  <a:tcPr marL="62706" marR="62706" marT="0" marB="0"/>
                </a:tc>
              </a:tr>
            </a:tbl>
          </a:graphicData>
        </a:graphic>
      </p:graphicFrame>
      <p:sp>
        <p:nvSpPr>
          <p:cNvPr id="5" name="TextBox 4"/>
          <p:cNvSpPr txBox="1"/>
          <p:nvPr/>
        </p:nvSpPr>
        <p:spPr>
          <a:xfrm>
            <a:off x="273224" y="4365104"/>
            <a:ext cx="8640960" cy="2585323"/>
          </a:xfrm>
          <a:prstGeom prst="rect">
            <a:avLst/>
          </a:prstGeom>
          <a:noFill/>
        </p:spPr>
        <p:txBody>
          <a:bodyPr wrap="square" rtlCol="0">
            <a:spAutoFit/>
          </a:bodyPr>
          <a:lstStyle/>
          <a:p>
            <a:pPr marL="285750" lvl="0" indent="-285750">
              <a:buFont typeface="Arial" pitchFamily="34" charset="0"/>
              <a:buChar char="•"/>
            </a:pPr>
            <a:r>
              <a:rPr lang="en-GB" sz="1600" dirty="0"/>
              <a:t>Define a small business. (2 Marks)</a:t>
            </a:r>
            <a:br>
              <a:rPr lang="en-GB" sz="1600" dirty="0"/>
            </a:br>
            <a:endParaRPr lang="en-GB" sz="1600" dirty="0"/>
          </a:p>
          <a:p>
            <a:pPr marL="285750" lvl="0" indent="-285750">
              <a:buFont typeface="Arial" pitchFamily="34" charset="0"/>
              <a:buChar char="•"/>
            </a:pPr>
            <a:r>
              <a:rPr lang="en-GB" sz="1600" dirty="0"/>
              <a:t>Calculate the percentage of construction businesses that could be classified as small. (4 Marks)</a:t>
            </a:r>
            <a:br>
              <a:rPr lang="en-GB" sz="1600" dirty="0"/>
            </a:br>
            <a:endParaRPr lang="en-GB" sz="1600" dirty="0"/>
          </a:p>
          <a:p>
            <a:pPr marL="285750" lvl="0" indent="-285750">
              <a:buFont typeface="Arial" pitchFamily="34" charset="0"/>
              <a:buChar char="•"/>
            </a:pPr>
            <a:r>
              <a:rPr lang="en-GB" sz="1600" dirty="0"/>
              <a:t>From the data above, assess the importance of small businesses in the three sectors. Use percentages as in question 2 to help you with the answer. (6 Marks)</a:t>
            </a:r>
            <a:br>
              <a:rPr lang="en-GB" sz="1600" dirty="0"/>
            </a:br>
            <a:endParaRPr lang="en-GB" sz="1600" dirty="0"/>
          </a:p>
          <a:p>
            <a:pPr marL="285750" lvl="0" indent="-285750">
              <a:buFont typeface="Arial" pitchFamily="34" charset="0"/>
              <a:buChar char="•"/>
            </a:pPr>
            <a:r>
              <a:rPr lang="en-GB" sz="1600" dirty="0"/>
              <a:t>To what extent does the above data show that small businesses are the most important part of the UK economy?</a:t>
            </a:r>
            <a:br>
              <a:rPr lang="en-GB" sz="1600" dirty="0"/>
            </a:br>
            <a:r>
              <a:rPr lang="en-GB" sz="1600" dirty="0"/>
              <a:t>(8 Marks)</a:t>
            </a:r>
          </a:p>
          <a:p>
            <a:endParaRPr lang="en-GB" dirty="0"/>
          </a:p>
        </p:txBody>
      </p:sp>
    </p:spTree>
    <p:extLst>
      <p:ext uri="{BB962C8B-B14F-4D97-AF65-F5344CB8AC3E}">
        <p14:creationId xmlns:p14="http://schemas.microsoft.com/office/powerpoint/2010/main" val="383948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Facing Entrepreneurs</a:t>
            </a:r>
            <a:endParaRPr lang="en-GB" dirty="0"/>
          </a:p>
        </p:txBody>
      </p:sp>
      <p:graphicFrame>
        <p:nvGraphicFramePr>
          <p:cNvPr id="4" name="Diagram 3"/>
          <p:cNvGraphicFramePr/>
          <p:nvPr>
            <p:extLst>
              <p:ext uri="{D42A27DB-BD31-4B8C-83A1-F6EECF244321}">
                <p14:modId xmlns:p14="http://schemas.microsoft.com/office/powerpoint/2010/main" val="2354249092"/>
              </p:ext>
            </p:extLst>
          </p:nvPr>
        </p:nvGraphicFramePr>
        <p:xfrm>
          <a:off x="971600" y="1397000"/>
          <a:ext cx="7416824"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8268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Gaining Help as an Entrepreneur</a:t>
            </a:r>
            <a:endParaRPr lang="en-GB" dirty="0"/>
          </a:p>
        </p:txBody>
      </p:sp>
      <p:sp>
        <p:nvSpPr>
          <p:cNvPr id="3" name="Content Placeholder 2"/>
          <p:cNvSpPr>
            <a:spLocks noGrp="1"/>
          </p:cNvSpPr>
          <p:nvPr>
            <p:ph sz="quarter" idx="1"/>
          </p:nvPr>
        </p:nvSpPr>
        <p:spPr>
          <a:xfrm>
            <a:off x="914400" y="1844824"/>
            <a:ext cx="7772400" cy="4608512"/>
          </a:xfrm>
        </p:spPr>
        <p:txBody>
          <a:bodyPr>
            <a:normAutofit fontScale="92500" lnSpcReduction="10000"/>
          </a:bodyPr>
          <a:lstStyle/>
          <a:p>
            <a:r>
              <a:rPr lang="en-GB" sz="3200" dirty="0" smtClean="0"/>
              <a:t>Small businesses are vulnerable when first setting up and many fail.</a:t>
            </a:r>
          </a:p>
          <a:p>
            <a:pPr marL="0" indent="0">
              <a:buNone/>
            </a:pPr>
            <a:endParaRPr lang="en-GB" sz="3200" dirty="0" smtClean="0"/>
          </a:p>
          <a:p>
            <a:r>
              <a:rPr lang="en-GB" sz="3200" dirty="0" smtClean="0"/>
              <a:t>Government grants are sometimes awarded to different businesses for different purposes:</a:t>
            </a:r>
          </a:p>
          <a:p>
            <a:pPr lvl="1"/>
            <a:r>
              <a:rPr lang="en-GB" sz="3200" dirty="0" smtClean="0"/>
              <a:t>Innovation, Research and Development</a:t>
            </a:r>
          </a:p>
          <a:p>
            <a:pPr lvl="1"/>
            <a:r>
              <a:rPr lang="en-GB" sz="3200" dirty="0" smtClean="0"/>
              <a:t>Training</a:t>
            </a:r>
          </a:p>
          <a:p>
            <a:pPr lvl="1"/>
            <a:r>
              <a:rPr lang="en-GB" sz="3200" dirty="0" smtClean="0"/>
              <a:t>Economic regeneration</a:t>
            </a:r>
          </a:p>
          <a:p>
            <a:pPr lvl="1"/>
            <a:r>
              <a:rPr lang="en-GB" sz="3200" dirty="0" smtClean="0"/>
              <a:t>Encouraging young people to start their own business</a:t>
            </a:r>
          </a:p>
          <a:p>
            <a:pPr lvl="1"/>
            <a:endParaRPr lang="en-GB" dirty="0" smtClean="0"/>
          </a:p>
        </p:txBody>
      </p:sp>
    </p:spTree>
    <p:extLst>
      <p:ext uri="{BB962C8B-B14F-4D97-AF65-F5344CB8AC3E}">
        <p14:creationId xmlns:p14="http://schemas.microsoft.com/office/powerpoint/2010/main" val="124944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255</TotalTime>
  <Words>314</Words>
  <Application>Microsoft Office PowerPoint</Application>
  <PresentationFormat>On-screen Show (4:3)</PresentationFormat>
  <Paragraphs>95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Enterprise and Entrepreneurship</vt:lpstr>
      <vt:lpstr>Aims and Objectives</vt:lpstr>
      <vt:lpstr>Starter</vt:lpstr>
      <vt:lpstr>Opportunity Cost</vt:lpstr>
      <vt:lpstr>Opportunity Cost</vt:lpstr>
      <vt:lpstr>How Important are entrepreneurs to the UK economy?</vt:lpstr>
      <vt:lpstr>PowerPoint Presentation</vt:lpstr>
      <vt:lpstr>Problems Facing Entrepreneurs</vt:lpstr>
      <vt:lpstr>Gaining Help as an Entrepreneur</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and Entrepreneurship</dc:title>
  <dc:creator>M Young</dc:creator>
  <cp:lastModifiedBy>M Young</cp:lastModifiedBy>
  <cp:revision>6</cp:revision>
  <dcterms:created xsi:type="dcterms:W3CDTF">2011-09-19T15:01:01Z</dcterms:created>
  <dcterms:modified xsi:type="dcterms:W3CDTF">2011-09-29T15:48:12Z</dcterms:modified>
</cp:coreProperties>
</file>