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72" r:id="rId6"/>
    <p:sldId id="275" r:id="rId7"/>
    <p:sldId id="273" r:id="rId8"/>
    <p:sldId id="286" r:id="rId9"/>
    <p:sldId id="287" r:id="rId10"/>
    <p:sldId id="288" r:id="rId11"/>
    <p:sldId id="274" r:id="rId12"/>
    <p:sldId id="276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9FA55-93F2-46FA-AD1E-427263C6C8AD}" type="doc">
      <dgm:prSet loTypeId="urn:microsoft.com/office/officeart/2008/layout/RadialCluster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395C262-D393-462D-84F9-93A75A484FD3}">
      <dgm:prSet phldrT="[Text]"/>
      <dgm:spPr/>
      <dgm:t>
        <a:bodyPr/>
        <a:lstStyle/>
        <a:p>
          <a:r>
            <a:rPr lang="en-GB" b="1" dirty="0" smtClean="0"/>
            <a:t>Workforce Plans</a:t>
          </a:r>
          <a:endParaRPr lang="en-GB" b="1" dirty="0"/>
        </a:p>
      </dgm:t>
    </dgm:pt>
    <dgm:pt modelId="{173F862D-1F38-429A-A6E6-E77644BB5931}" type="parTrans" cxnId="{F6D44B23-AF50-42FA-92D8-1C289953786A}">
      <dgm:prSet/>
      <dgm:spPr/>
      <dgm:t>
        <a:bodyPr/>
        <a:lstStyle/>
        <a:p>
          <a:endParaRPr lang="en-GB"/>
        </a:p>
      </dgm:t>
    </dgm:pt>
    <dgm:pt modelId="{5A3480D4-C673-438B-9BBB-97DE239CE339}" type="sibTrans" cxnId="{F6D44B23-AF50-42FA-92D8-1C289953786A}">
      <dgm:prSet/>
      <dgm:spPr/>
      <dgm:t>
        <a:bodyPr/>
        <a:lstStyle/>
        <a:p>
          <a:endParaRPr lang="en-GB"/>
        </a:p>
      </dgm:t>
    </dgm:pt>
    <dgm:pt modelId="{EB8D04FC-BDCD-4783-966A-E42295A26A61}">
      <dgm:prSet phldrT="[Text]"/>
      <dgm:spPr/>
      <dgm:t>
        <a:bodyPr/>
        <a:lstStyle/>
        <a:p>
          <a:r>
            <a:rPr lang="en-GB" dirty="0" smtClean="0"/>
            <a:t>Recruitment and Selection requirements</a:t>
          </a:r>
          <a:endParaRPr lang="en-GB" dirty="0"/>
        </a:p>
      </dgm:t>
    </dgm:pt>
    <dgm:pt modelId="{BC2857FE-A0A7-411D-A054-D9191BF7CFF4}" type="parTrans" cxnId="{3ACA07D1-99B1-4190-AEEB-D14C10BE608E}">
      <dgm:prSet/>
      <dgm:spPr/>
      <dgm:t>
        <a:bodyPr/>
        <a:lstStyle/>
        <a:p>
          <a:endParaRPr lang="en-GB"/>
        </a:p>
      </dgm:t>
    </dgm:pt>
    <dgm:pt modelId="{AF261520-0DF8-49C2-9877-593F7AE08A14}" type="sibTrans" cxnId="{3ACA07D1-99B1-4190-AEEB-D14C10BE608E}">
      <dgm:prSet/>
      <dgm:spPr/>
      <dgm:t>
        <a:bodyPr/>
        <a:lstStyle/>
        <a:p>
          <a:endParaRPr lang="en-GB"/>
        </a:p>
      </dgm:t>
    </dgm:pt>
    <dgm:pt modelId="{EA95C53D-0692-4213-854F-2C6DA980C6E3}">
      <dgm:prSet phldrT="[Text]"/>
      <dgm:spPr/>
      <dgm:t>
        <a:bodyPr/>
        <a:lstStyle/>
        <a:p>
          <a:r>
            <a:rPr lang="en-GB" dirty="0" smtClean="0"/>
            <a:t>Training and development programmes</a:t>
          </a:r>
          <a:endParaRPr lang="en-GB" dirty="0"/>
        </a:p>
      </dgm:t>
    </dgm:pt>
    <dgm:pt modelId="{418A6FEF-83F6-4D99-943B-04DFC6D3C5BE}" type="parTrans" cxnId="{034B8682-1CC2-436E-901F-71C10DA11659}">
      <dgm:prSet/>
      <dgm:spPr/>
      <dgm:t>
        <a:bodyPr/>
        <a:lstStyle/>
        <a:p>
          <a:endParaRPr lang="en-GB"/>
        </a:p>
      </dgm:t>
    </dgm:pt>
    <dgm:pt modelId="{90400830-C1AE-48B0-ABD7-4645A348FCEE}" type="sibTrans" cxnId="{034B8682-1CC2-436E-901F-71C10DA11659}">
      <dgm:prSet/>
      <dgm:spPr/>
      <dgm:t>
        <a:bodyPr/>
        <a:lstStyle/>
        <a:p>
          <a:endParaRPr lang="en-GB"/>
        </a:p>
      </dgm:t>
    </dgm:pt>
    <dgm:pt modelId="{A7B88D86-8C9C-4DE2-B0EC-B6383130F738}">
      <dgm:prSet phldrT="[Text]"/>
      <dgm:spPr/>
      <dgm:t>
        <a:bodyPr/>
        <a:lstStyle/>
        <a:p>
          <a:r>
            <a:rPr lang="en-GB" dirty="0" smtClean="0"/>
            <a:t>Retraining and redeployment programmes</a:t>
          </a:r>
          <a:endParaRPr lang="en-GB" dirty="0"/>
        </a:p>
      </dgm:t>
    </dgm:pt>
    <dgm:pt modelId="{78BD7D1D-6308-4D3F-A56D-4813F44CB778}" type="parTrans" cxnId="{5B9627EE-40FA-4549-9324-90BD821C8D4B}">
      <dgm:prSet/>
      <dgm:spPr/>
      <dgm:t>
        <a:bodyPr/>
        <a:lstStyle/>
        <a:p>
          <a:endParaRPr lang="en-GB"/>
        </a:p>
      </dgm:t>
    </dgm:pt>
    <dgm:pt modelId="{29A45293-37D4-47AC-83D7-9F2E0649F5AC}" type="sibTrans" cxnId="{5B9627EE-40FA-4549-9324-90BD821C8D4B}">
      <dgm:prSet/>
      <dgm:spPr/>
      <dgm:t>
        <a:bodyPr/>
        <a:lstStyle/>
        <a:p>
          <a:endParaRPr lang="en-GB"/>
        </a:p>
      </dgm:t>
    </dgm:pt>
    <dgm:pt modelId="{AE26332E-F25A-4F53-94EC-39E9C304FF2A}">
      <dgm:prSet phldrT="[Text]"/>
      <dgm:spPr/>
      <dgm:t>
        <a:bodyPr/>
        <a:lstStyle/>
        <a:p>
          <a:r>
            <a:rPr lang="en-GB" dirty="0" smtClean="0"/>
            <a:t>Redundancy plans</a:t>
          </a:r>
          <a:endParaRPr lang="en-GB" dirty="0"/>
        </a:p>
      </dgm:t>
    </dgm:pt>
    <dgm:pt modelId="{459C5284-2590-44F7-8D79-B4242FFCB44B}" type="parTrans" cxnId="{36DE415B-91EA-4789-BCAF-FDBA5740F511}">
      <dgm:prSet/>
      <dgm:spPr/>
      <dgm:t>
        <a:bodyPr/>
        <a:lstStyle/>
        <a:p>
          <a:endParaRPr lang="en-GB"/>
        </a:p>
      </dgm:t>
    </dgm:pt>
    <dgm:pt modelId="{EE5D9B35-8EBB-4FEE-9F60-B2C640AA7D34}" type="sibTrans" cxnId="{36DE415B-91EA-4789-BCAF-FDBA5740F511}">
      <dgm:prSet/>
      <dgm:spPr/>
      <dgm:t>
        <a:bodyPr/>
        <a:lstStyle/>
        <a:p>
          <a:endParaRPr lang="en-GB"/>
        </a:p>
      </dgm:t>
    </dgm:pt>
    <dgm:pt modelId="{01415D42-8C64-41A5-B963-84286F54B3CE}" type="pres">
      <dgm:prSet presAssocID="{2C49FA55-93F2-46FA-AD1E-427263C6C8A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52FA5C3E-7481-40CC-9144-32FFD92FA649}" type="pres">
      <dgm:prSet presAssocID="{4395C262-D393-462D-84F9-93A75A484FD3}" presName="singleCycle" presStyleCnt="0"/>
      <dgm:spPr/>
    </dgm:pt>
    <dgm:pt modelId="{8D21AFDD-6272-491E-B202-34B45C76CA03}" type="pres">
      <dgm:prSet presAssocID="{4395C262-D393-462D-84F9-93A75A484FD3}" presName="singleCenter" presStyleLbl="node1" presStyleIdx="0" presStyleCnt="5" custScaleX="106067" custScaleY="106381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A01E5B5E-7FA5-43C6-9F39-6C32C5D1D061}" type="pres">
      <dgm:prSet presAssocID="{BC2857FE-A0A7-411D-A054-D9191BF7CFF4}" presName="Name56" presStyleLbl="parChTrans1D2" presStyleIdx="0" presStyleCnt="4"/>
      <dgm:spPr/>
      <dgm:t>
        <a:bodyPr/>
        <a:lstStyle/>
        <a:p>
          <a:endParaRPr lang="en-GB"/>
        </a:p>
      </dgm:t>
    </dgm:pt>
    <dgm:pt modelId="{5DA772C5-103C-4B5A-B8D8-8E6D2CB3A30B}" type="pres">
      <dgm:prSet presAssocID="{EB8D04FC-BDCD-4783-966A-E42295A26A61}" presName="text0" presStyleLbl="node1" presStyleIdx="1" presStyleCnt="5" custScaleX="473271" custScaleY="144603" custRadScaleRad="98857" custRadScaleInc="5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C19D7D-DDBB-4085-89DB-4AD3FD46A461}" type="pres">
      <dgm:prSet presAssocID="{418A6FEF-83F6-4D99-943B-04DFC6D3C5BE}" presName="Name56" presStyleLbl="parChTrans1D2" presStyleIdx="1" presStyleCnt="4"/>
      <dgm:spPr/>
      <dgm:t>
        <a:bodyPr/>
        <a:lstStyle/>
        <a:p>
          <a:endParaRPr lang="en-GB"/>
        </a:p>
      </dgm:t>
    </dgm:pt>
    <dgm:pt modelId="{1AF97981-150B-4009-B94B-9A833540BCC8}" type="pres">
      <dgm:prSet presAssocID="{EA95C53D-0692-4213-854F-2C6DA980C6E3}" presName="text0" presStyleLbl="node1" presStyleIdx="2" presStyleCnt="5" custScaleX="362455" custScaleY="169123" custRadScaleRad="163320" custRadScaleInc="8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0F6E19-5EAD-4BD1-A40C-412FB891E951}" type="pres">
      <dgm:prSet presAssocID="{78BD7D1D-6308-4D3F-A56D-4813F44CB778}" presName="Name56" presStyleLbl="parChTrans1D2" presStyleIdx="2" presStyleCnt="4"/>
      <dgm:spPr/>
      <dgm:t>
        <a:bodyPr/>
        <a:lstStyle/>
        <a:p>
          <a:endParaRPr lang="en-GB"/>
        </a:p>
      </dgm:t>
    </dgm:pt>
    <dgm:pt modelId="{32EB4363-5877-4C1B-9AF9-FAAA060909F8}" type="pres">
      <dgm:prSet presAssocID="{A7B88D86-8C9C-4DE2-B0EC-B6383130F738}" presName="text0" presStyleLbl="node1" presStyleIdx="3" presStyleCnt="5" custScaleX="473271" custScaleY="144603" custRadScaleRad="101145" custRadScaleInc="-5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88D804-C954-4436-BA8B-A88F3B1730BD}" type="pres">
      <dgm:prSet presAssocID="{459C5284-2590-44F7-8D79-B4242FFCB44B}" presName="Name56" presStyleLbl="parChTrans1D2" presStyleIdx="3" presStyleCnt="4"/>
      <dgm:spPr/>
      <dgm:t>
        <a:bodyPr/>
        <a:lstStyle/>
        <a:p>
          <a:endParaRPr lang="en-GB"/>
        </a:p>
      </dgm:t>
    </dgm:pt>
    <dgm:pt modelId="{9655014E-B8DF-40DB-B784-498F06949785}" type="pres">
      <dgm:prSet presAssocID="{AE26332E-F25A-4F53-94EC-39E9C304FF2A}" presName="text0" presStyleLbl="node1" presStyleIdx="4" presStyleCnt="5" custScaleX="304714" custScaleY="163325" custRadScaleRad="143405" custRadScaleInc="-10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12267CB-C078-4A1A-9ADB-394FF9B60FC8}" type="presOf" srcId="{4395C262-D393-462D-84F9-93A75A484FD3}" destId="{8D21AFDD-6272-491E-B202-34B45C76CA03}" srcOrd="0" destOrd="0" presId="urn:microsoft.com/office/officeart/2008/layout/RadialCluster"/>
    <dgm:cxn modelId="{43E42607-0CA5-4338-B8A7-BF36D3CAF299}" type="presOf" srcId="{AE26332E-F25A-4F53-94EC-39E9C304FF2A}" destId="{9655014E-B8DF-40DB-B784-498F06949785}" srcOrd="0" destOrd="0" presId="urn:microsoft.com/office/officeart/2008/layout/RadialCluster"/>
    <dgm:cxn modelId="{034B8682-1CC2-436E-901F-71C10DA11659}" srcId="{4395C262-D393-462D-84F9-93A75A484FD3}" destId="{EA95C53D-0692-4213-854F-2C6DA980C6E3}" srcOrd="1" destOrd="0" parTransId="{418A6FEF-83F6-4D99-943B-04DFC6D3C5BE}" sibTransId="{90400830-C1AE-48B0-ABD7-4645A348FCEE}"/>
    <dgm:cxn modelId="{43C63677-E12D-4A74-B06B-A4026D3D729B}" type="presOf" srcId="{418A6FEF-83F6-4D99-943B-04DFC6D3C5BE}" destId="{CDC19D7D-DDBB-4085-89DB-4AD3FD46A461}" srcOrd="0" destOrd="0" presId="urn:microsoft.com/office/officeart/2008/layout/RadialCluster"/>
    <dgm:cxn modelId="{22CA6717-8489-4297-BB1C-12CD15321811}" type="presOf" srcId="{2C49FA55-93F2-46FA-AD1E-427263C6C8AD}" destId="{01415D42-8C64-41A5-B963-84286F54B3CE}" srcOrd="0" destOrd="0" presId="urn:microsoft.com/office/officeart/2008/layout/RadialCluster"/>
    <dgm:cxn modelId="{5D378F5A-FC78-40B5-B024-C8D66D9A9AB2}" type="presOf" srcId="{459C5284-2590-44F7-8D79-B4242FFCB44B}" destId="{8388D804-C954-4436-BA8B-A88F3B1730BD}" srcOrd="0" destOrd="0" presId="urn:microsoft.com/office/officeart/2008/layout/RadialCluster"/>
    <dgm:cxn modelId="{73AD1975-433B-4420-9D28-57759408E04D}" type="presOf" srcId="{EA95C53D-0692-4213-854F-2C6DA980C6E3}" destId="{1AF97981-150B-4009-B94B-9A833540BCC8}" srcOrd="0" destOrd="0" presId="urn:microsoft.com/office/officeart/2008/layout/RadialCluster"/>
    <dgm:cxn modelId="{F6D44B23-AF50-42FA-92D8-1C289953786A}" srcId="{2C49FA55-93F2-46FA-AD1E-427263C6C8AD}" destId="{4395C262-D393-462D-84F9-93A75A484FD3}" srcOrd="0" destOrd="0" parTransId="{173F862D-1F38-429A-A6E6-E77644BB5931}" sibTransId="{5A3480D4-C673-438B-9BBB-97DE239CE339}"/>
    <dgm:cxn modelId="{99AC318C-9A7B-424A-B02A-DBC54E343D21}" type="presOf" srcId="{A7B88D86-8C9C-4DE2-B0EC-B6383130F738}" destId="{32EB4363-5877-4C1B-9AF9-FAAA060909F8}" srcOrd="0" destOrd="0" presId="urn:microsoft.com/office/officeart/2008/layout/RadialCluster"/>
    <dgm:cxn modelId="{3ACA07D1-99B1-4190-AEEB-D14C10BE608E}" srcId="{4395C262-D393-462D-84F9-93A75A484FD3}" destId="{EB8D04FC-BDCD-4783-966A-E42295A26A61}" srcOrd="0" destOrd="0" parTransId="{BC2857FE-A0A7-411D-A054-D9191BF7CFF4}" sibTransId="{AF261520-0DF8-49C2-9877-593F7AE08A14}"/>
    <dgm:cxn modelId="{1A2E3543-094C-4F2F-A70B-84B66CDF2B39}" type="presOf" srcId="{78BD7D1D-6308-4D3F-A56D-4813F44CB778}" destId="{160F6E19-5EAD-4BD1-A40C-412FB891E951}" srcOrd="0" destOrd="0" presId="urn:microsoft.com/office/officeart/2008/layout/RadialCluster"/>
    <dgm:cxn modelId="{AE1AF95E-61E2-4F77-B129-6CF904B29919}" type="presOf" srcId="{BC2857FE-A0A7-411D-A054-D9191BF7CFF4}" destId="{A01E5B5E-7FA5-43C6-9F39-6C32C5D1D061}" srcOrd="0" destOrd="0" presId="urn:microsoft.com/office/officeart/2008/layout/RadialCluster"/>
    <dgm:cxn modelId="{36DE415B-91EA-4789-BCAF-FDBA5740F511}" srcId="{4395C262-D393-462D-84F9-93A75A484FD3}" destId="{AE26332E-F25A-4F53-94EC-39E9C304FF2A}" srcOrd="3" destOrd="0" parTransId="{459C5284-2590-44F7-8D79-B4242FFCB44B}" sibTransId="{EE5D9B35-8EBB-4FEE-9F60-B2C640AA7D34}"/>
    <dgm:cxn modelId="{5B9627EE-40FA-4549-9324-90BD821C8D4B}" srcId="{4395C262-D393-462D-84F9-93A75A484FD3}" destId="{A7B88D86-8C9C-4DE2-B0EC-B6383130F738}" srcOrd="2" destOrd="0" parTransId="{78BD7D1D-6308-4D3F-A56D-4813F44CB778}" sibTransId="{29A45293-37D4-47AC-83D7-9F2E0649F5AC}"/>
    <dgm:cxn modelId="{A4C2CE50-D5F8-4F2B-8114-C7317E4E8BA1}" type="presOf" srcId="{EB8D04FC-BDCD-4783-966A-E42295A26A61}" destId="{5DA772C5-103C-4B5A-B8D8-8E6D2CB3A30B}" srcOrd="0" destOrd="0" presId="urn:microsoft.com/office/officeart/2008/layout/RadialCluster"/>
    <dgm:cxn modelId="{1FA67E83-4589-46B1-A4F6-2FBD7F623EE1}" type="presParOf" srcId="{01415D42-8C64-41A5-B963-84286F54B3CE}" destId="{52FA5C3E-7481-40CC-9144-32FFD92FA649}" srcOrd="0" destOrd="0" presId="urn:microsoft.com/office/officeart/2008/layout/RadialCluster"/>
    <dgm:cxn modelId="{7F447FFD-2ECE-4695-A375-65D1DCE6A546}" type="presParOf" srcId="{52FA5C3E-7481-40CC-9144-32FFD92FA649}" destId="{8D21AFDD-6272-491E-B202-34B45C76CA03}" srcOrd="0" destOrd="0" presId="urn:microsoft.com/office/officeart/2008/layout/RadialCluster"/>
    <dgm:cxn modelId="{B3D17ED6-2187-4F0A-ACC9-9D556BE3EC2C}" type="presParOf" srcId="{52FA5C3E-7481-40CC-9144-32FFD92FA649}" destId="{A01E5B5E-7FA5-43C6-9F39-6C32C5D1D061}" srcOrd="1" destOrd="0" presId="urn:microsoft.com/office/officeart/2008/layout/RadialCluster"/>
    <dgm:cxn modelId="{822F0B66-C841-4AA9-B709-97A902A61B1F}" type="presParOf" srcId="{52FA5C3E-7481-40CC-9144-32FFD92FA649}" destId="{5DA772C5-103C-4B5A-B8D8-8E6D2CB3A30B}" srcOrd="2" destOrd="0" presId="urn:microsoft.com/office/officeart/2008/layout/RadialCluster"/>
    <dgm:cxn modelId="{3434EF55-C2B3-41F2-9839-55E69D43880D}" type="presParOf" srcId="{52FA5C3E-7481-40CC-9144-32FFD92FA649}" destId="{CDC19D7D-DDBB-4085-89DB-4AD3FD46A461}" srcOrd="3" destOrd="0" presId="urn:microsoft.com/office/officeart/2008/layout/RadialCluster"/>
    <dgm:cxn modelId="{9D273DEE-FDC2-4091-8DB7-39105FBE7CCA}" type="presParOf" srcId="{52FA5C3E-7481-40CC-9144-32FFD92FA649}" destId="{1AF97981-150B-4009-B94B-9A833540BCC8}" srcOrd="4" destOrd="0" presId="urn:microsoft.com/office/officeart/2008/layout/RadialCluster"/>
    <dgm:cxn modelId="{CBFB6D85-97B5-4D20-834D-6E35F2DE100D}" type="presParOf" srcId="{52FA5C3E-7481-40CC-9144-32FFD92FA649}" destId="{160F6E19-5EAD-4BD1-A40C-412FB891E951}" srcOrd="5" destOrd="0" presId="urn:microsoft.com/office/officeart/2008/layout/RadialCluster"/>
    <dgm:cxn modelId="{B902E5AF-1E55-43FB-92E2-DBFF0EB9B338}" type="presParOf" srcId="{52FA5C3E-7481-40CC-9144-32FFD92FA649}" destId="{32EB4363-5877-4C1B-9AF9-FAAA060909F8}" srcOrd="6" destOrd="0" presId="urn:microsoft.com/office/officeart/2008/layout/RadialCluster"/>
    <dgm:cxn modelId="{2F023479-E706-4D22-A19A-8DAE3056AC1B}" type="presParOf" srcId="{52FA5C3E-7481-40CC-9144-32FFD92FA649}" destId="{8388D804-C954-4436-BA8B-A88F3B1730BD}" srcOrd="7" destOrd="0" presId="urn:microsoft.com/office/officeart/2008/layout/RadialCluster"/>
    <dgm:cxn modelId="{6757C1F8-7A37-4DE6-BE9E-1AEFB2B96671}" type="presParOf" srcId="{52FA5C3E-7481-40CC-9144-32FFD92FA649}" destId="{9655014E-B8DF-40DB-B784-498F06949785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F46A1-5782-423A-AA23-12CBB21A4AE9}" type="doc">
      <dgm:prSet loTypeId="urn:microsoft.com/office/officeart/2005/8/layout/process2" loCatId="process" qsTypeId="urn:microsoft.com/office/officeart/2005/8/quickstyle/3d1" qsCatId="3D" csTypeId="urn:microsoft.com/office/officeart/2005/8/colors/colorful1" csCatId="colorful" phldr="1"/>
      <dgm:spPr/>
    </dgm:pt>
    <dgm:pt modelId="{0BDBA2F1-C6B5-4A31-82BF-4EC653CDD724}">
      <dgm:prSet phldrT="[Text]"/>
      <dgm:spPr/>
      <dgm:t>
        <a:bodyPr/>
        <a:lstStyle/>
        <a:p>
          <a:r>
            <a:rPr lang="en-GB" dirty="0" smtClean="0"/>
            <a:t>Corporate Objectives set HR needs</a:t>
          </a:r>
          <a:endParaRPr lang="en-GB" dirty="0"/>
        </a:p>
      </dgm:t>
    </dgm:pt>
    <dgm:pt modelId="{0D69050A-7E02-4DBE-A462-8754CF93C8E7}" type="parTrans" cxnId="{9617468B-77A3-4405-B4B8-BB955F0F8E52}">
      <dgm:prSet/>
      <dgm:spPr/>
      <dgm:t>
        <a:bodyPr/>
        <a:lstStyle/>
        <a:p>
          <a:endParaRPr lang="en-GB"/>
        </a:p>
      </dgm:t>
    </dgm:pt>
    <dgm:pt modelId="{DBC2ACAB-D5C3-4E84-A4FA-6E1F8F32F26E}" type="sibTrans" cxnId="{9617468B-77A3-4405-B4B8-BB955F0F8E52}">
      <dgm:prSet/>
      <dgm:spPr/>
      <dgm:t>
        <a:bodyPr/>
        <a:lstStyle/>
        <a:p>
          <a:endParaRPr lang="en-GB"/>
        </a:p>
      </dgm:t>
    </dgm:pt>
    <dgm:pt modelId="{73A0DE27-30D2-41D4-8365-A07D3F78D828}">
      <dgm:prSet phldrT="[Text]"/>
      <dgm:spPr/>
      <dgm:t>
        <a:bodyPr/>
        <a:lstStyle/>
        <a:p>
          <a:r>
            <a:rPr lang="en-GB" dirty="0" smtClean="0"/>
            <a:t>Analyse existing workforce</a:t>
          </a:r>
          <a:endParaRPr lang="en-GB" dirty="0"/>
        </a:p>
      </dgm:t>
    </dgm:pt>
    <dgm:pt modelId="{C2E3284B-268C-4204-A4DE-56A827BD208F}" type="parTrans" cxnId="{3498945D-13EE-4DA8-B561-3BBF9BF32F69}">
      <dgm:prSet/>
      <dgm:spPr/>
      <dgm:t>
        <a:bodyPr/>
        <a:lstStyle/>
        <a:p>
          <a:endParaRPr lang="en-GB"/>
        </a:p>
      </dgm:t>
    </dgm:pt>
    <dgm:pt modelId="{9A49C2F2-763D-417C-9BC7-DFBDE4BE8502}" type="sibTrans" cxnId="{3498945D-13EE-4DA8-B561-3BBF9BF32F69}">
      <dgm:prSet/>
      <dgm:spPr/>
      <dgm:t>
        <a:bodyPr/>
        <a:lstStyle/>
        <a:p>
          <a:endParaRPr lang="en-GB"/>
        </a:p>
      </dgm:t>
    </dgm:pt>
    <dgm:pt modelId="{7AE5C225-0EC2-4B90-9C99-184E8E9CE47D}">
      <dgm:prSet phldrT="[Text]"/>
      <dgm:spPr/>
      <dgm:t>
        <a:bodyPr/>
        <a:lstStyle/>
        <a:p>
          <a:r>
            <a:rPr lang="en-GB" dirty="0" smtClean="0"/>
            <a:t>Assess future needs (demand for labour)</a:t>
          </a:r>
        </a:p>
      </dgm:t>
    </dgm:pt>
    <dgm:pt modelId="{863B2D99-46B8-4DFC-9C3F-C16932CEA541}" type="parTrans" cxnId="{BA770D44-0CA0-4D46-B815-1117FE44B4D8}">
      <dgm:prSet/>
      <dgm:spPr/>
      <dgm:t>
        <a:bodyPr/>
        <a:lstStyle/>
        <a:p>
          <a:endParaRPr lang="en-GB"/>
        </a:p>
      </dgm:t>
    </dgm:pt>
    <dgm:pt modelId="{4C5F3974-D847-48FC-B2C1-B5AF10964C99}" type="sibTrans" cxnId="{BA770D44-0CA0-4D46-B815-1117FE44B4D8}">
      <dgm:prSet/>
      <dgm:spPr/>
      <dgm:t>
        <a:bodyPr/>
        <a:lstStyle/>
        <a:p>
          <a:endParaRPr lang="en-GB"/>
        </a:p>
      </dgm:t>
    </dgm:pt>
    <dgm:pt modelId="{89694F0D-F450-40F2-94F2-B25AD54895D4}">
      <dgm:prSet phldrT="[Text]"/>
      <dgm:spPr/>
      <dgm:t>
        <a:bodyPr/>
        <a:lstStyle/>
        <a:p>
          <a:r>
            <a:rPr lang="en-GB" dirty="0" smtClean="0"/>
            <a:t>Identify gaps in the workforce (gap analysis)</a:t>
          </a:r>
        </a:p>
      </dgm:t>
    </dgm:pt>
    <dgm:pt modelId="{CE6A6994-665C-40FB-9599-1A491CCD8E44}" type="parTrans" cxnId="{45263743-5C38-42AE-8E69-275742DBE0D7}">
      <dgm:prSet/>
      <dgm:spPr/>
      <dgm:t>
        <a:bodyPr/>
        <a:lstStyle/>
        <a:p>
          <a:endParaRPr lang="en-GB"/>
        </a:p>
      </dgm:t>
    </dgm:pt>
    <dgm:pt modelId="{311E83F7-B45A-4391-B698-DDE98127C83D}" type="sibTrans" cxnId="{45263743-5C38-42AE-8E69-275742DBE0D7}">
      <dgm:prSet/>
      <dgm:spPr/>
      <dgm:t>
        <a:bodyPr/>
        <a:lstStyle/>
        <a:p>
          <a:endParaRPr lang="en-GB"/>
        </a:p>
      </dgm:t>
    </dgm:pt>
    <dgm:pt modelId="{FE1DDF38-4E16-4154-89E5-51AB54183B0D}" type="pres">
      <dgm:prSet presAssocID="{F8EF46A1-5782-423A-AA23-12CBB21A4AE9}" presName="linearFlow" presStyleCnt="0">
        <dgm:presLayoutVars>
          <dgm:resizeHandles val="exact"/>
        </dgm:presLayoutVars>
      </dgm:prSet>
      <dgm:spPr/>
    </dgm:pt>
    <dgm:pt modelId="{5B3F5324-3F0A-4062-BE0F-1FC0E1F7C071}" type="pres">
      <dgm:prSet presAssocID="{0BDBA2F1-C6B5-4A31-82BF-4EC653CDD724}" presName="node" presStyleLbl="node1" presStyleIdx="0" presStyleCnt="4" custScaleX="5547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1993A0-6EAE-49E6-B6F2-378F4FC55920}" type="pres">
      <dgm:prSet presAssocID="{DBC2ACAB-D5C3-4E84-A4FA-6E1F8F32F26E}" presName="sibTrans" presStyleLbl="sibTrans2D1" presStyleIdx="0" presStyleCnt="3"/>
      <dgm:spPr/>
      <dgm:t>
        <a:bodyPr/>
        <a:lstStyle/>
        <a:p>
          <a:endParaRPr lang="en-GB"/>
        </a:p>
      </dgm:t>
    </dgm:pt>
    <dgm:pt modelId="{2446BDD8-B3F3-475D-8CDD-C9A8076FDCA1}" type="pres">
      <dgm:prSet presAssocID="{DBC2ACAB-D5C3-4E84-A4FA-6E1F8F32F26E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48D78E61-FC2B-4E2C-8A2F-1148621F23B6}" type="pres">
      <dgm:prSet presAssocID="{73A0DE27-30D2-41D4-8365-A07D3F78D828}" presName="node" presStyleLbl="node1" presStyleIdx="1" presStyleCnt="4" custScaleX="5547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992EDF-F1A6-4774-8B9E-054EDF0F73C3}" type="pres">
      <dgm:prSet presAssocID="{9A49C2F2-763D-417C-9BC7-DFBDE4BE8502}" presName="sibTrans" presStyleLbl="sibTrans2D1" presStyleIdx="1" presStyleCnt="3"/>
      <dgm:spPr/>
      <dgm:t>
        <a:bodyPr/>
        <a:lstStyle/>
        <a:p>
          <a:endParaRPr lang="en-GB"/>
        </a:p>
      </dgm:t>
    </dgm:pt>
    <dgm:pt modelId="{9C9E06EB-3BFF-407B-ABF4-3A81116E2040}" type="pres">
      <dgm:prSet presAssocID="{9A49C2F2-763D-417C-9BC7-DFBDE4BE8502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BB3D61A9-60CE-4984-8337-4C6DD5ABD403}" type="pres">
      <dgm:prSet presAssocID="{7AE5C225-0EC2-4B90-9C99-184E8E9CE47D}" presName="node" presStyleLbl="node1" presStyleIdx="2" presStyleCnt="4" custScaleX="5547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4BD219-44C3-4210-A70E-889A42460F79}" type="pres">
      <dgm:prSet presAssocID="{4C5F3974-D847-48FC-B2C1-B5AF10964C99}" presName="sibTrans" presStyleLbl="sibTrans2D1" presStyleIdx="2" presStyleCnt="3"/>
      <dgm:spPr/>
      <dgm:t>
        <a:bodyPr/>
        <a:lstStyle/>
        <a:p>
          <a:endParaRPr lang="en-GB"/>
        </a:p>
      </dgm:t>
    </dgm:pt>
    <dgm:pt modelId="{4CE80781-99A8-40BB-A075-363D6A340FF6}" type="pres">
      <dgm:prSet presAssocID="{4C5F3974-D847-48FC-B2C1-B5AF10964C99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3603AF47-A417-48A7-8309-3DF666AFC457}" type="pres">
      <dgm:prSet presAssocID="{89694F0D-F450-40F2-94F2-B25AD54895D4}" presName="node" presStyleLbl="node1" presStyleIdx="3" presStyleCnt="4" custScaleX="5547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617468B-77A3-4405-B4B8-BB955F0F8E52}" srcId="{F8EF46A1-5782-423A-AA23-12CBB21A4AE9}" destId="{0BDBA2F1-C6B5-4A31-82BF-4EC653CDD724}" srcOrd="0" destOrd="0" parTransId="{0D69050A-7E02-4DBE-A462-8754CF93C8E7}" sibTransId="{DBC2ACAB-D5C3-4E84-A4FA-6E1F8F32F26E}"/>
    <dgm:cxn modelId="{411C1FDD-96FF-40D1-B25C-F2C38DDC83DF}" type="presOf" srcId="{DBC2ACAB-D5C3-4E84-A4FA-6E1F8F32F26E}" destId="{2446BDD8-B3F3-475D-8CDD-C9A8076FDCA1}" srcOrd="1" destOrd="0" presId="urn:microsoft.com/office/officeart/2005/8/layout/process2"/>
    <dgm:cxn modelId="{F78BBC08-D957-4010-BFB3-D4822A03130C}" type="presOf" srcId="{7AE5C225-0EC2-4B90-9C99-184E8E9CE47D}" destId="{BB3D61A9-60CE-4984-8337-4C6DD5ABD403}" srcOrd="0" destOrd="0" presId="urn:microsoft.com/office/officeart/2005/8/layout/process2"/>
    <dgm:cxn modelId="{BA770D44-0CA0-4D46-B815-1117FE44B4D8}" srcId="{F8EF46A1-5782-423A-AA23-12CBB21A4AE9}" destId="{7AE5C225-0EC2-4B90-9C99-184E8E9CE47D}" srcOrd="2" destOrd="0" parTransId="{863B2D99-46B8-4DFC-9C3F-C16932CEA541}" sibTransId="{4C5F3974-D847-48FC-B2C1-B5AF10964C99}"/>
    <dgm:cxn modelId="{B2693EF5-1C07-4726-BD8A-917EE4DCE574}" type="presOf" srcId="{DBC2ACAB-D5C3-4E84-A4FA-6E1F8F32F26E}" destId="{4C1993A0-6EAE-49E6-B6F2-378F4FC55920}" srcOrd="0" destOrd="0" presId="urn:microsoft.com/office/officeart/2005/8/layout/process2"/>
    <dgm:cxn modelId="{ABBE17F5-F678-4AC9-B67A-F46C762EF61A}" type="presOf" srcId="{4C5F3974-D847-48FC-B2C1-B5AF10964C99}" destId="{DE4BD219-44C3-4210-A70E-889A42460F79}" srcOrd="0" destOrd="0" presId="urn:microsoft.com/office/officeart/2005/8/layout/process2"/>
    <dgm:cxn modelId="{DB984615-2135-4B0E-8ADD-016FBAFB244E}" type="presOf" srcId="{9A49C2F2-763D-417C-9BC7-DFBDE4BE8502}" destId="{9C9E06EB-3BFF-407B-ABF4-3A81116E2040}" srcOrd="1" destOrd="0" presId="urn:microsoft.com/office/officeart/2005/8/layout/process2"/>
    <dgm:cxn modelId="{45263743-5C38-42AE-8E69-275742DBE0D7}" srcId="{F8EF46A1-5782-423A-AA23-12CBB21A4AE9}" destId="{89694F0D-F450-40F2-94F2-B25AD54895D4}" srcOrd="3" destOrd="0" parTransId="{CE6A6994-665C-40FB-9599-1A491CCD8E44}" sibTransId="{311E83F7-B45A-4391-B698-DDE98127C83D}"/>
    <dgm:cxn modelId="{3498945D-13EE-4DA8-B561-3BBF9BF32F69}" srcId="{F8EF46A1-5782-423A-AA23-12CBB21A4AE9}" destId="{73A0DE27-30D2-41D4-8365-A07D3F78D828}" srcOrd="1" destOrd="0" parTransId="{C2E3284B-268C-4204-A4DE-56A827BD208F}" sibTransId="{9A49C2F2-763D-417C-9BC7-DFBDE4BE8502}"/>
    <dgm:cxn modelId="{489C0377-701B-4F15-8317-9E73DCCBC814}" type="presOf" srcId="{9A49C2F2-763D-417C-9BC7-DFBDE4BE8502}" destId="{97992EDF-F1A6-4774-8B9E-054EDF0F73C3}" srcOrd="0" destOrd="0" presId="urn:microsoft.com/office/officeart/2005/8/layout/process2"/>
    <dgm:cxn modelId="{B93F0F05-4255-4759-9878-85D4DD731306}" type="presOf" srcId="{73A0DE27-30D2-41D4-8365-A07D3F78D828}" destId="{48D78E61-FC2B-4E2C-8A2F-1148621F23B6}" srcOrd="0" destOrd="0" presId="urn:microsoft.com/office/officeart/2005/8/layout/process2"/>
    <dgm:cxn modelId="{09C47EB7-F13C-4475-8EE6-8852A10ED523}" type="presOf" srcId="{89694F0D-F450-40F2-94F2-B25AD54895D4}" destId="{3603AF47-A417-48A7-8309-3DF666AFC457}" srcOrd="0" destOrd="0" presId="urn:microsoft.com/office/officeart/2005/8/layout/process2"/>
    <dgm:cxn modelId="{EEC2AC8A-5831-42E6-8A01-481615E5B273}" type="presOf" srcId="{0BDBA2F1-C6B5-4A31-82BF-4EC653CDD724}" destId="{5B3F5324-3F0A-4062-BE0F-1FC0E1F7C071}" srcOrd="0" destOrd="0" presId="urn:microsoft.com/office/officeart/2005/8/layout/process2"/>
    <dgm:cxn modelId="{E1325B68-F94D-4049-9B52-F26721439301}" type="presOf" srcId="{F8EF46A1-5782-423A-AA23-12CBB21A4AE9}" destId="{FE1DDF38-4E16-4154-89E5-51AB54183B0D}" srcOrd="0" destOrd="0" presId="urn:microsoft.com/office/officeart/2005/8/layout/process2"/>
    <dgm:cxn modelId="{AAE8E298-DC80-482D-B136-6B7EFBF9F3FC}" type="presOf" srcId="{4C5F3974-D847-48FC-B2C1-B5AF10964C99}" destId="{4CE80781-99A8-40BB-A075-363D6A340FF6}" srcOrd="1" destOrd="0" presId="urn:microsoft.com/office/officeart/2005/8/layout/process2"/>
    <dgm:cxn modelId="{5D7FE2E6-B67D-47A9-AE5D-AA9E6F6492AC}" type="presParOf" srcId="{FE1DDF38-4E16-4154-89E5-51AB54183B0D}" destId="{5B3F5324-3F0A-4062-BE0F-1FC0E1F7C071}" srcOrd="0" destOrd="0" presId="urn:microsoft.com/office/officeart/2005/8/layout/process2"/>
    <dgm:cxn modelId="{D7041F45-6836-46BC-9C6E-F3A4AF4EFCDF}" type="presParOf" srcId="{FE1DDF38-4E16-4154-89E5-51AB54183B0D}" destId="{4C1993A0-6EAE-49E6-B6F2-378F4FC55920}" srcOrd="1" destOrd="0" presId="urn:microsoft.com/office/officeart/2005/8/layout/process2"/>
    <dgm:cxn modelId="{43973652-32E7-45F0-B81B-384E25FF58C6}" type="presParOf" srcId="{4C1993A0-6EAE-49E6-B6F2-378F4FC55920}" destId="{2446BDD8-B3F3-475D-8CDD-C9A8076FDCA1}" srcOrd="0" destOrd="0" presId="urn:microsoft.com/office/officeart/2005/8/layout/process2"/>
    <dgm:cxn modelId="{DA56B9A1-983F-4C21-B167-916DCA79CF87}" type="presParOf" srcId="{FE1DDF38-4E16-4154-89E5-51AB54183B0D}" destId="{48D78E61-FC2B-4E2C-8A2F-1148621F23B6}" srcOrd="2" destOrd="0" presId="urn:microsoft.com/office/officeart/2005/8/layout/process2"/>
    <dgm:cxn modelId="{6A809685-CEE1-43BB-B982-1B8D35886CDB}" type="presParOf" srcId="{FE1DDF38-4E16-4154-89E5-51AB54183B0D}" destId="{97992EDF-F1A6-4774-8B9E-054EDF0F73C3}" srcOrd="3" destOrd="0" presId="urn:microsoft.com/office/officeart/2005/8/layout/process2"/>
    <dgm:cxn modelId="{B347C75A-74D7-4C70-8FED-F11CD7AE42EF}" type="presParOf" srcId="{97992EDF-F1A6-4774-8B9E-054EDF0F73C3}" destId="{9C9E06EB-3BFF-407B-ABF4-3A81116E2040}" srcOrd="0" destOrd="0" presId="urn:microsoft.com/office/officeart/2005/8/layout/process2"/>
    <dgm:cxn modelId="{425E6E12-21B6-4445-B4A4-D364C6CF6BFF}" type="presParOf" srcId="{FE1DDF38-4E16-4154-89E5-51AB54183B0D}" destId="{BB3D61A9-60CE-4984-8337-4C6DD5ABD403}" srcOrd="4" destOrd="0" presId="urn:microsoft.com/office/officeart/2005/8/layout/process2"/>
    <dgm:cxn modelId="{27EA110B-2643-4CE0-9AD2-2F7B71881ECA}" type="presParOf" srcId="{FE1DDF38-4E16-4154-89E5-51AB54183B0D}" destId="{DE4BD219-44C3-4210-A70E-889A42460F79}" srcOrd="5" destOrd="0" presId="urn:microsoft.com/office/officeart/2005/8/layout/process2"/>
    <dgm:cxn modelId="{FAEE525A-4BDF-4207-A639-9FCBCE7BA136}" type="presParOf" srcId="{DE4BD219-44C3-4210-A70E-889A42460F79}" destId="{4CE80781-99A8-40BB-A075-363D6A340FF6}" srcOrd="0" destOrd="0" presId="urn:microsoft.com/office/officeart/2005/8/layout/process2"/>
    <dgm:cxn modelId="{A112CE5F-F35A-4ED5-B548-5FBAE93DFCE9}" type="presParOf" srcId="{FE1DDF38-4E16-4154-89E5-51AB54183B0D}" destId="{3603AF47-A417-48A7-8309-3DF666AFC45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1AFDD-6272-491E-B202-34B45C76CA03}">
      <dsp:nvSpPr>
        <dsp:cNvPr id="0" name=""/>
        <dsp:cNvSpPr/>
      </dsp:nvSpPr>
      <dsp:spPr>
        <a:xfrm>
          <a:off x="3263396" y="1540766"/>
          <a:ext cx="1440165" cy="14444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Workforce Plans</a:t>
          </a:r>
          <a:endParaRPr lang="en-GB" sz="2100" b="1" kern="1200" dirty="0"/>
        </a:p>
      </dsp:txBody>
      <dsp:txXfrm>
        <a:off x="3333699" y="1611069"/>
        <a:ext cx="1299559" cy="1303823"/>
      </dsp:txXfrm>
    </dsp:sp>
    <dsp:sp modelId="{A01E5B5E-7FA5-43C6-9F39-6C32C5D1D061}">
      <dsp:nvSpPr>
        <dsp:cNvPr id="0" name=""/>
        <dsp:cNvSpPr/>
      </dsp:nvSpPr>
      <dsp:spPr>
        <a:xfrm rot="16214499">
          <a:off x="3783832" y="1337216"/>
          <a:ext cx="4071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710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772C5-103C-4B5A-B8D8-8E6D2CB3A30B}">
      <dsp:nvSpPr>
        <dsp:cNvPr id="0" name=""/>
        <dsp:cNvSpPr/>
      </dsp:nvSpPr>
      <dsp:spPr>
        <a:xfrm>
          <a:off x="1838299" y="-181813"/>
          <a:ext cx="4305434" cy="1315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Recruitment and Selection requirements</a:t>
          </a:r>
          <a:endParaRPr lang="en-GB" sz="3300" kern="1200" dirty="0"/>
        </a:p>
      </dsp:txBody>
      <dsp:txXfrm>
        <a:off x="1902515" y="-117597"/>
        <a:ext cx="4177002" cy="1187048"/>
      </dsp:txXfrm>
    </dsp:sp>
    <dsp:sp modelId="{CDC19D7D-DDBB-4085-89DB-4AD3FD46A461}">
      <dsp:nvSpPr>
        <dsp:cNvPr id="0" name=""/>
        <dsp:cNvSpPr/>
      </dsp:nvSpPr>
      <dsp:spPr>
        <a:xfrm rot="27374">
          <a:off x="4703559" y="2269626"/>
          <a:ext cx="2287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72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97981-150B-4009-B94B-9A833540BCC8}">
      <dsp:nvSpPr>
        <dsp:cNvPr id="0" name=""/>
        <dsp:cNvSpPr/>
      </dsp:nvSpPr>
      <dsp:spPr>
        <a:xfrm>
          <a:off x="4932279" y="1514393"/>
          <a:ext cx="3297320" cy="153854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Training and development programmes</a:t>
          </a:r>
          <a:endParaRPr lang="en-GB" sz="2900" kern="1200" dirty="0"/>
        </a:p>
      </dsp:txBody>
      <dsp:txXfrm>
        <a:off x="5007384" y="1589498"/>
        <a:ext cx="3147110" cy="1388333"/>
      </dsp:txXfrm>
    </dsp:sp>
    <dsp:sp modelId="{160F6E19-5EAD-4BD1-A40C-412FB891E951}">
      <dsp:nvSpPr>
        <dsp:cNvPr id="0" name=""/>
        <dsp:cNvSpPr/>
      </dsp:nvSpPr>
      <dsp:spPr>
        <a:xfrm rot="5385690">
          <a:off x="3773485" y="3199085"/>
          <a:ext cx="4277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78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B4363-5877-4C1B-9AF9-FAAA060909F8}">
      <dsp:nvSpPr>
        <dsp:cNvPr id="0" name=""/>
        <dsp:cNvSpPr/>
      </dsp:nvSpPr>
      <dsp:spPr>
        <a:xfrm>
          <a:off x="1838287" y="3412974"/>
          <a:ext cx="4305434" cy="1315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Retraining and redeployment programmes</a:t>
          </a:r>
          <a:endParaRPr lang="en-GB" sz="2800" kern="1200" dirty="0"/>
        </a:p>
      </dsp:txBody>
      <dsp:txXfrm>
        <a:off x="1902503" y="3477190"/>
        <a:ext cx="4177002" cy="1187048"/>
      </dsp:txXfrm>
    </dsp:sp>
    <dsp:sp modelId="{8388D804-C954-4436-BA8B-A88F3B1730BD}">
      <dsp:nvSpPr>
        <dsp:cNvPr id="0" name=""/>
        <dsp:cNvSpPr/>
      </dsp:nvSpPr>
      <dsp:spPr>
        <a:xfrm rot="10772568">
          <a:off x="2777194" y="2270667"/>
          <a:ext cx="4862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6209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5014E-B8DF-40DB-B784-498F06949785}">
      <dsp:nvSpPr>
        <dsp:cNvPr id="0" name=""/>
        <dsp:cNvSpPr/>
      </dsp:nvSpPr>
      <dsp:spPr>
        <a:xfrm>
          <a:off x="5162" y="1540768"/>
          <a:ext cx="2772039" cy="148579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Redundancy plans</a:t>
          </a:r>
          <a:endParaRPr lang="en-GB" sz="3500" kern="1200" dirty="0"/>
        </a:p>
      </dsp:txBody>
      <dsp:txXfrm>
        <a:off x="77693" y="1613299"/>
        <a:ext cx="2626977" cy="1340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F5324-3F0A-4062-BE0F-1FC0E1F7C071}">
      <dsp:nvSpPr>
        <dsp:cNvPr id="0" name=""/>
        <dsp:cNvSpPr/>
      </dsp:nvSpPr>
      <dsp:spPr>
        <a:xfrm>
          <a:off x="10347" y="2209"/>
          <a:ext cx="8208904" cy="822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Corporate Objectives set HR needs</a:t>
          </a:r>
          <a:endParaRPr lang="en-GB" sz="2600" kern="1200" dirty="0"/>
        </a:p>
      </dsp:txBody>
      <dsp:txXfrm>
        <a:off x="34425" y="26287"/>
        <a:ext cx="8160748" cy="773942"/>
      </dsp:txXfrm>
    </dsp:sp>
    <dsp:sp modelId="{4C1993A0-6EAE-49E6-B6F2-378F4FC55920}">
      <dsp:nvSpPr>
        <dsp:cNvPr id="0" name=""/>
        <dsp:cNvSpPr/>
      </dsp:nvSpPr>
      <dsp:spPr>
        <a:xfrm rot="5400000">
          <a:off x="3960656" y="844861"/>
          <a:ext cx="308287" cy="3699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-5400000">
        <a:off x="4003817" y="875689"/>
        <a:ext cx="221966" cy="215801"/>
      </dsp:txXfrm>
    </dsp:sp>
    <dsp:sp modelId="{48D78E61-FC2B-4E2C-8A2F-1148621F23B6}">
      <dsp:nvSpPr>
        <dsp:cNvPr id="0" name=""/>
        <dsp:cNvSpPr/>
      </dsp:nvSpPr>
      <dsp:spPr>
        <a:xfrm>
          <a:off x="10347" y="1235358"/>
          <a:ext cx="8208904" cy="822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Analyse existing workforce</a:t>
          </a:r>
          <a:endParaRPr lang="en-GB" sz="2500" kern="1200" dirty="0"/>
        </a:p>
      </dsp:txBody>
      <dsp:txXfrm>
        <a:off x="34425" y="1259436"/>
        <a:ext cx="8160748" cy="773942"/>
      </dsp:txXfrm>
    </dsp:sp>
    <dsp:sp modelId="{97992EDF-F1A6-4774-8B9E-054EDF0F73C3}">
      <dsp:nvSpPr>
        <dsp:cNvPr id="0" name=""/>
        <dsp:cNvSpPr/>
      </dsp:nvSpPr>
      <dsp:spPr>
        <a:xfrm rot="5400000">
          <a:off x="3960656" y="2078009"/>
          <a:ext cx="308287" cy="3699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-5400000">
        <a:off x="4003817" y="2108837"/>
        <a:ext cx="221966" cy="215801"/>
      </dsp:txXfrm>
    </dsp:sp>
    <dsp:sp modelId="{BB3D61A9-60CE-4984-8337-4C6DD5ABD403}">
      <dsp:nvSpPr>
        <dsp:cNvPr id="0" name=""/>
        <dsp:cNvSpPr/>
      </dsp:nvSpPr>
      <dsp:spPr>
        <a:xfrm>
          <a:off x="10347" y="2468506"/>
          <a:ext cx="8208904" cy="822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Assess future needs (demand for labour)</a:t>
          </a:r>
        </a:p>
      </dsp:txBody>
      <dsp:txXfrm>
        <a:off x="34425" y="2492584"/>
        <a:ext cx="8160748" cy="773942"/>
      </dsp:txXfrm>
    </dsp:sp>
    <dsp:sp modelId="{DE4BD219-44C3-4210-A70E-889A42460F79}">
      <dsp:nvSpPr>
        <dsp:cNvPr id="0" name=""/>
        <dsp:cNvSpPr/>
      </dsp:nvSpPr>
      <dsp:spPr>
        <a:xfrm rot="5400000">
          <a:off x="3960656" y="3311157"/>
          <a:ext cx="308287" cy="3699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-5400000">
        <a:off x="4003817" y="3341985"/>
        <a:ext cx="221966" cy="215801"/>
      </dsp:txXfrm>
    </dsp:sp>
    <dsp:sp modelId="{3603AF47-A417-48A7-8309-3DF666AFC457}">
      <dsp:nvSpPr>
        <dsp:cNvPr id="0" name=""/>
        <dsp:cNvSpPr/>
      </dsp:nvSpPr>
      <dsp:spPr>
        <a:xfrm>
          <a:off x="10347" y="3701654"/>
          <a:ext cx="8208904" cy="822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Identify gaps in the workforce (gap analysis)</a:t>
          </a:r>
        </a:p>
      </dsp:txBody>
      <dsp:txXfrm>
        <a:off x="34425" y="3725732"/>
        <a:ext cx="8160748" cy="773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C267AC1-9886-442F-B489-FCDB92480245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tagish.co.uk/images/tagishltd/HRJigsaw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25144"/>
            <a:ext cx="3744416" cy="209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34745" y="3717032"/>
            <a:ext cx="8568952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323528" y="2276872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Developing and Implementing Workforce Plans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A2 Business Studies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4</a:t>
            </a:r>
            <a:r>
              <a:rPr lang="en-GB" b="1" dirty="0" smtClean="0">
                <a:solidFill>
                  <a:schemeClr val="bg1"/>
                </a:solidFill>
              </a:rPr>
              <a:t>) Identify Gaps in the Workforce (Gap Analysis)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Arise if the business does not have the staff with the right skills for future needs, or enough staff in total to meet demand.</a:t>
            </a:r>
          </a:p>
          <a:p>
            <a:pPr lvl="0"/>
            <a:endParaRPr lang="en-GB" b="1" dirty="0">
              <a:solidFill>
                <a:srgbClr val="FF0000"/>
              </a:solidFill>
            </a:endParaRPr>
          </a:p>
          <a:p>
            <a:pPr lvl="0"/>
            <a:r>
              <a:rPr lang="en-GB" dirty="0" smtClean="0"/>
              <a:t>Plan should identify the strategy for closing the gap – a </a:t>
            </a:r>
            <a:r>
              <a:rPr lang="en-GB" b="1" dirty="0" smtClean="0">
                <a:solidFill>
                  <a:srgbClr val="FF0000"/>
                </a:solidFill>
              </a:rPr>
              <a:t>combination of recruitment, promotion and training</a:t>
            </a:r>
            <a:r>
              <a:rPr lang="en-GB" dirty="0" smtClean="0"/>
              <a:t>, including an estimate of the likely </a:t>
            </a:r>
            <a:r>
              <a:rPr lang="en-GB" u="sng" dirty="0" smtClean="0"/>
              <a:t>cost.</a:t>
            </a:r>
            <a:endParaRPr lang="en-GB" u="sng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8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Internal Influences on Workforce Plans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700808"/>
            <a:ext cx="8352928" cy="4320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Consider how the four internal influences will impact on workforce planning.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2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Internal Influences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 smtClean="0">
                <a:solidFill>
                  <a:srgbClr val="FF0000"/>
                </a:solidFill>
              </a:rPr>
              <a:t>Corporate Objectives:</a:t>
            </a:r>
          </a:p>
          <a:p>
            <a:pPr lvl="1"/>
            <a:r>
              <a:rPr lang="en-GB" dirty="0" smtClean="0"/>
              <a:t>Any change will impact workforce plan.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Production Objectives:</a:t>
            </a:r>
          </a:p>
          <a:p>
            <a:pPr lvl="1"/>
            <a:r>
              <a:rPr lang="en-GB" dirty="0" smtClean="0"/>
              <a:t>The required capacity, product quality and delivery are significant to the businesses’ demand for labour.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Marketing Objectives:</a:t>
            </a:r>
          </a:p>
          <a:p>
            <a:pPr lvl="1"/>
            <a:r>
              <a:rPr lang="en-GB" dirty="0" smtClean="0"/>
              <a:t>Development of new markets could lead to redeployment and recruitment of local sales force.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Financial Objectives:</a:t>
            </a:r>
          </a:p>
          <a:p>
            <a:pPr lvl="1"/>
            <a:r>
              <a:rPr lang="en-GB" dirty="0" smtClean="0"/>
              <a:t>Training costs, recruitment costs, </a:t>
            </a:r>
            <a:r>
              <a:rPr lang="en-GB" u="sng" dirty="0" smtClean="0"/>
              <a:t>depends on </a:t>
            </a:r>
            <a:r>
              <a:rPr lang="en-GB" dirty="0" smtClean="0"/>
              <a:t>hard or soft HRM approach.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1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External Influences on Workforce Plans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700808"/>
            <a:ext cx="8352928" cy="4320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Consider how each of the following will affect workforce planning: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Market demand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Labour market trends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Economic conditions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Social and political change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Local factors</a:t>
            </a:r>
            <a:endParaRPr lang="en-GB" sz="1100" b="1" i="1" dirty="0"/>
          </a:p>
        </p:txBody>
      </p:sp>
    </p:spTree>
    <p:extLst>
      <p:ext uri="{BB962C8B-B14F-4D97-AF65-F5344CB8AC3E}">
        <p14:creationId xmlns:p14="http://schemas.microsoft.com/office/powerpoint/2010/main" val="148163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External Influences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lvl="0"/>
            <a:r>
              <a:rPr lang="en-GB" b="1" dirty="0" smtClean="0">
                <a:solidFill>
                  <a:srgbClr val="FF0000"/>
                </a:solidFill>
              </a:rPr>
              <a:t>Market demand</a:t>
            </a:r>
          </a:p>
          <a:p>
            <a:pPr lvl="1"/>
            <a:r>
              <a:rPr lang="en-GB" dirty="0" smtClean="0"/>
              <a:t>Demand for the firms’ product determines production output which determines the demand for labour.</a:t>
            </a:r>
          </a:p>
          <a:p>
            <a:pPr marL="457200" lvl="1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Labour market trends</a:t>
            </a:r>
          </a:p>
          <a:p>
            <a:pPr lvl="1"/>
            <a:r>
              <a:rPr lang="en-GB" dirty="0" smtClean="0"/>
              <a:t>The strength if the labour market determines how easy or difficult it is to recruit staff and the rates of pay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2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External Influences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lvl="0"/>
            <a:r>
              <a:rPr lang="en-GB" b="1" dirty="0" smtClean="0">
                <a:solidFill>
                  <a:srgbClr val="FF0000"/>
                </a:solidFill>
              </a:rPr>
              <a:t>Economic conditions</a:t>
            </a:r>
          </a:p>
          <a:p>
            <a:pPr lvl="1"/>
            <a:r>
              <a:rPr lang="en-GB" dirty="0" smtClean="0"/>
              <a:t>A weak economy may lower wage rates and make it easier to recruit, however market demand may fall.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Social and Political Change </a:t>
            </a:r>
          </a:p>
          <a:p>
            <a:pPr lvl="1"/>
            <a:r>
              <a:rPr lang="en-GB" dirty="0" smtClean="0"/>
              <a:t>Legislation such as minimum wage affects staff costs and planning.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Local Factors</a:t>
            </a:r>
          </a:p>
          <a:p>
            <a:pPr lvl="1"/>
            <a:r>
              <a:rPr lang="en-GB" dirty="0" smtClean="0"/>
              <a:t>Transport links, local school quality may affect planning.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76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January 2010 Question 1 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(10 Marks)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7"/>
            <a:ext cx="8064896" cy="729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564904"/>
            <a:ext cx="8208912" cy="375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5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January 2010 Question 1 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(10 Marks)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57265"/>
            <a:ext cx="8271214" cy="422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3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Aims and Objectives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Understand influences on workforce plans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Define workforce plans</a:t>
            </a:r>
          </a:p>
          <a:p>
            <a:r>
              <a:rPr lang="en-GB" dirty="0" smtClean="0"/>
              <a:t>Explain components of a workforce plan</a:t>
            </a:r>
          </a:p>
          <a:p>
            <a:r>
              <a:rPr lang="en-GB" dirty="0" smtClean="0"/>
              <a:t>Analyse the influences on workforce plans</a:t>
            </a:r>
          </a:p>
        </p:txBody>
      </p:sp>
    </p:spTree>
    <p:extLst>
      <p:ext uri="{BB962C8B-B14F-4D97-AF65-F5344CB8AC3E}">
        <p14:creationId xmlns:p14="http://schemas.microsoft.com/office/powerpoint/2010/main" val="114402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Starter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04056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Define ‘hard’ and ‘soft’ HRM.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Give two benefits of each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Give two drawbacks of each.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Which approach is better?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72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Workforce Planning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700808"/>
            <a:ext cx="8352928" cy="4320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Workforce planning is about deciding how many and what types of workers are required.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35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Workforce Plans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046608"/>
              </p:ext>
            </p:extLst>
          </p:nvPr>
        </p:nvGraphicFramePr>
        <p:xfrm>
          <a:off x="493204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758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21AFDD-6272-491E-B202-34B45C76C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1E5B5E-7FA5-43C6-9F39-6C32C5D1D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A772C5-103C-4B5A-B8D8-8E6D2CB3A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C19D7D-DDBB-4085-89DB-4AD3FD46A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F97981-150B-4009-B94B-9A833540B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0F6E19-5EAD-4BD1-A40C-412FB891E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EB4363-5877-4C1B-9AF9-FAAA06090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88D804-C954-4436-BA8B-A88F3B173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55014E-B8DF-40DB-B784-498F06949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Steps in Workforce Planning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5387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70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3F5324-3F0A-4062-BE0F-1FC0E1F7C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1993A0-6EAE-49E6-B6F2-378F4FC55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D78E61-FC2B-4E2C-8A2F-1148621F2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992EDF-F1A6-4774-8B9E-054EDF0F7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3D61A9-60CE-4984-8337-4C6DD5ABD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4BD219-44C3-4210-A70E-889A42460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03AF47-A417-48A7-8309-3DF666AFC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1) Corporate Objectives Sets HR Needs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Indicates likely demand for labour (e.g. Sales targets, units, locations, costs).</a:t>
            </a:r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GB" dirty="0" smtClean="0"/>
              <a:t>E.g.  strategy of retrenchment will indicate significant reduction in demand for labour.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2</a:t>
            </a:r>
            <a:r>
              <a:rPr lang="en-GB" b="1" dirty="0" smtClean="0">
                <a:solidFill>
                  <a:schemeClr val="bg1"/>
                </a:solidFill>
              </a:rPr>
              <a:t>) Analyse Existing Workforce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How many? Numbers, location, age, full/part-time, permanent/temps etc.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How do they perform? Productivity, retention etc.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How well does the existing workforce meet future needs?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skills audit </a:t>
            </a:r>
            <a:r>
              <a:rPr lang="en-GB" dirty="0" smtClean="0"/>
              <a:t>should help match existing skills with those needed.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97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3) Assess Future Needs (demand for labour)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Shaped by plans for </a:t>
            </a:r>
            <a:r>
              <a:rPr lang="en-GB" b="1" dirty="0" smtClean="0">
                <a:solidFill>
                  <a:srgbClr val="FF0000"/>
                </a:solidFill>
              </a:rPr>
              <a:t>markets, products &amp; targets for efficiency and costs.</a:t>
            </a:r>
          </a:p>
          <a:p>
            <a:pPr lvl="0"/>
            <a:endParaRPr lang="en-GB" b="1" dirty="0" smtClean="0">
              <a:solidFill>
                <a:srgbClr val="FF0000"/>
              </a:solidFill>
            </a:endParaRPr>
          </a:p>
          <a:p>
            <a:pPr lvl="0"/>
            <a:r>
              <a:rPr lang="en-GB" dirty="0" smtClean="0"/>
              <a:t>Consideration of technological improvements.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Considering changing </a:t>
            </a:r>
            <a:r>
              <a:rPr lang="en-GB" b="1" dirty="0" smtClean="0">
                <a:solidFill>
                  <a:srgbClr val="FF0000"/>
                </a:solidFill>
              </a:rPr>
              <a:t>economic, social and political environment.</a:t>
            </a:r>
          </a:p>
          <a:p>
            <a:pPr lvl="1"/>
            <a:r>
              <a:rPr lang="en-GB" dirty="0" smtClean="0"/>
              <a:t>E.g. recession should make it easier to recruit but will it also mean a reduction in consumer spending.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Must be based on </a:t>
            </a:r>
            <a:r>
              <a:rPr lang="en-GB" b="1" dirty="0" smtClean="0">
                <a:solidFill>
                  <a:srgbClr val="FF0000"/>
                </a:solidFill>
              </a:rPr>
              <a:t>reliable data – historical/future predictions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61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</Template>
  <TotalTime>1521</TotalTime>
  <Words>563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Theme24</vt:lpstr>
      <vt:lpstr>Developing and Implementing Workforce Plans</vt:lpstr>
      <vt:lpstr>Aims and Objectives</vt:lpstr>
      <vt:lpstr>Starter</vt:lpstr>
      <vt:lpstr>Workforce Planning</vt:lpstr>
      <vt:lpstr>Workforce Plans</vt:lpstr>
      <vt:lpstr>Steps in Workforce Planning</vt:lpstr>
      <vt:lpstr>1) Corporate Objectives Sets HR Needs</vt:lpstr>
      <vt:lpstr>2) Analyse Existing Workforce</vt:lpstr>
      <vt:lpstr>3) Assess Future Needs (demand for labour)</vt:lpstr>
      <vt:lpstr>4) Identify Gaps in the Workforce (Gap Analysis)</vt:lpstr>
      <vt:lpstr>Internal Influences on Workforce Plans</vt:lpstr>
      <vt:lpstr>Internal Influences</vt:lpstr>
      <vt:lpstr>External Influences on Workforce Plans</vt:lpstr>
      <vt:lpstr>External Influences</vt:lpstr>
      <vt:lpstr>External Influences</vt:lpstr>
      <vt:lpstr>January 2010 Question 1  (10 Marks)</vt:lpstr>
      <vt:lpstr>January 2010 Question 1  (10 Marks)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Objectives</dc:title>
  <dc:creator>Martin</dc:creator>
  <cp:lastModifiedBy>M Young</cp:lastModifiedBy>
  <cp:revision>32</cp:revision>
  <dcterms:created xsi:type="dcterms:W3CDTF">2012-08-20T14:05:52Z</dcterms:created>
  <dcterms:modified xsi:type="dcterms:W3CDTF">2012-11-06T08:00:59Z</dcterms:modified>
</cp:coreProperties>
</file>