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73" r:id="rId6"/>
    <p:sldId id="294" r:id="rId7"/>
    <p:sldId id="295" r:id="rId8"/>
    <p:sldId id="296" r:id="rId9"/>
    <p:sldId id="286" r:id="rId10"/>
    <p:sldId id="297" r:id="rId11"/>
    <p:sldId id="298" r:id="rId12"/>
    <p:sldId id="299" r:id="rId13"/>
    <p:sldId id="300" r:id="rId14"/>
    <p:sldId id="301" r:id="rId15"/>
    <p:sldId id="302" r:id="rId16"/>
    <p:sldId id="30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C267AC1-9886-442F-B489-FCDB92480245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tagish.co.uk/images/tagishltd/HRJigsaw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25144"/>
            <a:ext cx="3744416" cy="209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34745" y="3717032"/>
            <a:ext cx="8568952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23528" y="2276872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Developing and Implementing Workforce Plans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A2 Business Studies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Excess Labour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In groups discuss methods of dealing with the problem of excess labour.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0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How to Handle </a:t>
            </a:r>
            <a:r>
              <a:rPr lang="en-GB" b="1" dirty="0" smtClean="0">
                <a:solidFill>
                  <a:schemeClr val="bg1"/>
                </a:solidFill>
              </a:rPr>
              <a:t>Excess Labour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Redundancies – common short-term response.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Ban or restrict overtime or cut shifts.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Flexible working – full time employees move to part time.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Temporary workplace shutdowns.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Relocate or retrain employees to cover skills gaps.</a:t>
            </a:r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6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AN: Workforce Planning Benefits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Helps a business achieve its </a:t>
            </a:r>
            <a:r>
              <a:rPr lang="en-GB" b="1" dirty="0" smtClean="0">
                <a:solidFill>
                  <a:srgbClr val="FF0000"/>
                </a:solidFill>
              </a:rPr>
              <a:t>corporate objectives</a:t>
            </a:r>
            <a:r>
              <a:rPr lang="en-GB" dirty="0" smtClean="0"/>
              <a:t>, ensuring right size workforce with right skills in right place.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Encourages managers to </a:t>
            </a:r>
            <a:r>
              <a:rPr lang="en-GB" b="1" dirty="0" smtClean="0">
                <a:solidFill>
                  <a:srgbClr val="FF0000"/>
                </a:solidFill>
              </a:rPr>
              <a:t>prepare and plan</a:t>
            </a:r>
            <a:r>
              <a:rPr lang="en-GB" dirty="0" smtClean="0"/>
              <a:t> for changes than react to them!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Businesses going through significant </a:t>
            </a:r>
            <a:r>
              <a:rPr lang="en-GB" b="1" dirty="0" smtClean="0">
                <a:solidFill>
                  <a:srgbClr val="FF0000"/>
                </a:solidFill>
              </a:rPr>
              <a:t>change</a:t>
            </a:r>
            <a:r>
              <a:rPr lang="en-GB" dirty="0" smtClean="0"/>
              <a:t> are better able to handle the workforce implications.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Improved </a:t>
            </a:r>
            <a:r>
              <a:rPr lang="en-GB" b="1" dirty="0" smtClean="0">
                <a:solidFill>
                  <a:srgbClr val="FF0000"/>
                </a:solidFill>
              </a:rPr>
              <a:t>communication</a:t>
            </a:r>
            <a:r>
              <a:rPr lang="en-GB" dirty="0" smtClean="0"/>
              <a:t> – staff feel that they are closer to the decision making process</a:t>
            </a:r>
            <a:endParaRPr lang="en-GB" dirty="0" smtClean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AN: Workforce Planning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What issues may be encountered with the following factors from workforce planning: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Cost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Employer/employee relations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Training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b="1" i="1" dirty="0" smtClean="0"/>
              <a:t>Business Image</a:t>
            </a:r>
            <a:endParaRPr lang="en-GB" sz="1100" b="1" i="1" dirty="0"/>
          </a:p>
        </p:txBody>
      </p:sp>
    </p:spTree>
    <p:extLst>
      <p:ext uri="{BB962C8B-B14F-4D97-AF65-F5344CB8AC3E}">
        <p14:creationId xmlns:p14="http://schemas.microsoft.com/office/powerpoint/2010/main" val="186602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AN: Workforce Planning Issues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rgbClr val="FF0000"/>
                </a:solidFill>
              </a:rPr>
              <a:t>Cost</a:t>
            </a:r>
          </a:p>
          <a:p>
            <a:pPr lvl="1"/>
            <a:r>
              <a:rPr lang="en-GB" dirty="0" smtClean="0"/>
              <a:t>A workforce plan needs to be supported by sufficient financial resources for it to be effective</a:t>
            </a:r>
          </a:p>
          <a:p>
            <a:pPr lvl="1"/>
            <a:r>
              <a:rPr lang="en-GB" dirty="0" smtClean="0"/>
              <a:t>The costs must be justified and be consistent with corporate objectives.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Employer/employee relations</a:t>
            </a:r>
          </a:p>
          <a:p>
            <a:pPr lvl="1"/>
            <a:r>
              <a:rPr lang="en-GB" dirty="0" smtClean="0"/>
              <a:t>Plan affects both stakeholders</a:t>
            </a:r>
          </a:p>
          <a:p>
            <a:pPr lvl="1"/>
            <a:r>
              <a:rPr lang="en-GB" dirty="0" smtClean="0"/>
              <a:t>Solution is usually better communication through consultation.</a:t>
            </a:r>
            <a:endParaRPr lang="en-GB" dirty="0" smtClean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47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AN: Workforce Planning Issues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92500"/>
          </a:bodyPr>
          <a:lstStyle/>
          <a:p>
            <a:pPr lvl="0"/>
            <a:r>
              <a:rPr lang="en-GB" b="1" dirty="0" smtClean="0">
                <a:solidFill>
                  <a:srgbClr val="FF0000"/>
                </a:solidFill>
              </a:rPr>
              <a:t>Training</a:t>
            </a:r>
          </a:p>
          <a:p>
            <a:pPr lvl="1"/>
            <a:r>
              <a:rPr lang="en-GB" dirty="0" smtClean="0"/>
              <a:t>Training is: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dirty="0" smtClean="0"/>
              <a:t>Expensive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dirty="0" smtClean="0"/>
              <a:t>Disruptive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dirty="0" smtClean="0"/>
              <a:t>Difficult to measure the benefits</a:t>
            </a:r>
          </a:p>
          <a:p>
            <a:pPr marL="571500" indent="-457200"/>
            <a:r>
              <a:rPr lang="en-GB" b="1" dirty="0" smtClean="0">
                <a:solidFill>
                  <a:srgbClr val="FF0000"/>
                </a:solidFill>
              </a:rPr>
              <a:t>Business Image</a:t>
            </a:r>
          </a:p>
          <a:p>
            <a:pPr marL="971550" lvl="1" indent="-457200"/>
            <a:r>
              <a:rPr lang="en-GB" dirty="0" smtClean="0"/>
              <a:t>A business that has an effective workforce plan will have the support its employees – good corporate image</a:t>
            </a:r>
          </a:p>
          <a:p>
            <a:pPr marL="971550" lvl="1" indent="-457200"/>
            <a:r>
              <a:rPr lang="en-GB" dirty="0" smtClean="0"/>
              <a:t>A business which is focusing on cost minimisation through redundancies may not!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1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EV: Workforce Planning Issues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rgbClr val="FF0000"/>
                </a:solidFill>
              </a:rPr>
              <a:t>What does the success of workforce planning depend on?</a:t>
            </a:r>
          </a:p>
          <a:p>
            <a:pPr lvl="0"/>
            <a:r>
              <a:rPr lang="en-GB" dirty="0" smtClean="0"/>
              <a:t>Finance available</a:t>
            </a:r>
          </a:p>
          <a:p>
            <a:pPr lvl="0"/>
            <a:r>
              <a:rPr lang="en-GB" dirty="0" smtClean="0"/>
              <a:t>Relationship between employees/employer</a:t>
            </a:r>
          </a:p>
          <a:p>
            <a:pPr lvl="0"/>
            <a:r>
              <a:rPr lang="en-GB" dirty="0" smtClean="0"/>
              <a:t>Relationship with trade unions</a:t>
            </a:r>
          </a:p>
          <a:p>
            <a:pPr lvl="0"/>
            <a:r>
              <a:rPr lang="en-GB" dirty="0" smtClean="0"/>
              <a:t>The accuracy of data/forecasts</a:t>
            </a:r>
          </a:p>
          <a:p>
            <a:pPr lvl="0"/>
            <a:r>
              <a:rPr lang="en-GB" dirty="0" smtClean="0"/>
              <a:t>The nature of the predictions made e.g. will the recession reduce demand for our product?</a:t>
            </a:r>
          </a:p>
          <a:p>
            <a:pPr lvl="0"/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30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Aims and Objectives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influences on workforce plans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Define workforce plans</a:t>
            </a:r>
          </a:p>
          <a:p>
            <a:r>
              <a:rPr lang="en-GB" dirty="0" smtClean="0"/>
              <a:t>Explain components of a workforce plan</a:t>
            </a:r>
          </a:p>
          <a:p>
            <a:r>
              <a:rPr lang="en-GB" dirty="0" smtClean="0"/>
              <a:t>Analyse the influences on workforce plans</a:t>
            </a:r>
          </a:p>
        </p:txBody>
      </p:sp>
    </p:spTree>
    <p:extLst>
      <p:ext uri="{BB962C8B-B14F-4D97-AF65-F5344CB8AC3E}">
        <p14:creationId xmlns:p14="http://schemas.microsoft.com/office/powerpoint/2010/main" val="114402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Starter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04056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Define workforce plans.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Give two internal influences on workforce planning.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Give two external influences on workforce planning.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7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Labour Shortages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When a business does not have enough labour to be able to meet production demand.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3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Situations When a Labour Shortage Might Occur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A short-term increase in demand which cannot be handled by the existing production capacity.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A loss of experienced staff through higher staff turnover.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Competitor expands its operations and offers better pay terms, encouraging staff to change jobs.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Changes to products or production processes mean that existing staff do not have the required skills and experience.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Labour Shortages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In groups discuss methods of dealing with the identified labour shortage reasons.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6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How to Handle Labour Shortages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Increase production capacity by introducing additional shifts, extending working hours (overtime) or by employing temps.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Review whether existing pay an rewards systems are competitive.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Invest in training to address the workforce skills gaps.</a:t>
            </a:r>
          </a:p>
          <a:p>
            <a:pPr lvl="0"/>
            <a:r>
              <a:rPr lang="en-GB" dirty="0" smtClean="0"/>
              <a:t>Recruit more aggressively, perhaps by promotion and offering greater incentives.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Offer flexible working options to broaden the pool of potential recruits to the business.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07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Excess Labour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700808"/>
            <a:ext cx="8352928" cy="43204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When a business has too many employees for its needs.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68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Why Excess Labour Occurs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Excess production capacity.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E.g. economic downturn = reduced demand, leaving firms with too many staff.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Also arises when existing employees do not have the skills that the business demands.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97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</Template>
  <TotalTime>1624</TotalTime>
  <Words>566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Theme24</vt:lpstr>
      <vt:lpstr>Developing and Implementing Workforce Plans</vt:lpstr>
      <vt:lpstr>Aims and Objectives</vt:lpstr>
      <vt:lpstr>Starter</vt:lpstr>
      <vt:lpstr>Labour Shortages</vt:lpstr>
      <vt:lpstr>Situations When a Labour Shortage Might Occur</vt:lpstr>
      <vt:lpstr>Labour Shortages</vt:lpstr>
      <vt:lpstr>How to Handle Labour Shortages </vt:lpstr>
      <vt:lpstr>Excess Labour</vt:lpstr>
      <vt:lpstr>Why Excess Labour Occurs</vt:lpstr>
      <vt:lpstr>Excess Labour</vt:lpstr>
      <vt:lpstr>How to Handle Excess Labour</vt:lpstr>
      <vt:lpstr>AN: Workforce Planning Benefits</vt:lpstr>
      <vt:lpstr>AN: Workforce Planning</vt:lpstr>
      <vt:lpstr>AN: Workforce Planning Issues</vt:lpstr>
      <vt:lpstr>AN: Workforce Planning Issues</vt:lpstr>
      <vt:lpstr>EV: Workforce Planning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Objectives</dc:title>
  <dc:creator>Martin</dc:creator>
  <cp:lastModifiedBy>Martin</cp:lastModifiedBy>
  <cp:revision>41</cp:revision>
  <dcterms:created xsi:type="dcterms:W3CDTF">2012-08-20T14:05:52Z</dcterms:created>
  <dcterms:modified xsi:type="dcterms:W3CDTF">2012-11-04T20:39:01Z</dcterms:modified>
</cp:coreProperties>
</file>