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E47603-409A-46F7-BBFE-EDF0601ACA73}" type="doc">
      <dgm:prSet loTypeId="urn:microsoft.com/office/officeart/2005/8/layout/radial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5EE5731-D95D-4C12-A7E6-3C3D3E34713D}">
      <dgm:prSet phldrT="[Text]"/>
      <dgm:spPr/>
      <dgm:t>
        <a:bodyPr/>
        <a:lstStyle/>
        <a:p>
          <a:r>
            <a:rPr lang="en-GB" dirty="0" smtClean="0"/>
            <a:t>Importance of Cash Flow</a:t>
          </a:r>
          <a:endParaRPr lang="en-GB" dirty="0"/>
        </a:p>
      </dgm:t>
    </dgm:pt>
    <dgm:pt modelId="{0602C63A-7AB4-4800-8A50-0EFF54D81A1B}" type="parTrans" cxnId="{0F89D7C9-923F-45D9-870F-ECAAAE78B901}">
      <dgm:prSet/>
      <dgm:spPr/>
      <dgm:t>
        <a:bodyPr/>
        <a:lstStyle/>
        <a:p>
          <a:endParaRPr lang="en-GB"/>
        </a:p>
      </dgm:t>
    </dgm:pt>
    <dgm:pt modelId="{B955F44B-F836-4EB3-AE1B-67B5330161F1}" type="sibTrans" cxnId="{0F89D7C9-923F-45D9-870F-ECAAAE78B901}">
      <dgm:prSet/>
      <dgm:spPr/>
      <dgm:t>
        <a:bodyPr/>
        <a:lstStyle/>
        <a:p>
          <a:endParaRPr lang="en-GB"/>
        </a:p>
      </dgm:t>
    </dgm:pt>
    <dgm:pt modelId="{B2E83D55-5B33-4BA0-BA3F-BE3F9DDE4DA5}">
      <dgm:prSet phldrT="[Text]"/>
      <dgm:spPr/>
      <dgm:t>
        <a:bodyPr/>
        <a:lstStyle/>
        <a:p>
          <a:r>
            <a:rPr lang="en-GB" dirty="0" smtClean="0"/>
            <a:t>Timing of Receipts (inflows)</a:t>
          </a:r>
          <a:endParaRPr lang="en-GB" dirty="0"/>
        </a:p>
      </dgm:t>
    </dgm:pt>
    <dgm:pt modelId="{7D80274B-8095-42EB-8BA9-7E821C8AF3C2}" type="parTrans" cxnId="{E993F7DE-8CC2-48E4-8949-3816CC76166B}">
      <dgm:prSet/>
      <dgm:spPr/>
      <dgm:t>
        <a:bodyPr/>
        <a:lstStyle/>
        <a:p>
          <a:endParaRPr lang="en-GB"/>
        </a:p>
      </dgm:t>
    </dgm:pt>
    <dgm:pt modelId="{9AFAB8D5-70F0-4B7E-82E8-0B2A38F03966}" type="sibTrans" cxnId="{E993F7DE-8CC2-48E4-8949-3816CC76166B}">
      <dgm:prSet/>
      <dgm:spPr/>
      <dgm:t>
        <a:bodyPr/>
        <a:lstStyle/>
        <a:p>
          <a:endParaRPr lang="en-GB"/>
        </a:p>
      </dgm:t>
    </dgm:pt>
    <dgm:pt modelId="{29000631-9650-4097-83D1-3B2A33929C6F}">
      <dgm:prSet phldrT="[Text]"/>
      <dgm:spPr/>
      <dgm:t>
        <a:bodyPr/>
        <a:lstStyle/>
        <a:p>
          <a:r>
            <a:rPr lang="en-GB" dirty="0" smtClean="0"/>
            <a:t>Obtaining Finance</a:t>
          </a:r>
          <a:endParaRPr lang="en-GB" dirty="0"/>
        </a:p>
      </dgm:t>
    </dgm:pt>
    <dgm:pt modelId="{4DE4FE4D-94F8-4AB5-934C-6E764FCB8EC2}" type="parTrans" cxnId="{3D88C2E2-2C24-43D3-BDC3-B7555C67968D}">
      <dgm:prSet/>
      <dgm:spPr/>
      <dgm:t>
        <a:bodyPr/>
        <a:lstStyle/>
        <a:p>
          <a:endParaRPr lang="en-GB"/>
        </a:p>
      </dgm:t>
    </dgm:pt>
    <dgm:pt modelId="{2BEAA9BE-B8D7-4E1F-B146-FA62472885D0}" type="sibTrans" cxnId="{3D88C2E2-2C24-43D3-BDC3-B7555C67968D}">
      <dgm:prSet/>
      <dgm:spPr/>
      <dgm:t>
        <a:bodyPr/>
        <a:lstStyle/>
        <a:p>
          <a:endParaRPr lang="en-GB"/>
        </a:p>
      </dgm:t>
    </dgm:pt>
    <dgm:pt modelId="{30AD7F66-1098-4E61-A086-6501F782AECB}">
      <dgm:prSet phldrT="[Text]"/>
      <dgm:spPr/>
      <dgm:t>
        <a:bodyPr/>
        <a:lstStyle/>
        <a:p>
          <a:r>
            <a:rPr lang="en-GB" dirty="0" smtClean="0"/>
            <a:t>Suppliers and Creditors</a:t>
          </a:r>
          <a:endParaRPr lang="en-GB" dirty="0"/>
        </a:p>
      </dgm:t>
    </dgm:pt>
    <dgm:pt modelId="{AEB90360-D454-4B9A-B7E2-7D53AE4D0CE5}" type="parTrans" cxnId="{516F982E-B19B-409E-92B4-4F33B6150C4D}">
      <dgm:prSet/>
      <dgm:spPr/>
      <dgm:t>
        <a:bodyPr/>
        <a:lstStyle/>
        <a:p>
          <a:endParaRPr lang="en-GB"/>
        </a:p>
      </dgm:t>
    </dgm:pt>
    <dgm:pt modelId="{133B5CB8-1E36-44E5-8467-1EDC1236479E}" type="sibTrans" cxnId="{516F982E-B19B-409E-92B4-4F33B6150C4D}">
      <dgm:prSet/>
      <dgm:spPr/>
      <dgm:t>
        <a:bodyPr/>
        <a:lstStyle/>
        <a:p>
          <a:endParaRPr lang="en-GB"/>
        </a:p>
      </dgm:t>
    </dgm:pt>
    <dgm:pt modelId="{28010DB1-659F-4760-A4B3-09AEFDDBF070}">
      <dgm:prSet phldrT="[Text]"/>
      <dgm:spPr/>
      <dgm:t>
        <a:bodyPr/>
        <a:lstStyle/>
        <a:p>
          <a:r>
            <a:rPr lang="en-GB" dirty="0" smtClean="0"/>
            <a:t>Timing of Payments (outflows)</a:t>
          </a:r>
          <a:endParaRPr lang="en-GB" dirty="0"/>
        </a:p>
      </dgm:t>
    </dgm:pt>
    <dgm:pt modelId="{D5DA27EA-CE55-4F79-B790-AB339F8D22DF}" type="parTrans" cxnId="{964609B9-D54B-41BD-AF7A-A29F5DD838E0}">
      <dgm:prSet/>
      <dgm:spPr/>
      <dgm:t>
        <a:bodyPr/>
        <a:lstStyle/>
        <a:p>
          <a:endParaRPr lang="en-GB"/>
        </a:p>
      </dgm:t>
    </dgm:pt>
    <dgm:pt modelId="{D99DBD46-E157-40B5-9FA8-7232AA542C51}" type="sibTrans" cxnId="{964609B9-D54B-41BD-AF7A-A29F5DD838E0}">
      <dgm:prSet/>
      <dgm:spPr/>
      <dgm:t>
        <a:bodyPr/>
        <a:lstStyle/>
        <a:p>
          <a:endParaRPr lang="en-GB"/>
        </a:p>
      </dgm:t>
    </dgm:pt>
    <dgm:pt modelId="{E819BA59-FFEA-4179-9918-3E9883086802}" type="pres">
      <dgm:prSet presAssocID="{2AE47603-409A-46F7-BBFE-EDF0601ACA7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A0FB116-50E1-44FB-A2DC-F784209A76F5}" type="pres">
      <dgm:prSet presAssocID="{B5EE5731-D95D-4C12-A7E6-3C3D3E34713D}" presName="centerShape" presStyleLbl="node0" presStyleIdx="0" presStyleCnt="1"/>
      <dgm:spPr/>
      <dgm:t>
        <a:bodyPr/>
        <a:lstStyle/>
        <a:p>
          <a:endParaRPr lang="en-GB"/>
        </a:p>
      </dgm:t>
    </dgm:pt>
    <dgm:pt modelId="{1B16ED63-9841-460E-9E22-FFB077D7A3DE}" type="pres">
      <dgm:prSet presAssocID="{7D80274B-8095-42EB-8BA9-7E821C8AF3C2}" presName="parTrans" presStyleLbl="sibTrans2D1" presStyleIdx="0" presStyleCnt="4"/>
      <dgm:spPr/>
      <dgm:t>
        <a:bodyPr/>
        <a:lstStyle/>
        <a:p>
          <a:endParaRPr lang="en-GB"/>
        </a:p>
      </dgm:t>
    </dgm:pt>
    <dgm:pt modelId="{D6FACE2C-BC56-4C26-B5E7-3D1AF0BB8599}" type="pres">
      <dgm:prSet presAssocID="{7D80274B-8095-42EB-8BA9-7E821C8AF3C2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C44B70A8-431F-45E5-B850-3A33F7D824D6}" type="pres">
      <dgm:prSet presAssocID="{B2E83D55-5B33-4BA0-BA3F-BE3F9DDE4DA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8DA128-4268-425D-A367-100C30181E3B}" type="pres">
      <dgm:prSet presAssocID="{4DE4FE4D-94F8-4AB5-934C-6E764FCB8EC2}" presName="parTrans" presStyleLbl="sibTrans2D1" presStyleIdx="1" presStyleCnt="4"/>
      <dgm:spPr/>
      <dgm:t>
        <a:bodyPr/>
        <a:lstStyle/>
        <a:p>
          <a:endParaRPr lang="en-GB"/>
        </a:p>
      </dgm:t>
    </dgm:pt>
    <dgm:pt modelId="{5C6FE699-D853-42FB-B6B3-C5B4B0E400B4}" type="pres">
      <dgm:prSet presAssocID="{4DE4FE4D-94F8-4AB5-934C-6E764FCB8EC2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B09485D7-E05F-4050-8F25-BF0196C4CB0C}" type="pres">
      <dgm:prSet presAssocID="{29000631-9650-4097-83D1-3B2A33929C6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8E3476-2F7F-46E4-9D91-CDC553FB552F}" type="pres">
      <dgm:prSet presAssocID="{AEB90360-D454-4B9A-B7E2-7D53AE4D0CE5}" presName="parTrans" presStyleLbl="sibTrans2D1" presStyleIdx="2" presStyleCnt="4"/>
      <dgm:spPr/>
      <dgm:t>
        <a:bodyPr/>
        <a:lstStyle/>
        <a:p>
          <a:endParaRPr lang="en-GB"/>
        </a:p>
      </dgm:t>
    </dgm:pt>
    <dgm:pt modelId="{78447BD7-07B5-4C9B-A444-A35B12282827}" type="pres">
      <dgm:prSet presAssocID="{AEB90360-D454-4B9A-B7E2-7D53AE4D0CE5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2C003BF5-5602-4A36-9A46-07D607AD6AC4}" type="pres">
      <dgm:prSet presAssocID="{30AD7F66-1098-4E61-A086-6501F782AEC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76BD65-2FE8-4441-8A91-2BFB7124422F}" type="pres">
      <dgm:prSet presAssocID="{D5DA27EA-CE55-4F79-B790-AB339F8D22DF}" presName="parTrans" presStyleLbl="sibTrans2D1" presStyleIdx="3" presStyleCnt="4"/>
      <dgm:spPr/>
      <dgm:t>
        <a:bodyPr/>
        <a:lstStyle/>
        <a:p>
          <a:endParaRPr lang="en-GB"/>
        </a:p>
      </dgm:t>
    </dgm:pt>
    <dgm:pt modelId="{8CE7190C-347E-4EBE-BE1D-F6CFA782AB7A}" type="pres">
      <dgm:prSet presAssocID="{D5DA27EA-CE55-4F79-B790-AB339F8D22DF}" presName="connectorText" presStyleLbl="sibTrans2D1" presStyleIdx="3" presStyleCnt="4"/>
      <dgm:spPr/>
      <dgm:t>
        <a:bodyPr/>
        <a:lstStyle/>
        <a:p>
          <a:endParaRPr lang="en-GB"/>
        </a:p>
      </dgm:t>
    </dgm:pt>
    <dgm:pt modelId="{CEAA9A72-4BFB-4D78-AC9B-0B29CA79F34C}" type="pres">
      <dgm:prSet presAssocID="{28010DB1-659F-4760-A4B3-09AEFDDBF07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993F7DE-8CC2-48E4-8949-3816CC76166B}" srcId="{B5EE5731-D95D-4C12-A7E6-3C3D3E34713D}" destId="{B2E83D55-5B33-4BA0-BA3F-BE3F9DDE4DA5}" srcOrd="0" destOrd="0" parTransId="{7D80274B-8095-42EB-8BA9-7E821C8AF3C2}" sibTransId="{9AFAB8D5-70F0-4B7E-82E8-0B2A38F03966}"/>
    <dgm:cxn modelId="{3AE73D88-5FDC-4DCA-BEC8-B7EE8C054CB6}" type="presOf" srcId="{4DE4FE4D-94F8-4AB5-934C-6E764FCB8EC2}" destId="{4C8DA128-4268-425D-A367-100C30181E3B}" srcOrd="0" destOrd="0" presId="urn:microsoft.com/office/officeart/2005/8/layout/radial5"/>
    <dgm:cxn modelId="{0A538CFC-C67E-45DF-AAB6-18B3E8FF3FCE}" type="presOf" srcId="{2AE47603-409A-46F7-BBFE-EDF0601ACA73}" destId="{E819BA59-FFEA-4179-9918-3E9883086802}" srcOrd="0" destOrd="0" presId="urn:microsoft.com/office/officeart/2005/8/layout/radial5"/>
    <dgm:cxn modelId="{2C042A80-82EF-4193-8801-6768435EA3E2}" type="presOf" srcId="{28010DB1-659F-4760-A4B3-09AEFDDBF070}" destId="{CEAA9A72-4BFB-4D78-AC9B-0B29CA79F34C}" srcOrd="0" destOrd="0" presId="urn:microsoft.com/office/officeart/2005/8/layout/radial5"/>
    <dgm:cxn modelId="{516F982E-B19B-409E-92B4-4F33B6150C4D}" srcId="{B5EE5731-D95D-4C12-A7E6-3C3D3E34713D}" destId="{30AD7F66-1098-4E61-A086-6501F782AECB}" srcOrd="2" destOrd="0" parTransId="{AEB90360-D454-4B9A-B7E2-7D53AE4D0CE5}" sibTransId="{133B5CB8-1E36-44E5-8467-1EDC1236479E}"/>
    <dgm:cxn modelId="{F385746C-9716-4849-9E1C-7EA30FD67368}" type="presOf" srcId="{D5DA27EA-CE55-4F79-B790-AB339F8D22DF}" destId="{DB76BD65-2FE8-4441-8A91-2BFB7124422F}" srcOrd="0" destOrd="0" presId="urn:microsoft.com/office/officeart/2005/8/layout/radial5"/>
    <dgm:cxn modelId="{560AAF16-128B-4D06-805D-2B474DDEBEBC}" type="presOf" srcId="{D5DA27EA-CE55-4F79-B790-AB339F8D22DF}" destId="{8CE7190C-347E-4EBE-BE1D-F6CFA782AB7A}" srcOrd="1" destOrd="0" presId="urn:microsoft.com/office/officeart/2005/8/layout/radial5"/>
    <dgm:cxn modelId="{40AEBB23-05CA-4BD3-B9D6-6C93FF8A3C68}" type="presOf" srcId="{B2E83D55-5B33-4BA0-BA3F-BE3F9DDE4DA5}" destId="{C44B70A8-431F-45E5-B850-3A33F7D824D6}" srcOrd="0" destOrd="0" presId="urn:microsoft.com/office/officeart/2005/8/layout/radial5"/>
    <dgm:cxn modelId="{4813585C-3B95-4E3B-A594-6AD3319DE961}" type="presOf" srcId="{B5EE5731-D95D-4C12-A7E6-3C3D3E34713D}" destId="{9A0FB116-50E1-44FB-A2DC-F784209A76F5}" srcOrd="0" destOrd="0" presId="urn:microsoft.com/office/officeart/2005/8/layout/radial5"/>
    <dgm:cxn modelId="{964609B9-D54B-41BD-AF7A-A29F5DD838E0}" srcId="{B5EE5731-D95D-4C12-A7E6-3C3D3E34713D}" destId="{28010DB1-659F-4760-A4B3-09AEFDDBF070}" srcOrd="3" destOrd="0" parTransId="{D5DA27EA-CE55-4F79-B790-AB339F8D22DF}" sibTransId="{D99DBD46-E157-40B5-9FA8-7232AA542C51}"/>
    <dgm:cxn modelId="{1427A3B5-C3E1-4530-BD5C-7D5CD537362D}" type="presOf" srcId="{7D80274B-8095-42EB-8BA9-7E821C8AF3C2}" destId="{1B16ED63-9841-460E-9E22-FFB077D7A3DE}" srcOrd="0" destOrd="0" presId="urn:microsoft.com/office/officeart/2005/8/layout/radial5"/>
    <dgm:cxn modelId="{4B30E7F8-05C4-4A63-95E0-D9F36C601F95}" type="presOf" srcId="{30AD7F66-1098-4E61-A086-6501F782AECB}" destId="{2C003BF5-5602-4A36-9A46-07D607AD6AC4}" srcOrd="0" destOrd="0" presId="urn:microsoft.com/office/officeart/2005/8/layout/radial5"/>
    <dgm:cxn modelId="{3D88C2E2-2C24-43D3-BDC3-B7555C67968D}" srcId="{B5EE5731-D95D-4C12-A7E6-3C3D3E34713D}" destId="{29000631-9650-4097-83D1-3B2A33929C6F}" srcOrd="1" destOrd="0" parTransId="{4DE4FE4D-94F8-4AB5-934C-6E764FCB8EC2}" sibTransId="{2BEAA9BE-B8D7-4E1F-B146-FA62472885D0}"/>
    <dgm:cxn modelId="{494A8A49-D79E-43C0-B86E-FA0F6BC664FB}" type="presOf" srcId="{AEB90360-D454-4B9A-B7E2-7D53AE4D0CE5}" destId="{DC8E3476-2F7F-46E4-9D91-CDC553FB552F}" srcOrd="0" destOrd="0" presId="urn:microsoft.com/office/officeart/2005/8/layout/radial5"/>
    <dgm:cxn modelId="{0F89D7C9-923F-45D9-870F-ECAAAE78B901}" srcId="{2AE47603-409A-46F7-BBFE-EDF0601ACA73}" destId="{B5EE5731-D95D-4C12-A7E6-3C3D3E34713D}" srcOrd="0" destOrd="0" parTransId="{0602C63A-7AB4-4800-8A50-0EFF54D81A1B}" sibTransId="{B955F44B-F836-4EB3-AE1B-67B5330161F1}"/>
    <dgm:cxn modelId="{D2935CBA-F4EC-425F-850E-DFF41DC25DD8}" type="presOf" srcId="{29000631-9650-4097-83D1-3B2A33929C6F}" destId="{B09485D7-E05F-4050-8F25-BF0196C4CB0C}" srcOrd="0" destOrd="0" presId="urn:microsoft.com/office/officeart/2005/8/layout/radial5"/>
    <dgm:cxn modelId="{D931293F-866F-41DE-8FDB-78E976467EC6}" type="presOf" srcId="{7D80274B-8095-42EB-8BA9-7E821C8AF3C2}" destId="{D6FACE2C-BC56-4C26-B5E7-3D1AF0BB8599}" srcOrd="1" destOrd="0" presId="urn:microsoft.com/office/officeart/2005/8/layout/radial5"/>
    <dgm:cxn modelId="{F2C0EB52-0941-45BE-A17B-407A31AD4F2A}" type="presOf" srcId="{4DE4FE4D-94F8-4AB5-934C-6E764FCB8EC2}" destId="{5C6FE699-D853-42FB-B6B3-C5B4B0E400B4}" srcOrd="1" destOrd="0" presId="urn:microsoft.com/office/officeart/2005/8/layout/radial5"/>
    <dgm:cxn modelId="{327718B3-D51E-4493-B64B-FC0F047BF4CF}" type="presOf" srcId="{AEB90360-D454-4B9A-B7E2-7D53AE4D0CE5}" destId="{78447BD7-07B5-4C9B-A444-A35B12282827}" srcOrd="1" destOrd="0" presId="urn:microsoft.com/office/officeart/2005/8/layout/radial5"/>
    <dgm:cxn modelId="{4C32A96A-B7FD-44EC-B5EE-6740D36A08C9}" type="presParOf" srcId="{E819BA59-FFEA-4179-9918-3E9883086802}" destId="{9A0FB116-50E1-44FB-A2DC-F784209A76F5}" srcOrd="0" destOrd="0" presId="urn:microsoft.com/office/officeart/2005/8/layout/radial5"/>
    <dgm:cxn modelId="{EB027B25-CB52-4430-9E51-2DCA247EF87C}" type="presParOf" srcId="{E819BA59-FFEA-4179-9918-3E9883086802}" destId="{1B16ED63-9841-460E-9E22-FFB077D7A3DE}" srcOrd="1" destOrd="0" presId="urn:microsoft.com/office/officeart/2005/8/layout/radial5"/>
    <dgm:cxn modelId="{AACEB940-18C8-489C-BF70-9B3601A5BF09}" type="presParOf" srcId="{1B16ED63-9841-460E-9E22-FFB077D7A3DE}" destId="{D6FACE2C-BC56-4C26-B5E7-3D1AF0BB8599}" srcOrd="0" destOrd="0" presId="urn:microsoft.com/office/officeart/2005/8/layout/radial5"/>
    <dgm:cxn modelId="{A5C3EF1A-8430-4FB5-8B80-EDF833498C5E}" type="presParOf" srcId="{E819BA59-FFEA-4179-9918-3E9883086802}" destId="{C44B70A8-431F-45E5-B850-3A33F7D824D6}" srcOrd="2" destOrd="0" presId="urn:microsoft.com/office/officeart/2005/8/layout/radial5"/>
    <dgm:cxn modelId="{FC15A62E-774D-44D4-9991-3BEDD8953F3D}" type="presParOf" srcId="{E819BA59-FFEA-4179-9918-3E9883086802}" destId="{4C8DA128-4268-425D-A367-100C30181E3B}" srcOrd="3" destOrd="0" presId="urn:microsoft.com/office/officeart/2005/8/layout/radial5"/>
    <dgm:cxn modelId="{44E53F64-1FBA-443E-BF94-6258F8D4FF58}" type="presParOf" srcId="{4C8DA128-4268-425D-A367-100C30181E3B}" destId="{5C6FE699-D853-42FB-B6B3-C5B4B0E400B4}" srcOrd="0" destOrd="0" presId="urn:microsoft.com/office/officeart/2005/8/layout/radial5"/>
    <dgm:cxn modelId="{7CC0EECE-B207-4FEC-9EA1-1BA638C5093D}" type="presParOf" srcId="{E819BA59-FFEA-4179-9918-3E9883086802}" destId="{B09485D7-E05F-4050-8F25-BF0196C4CB0C}" srcOrd="4" destOrd="0" presId="urn:microsoft.com/office/officeart/2005/8/layout/radial5"/>
    <dgm:cxn modelId="{4685AD4D-F463-4BB3-98DF-B081C2B829E1}" type="presParOf" srcId="{E819BA59-FFEA-4179-9918-3E9883086802}" destId="{DC8E3476-2F7F-46E4-9D91-CDC553FB552F}" srcOrd="5" destOrd="0" presId="urn:microsoft.com/office/officeart/2005/8/layout/radial5"/>
    <dgm:cxn modelId="{396AE548-BC81-4C94-B6D5-E9CC41694595}" type="presParOf" srcId="{DC8E3476-2F7F-46E4-9D91-CDC553FB552F}" destId="{78447BD7-07B5-4C9B-A444-A35B12282827}" srcOrd="0" destOrd="0" presId="urn:microsoft.com/office/officeart/2005/8/layout/radial5"/>
    <dgm:cxn modelId="{D31543A2-02FD-4C83-9825-BC0BD453D30E}" type="presParOf" srcId="{E819BA59-FFEA-4179-9918-3E9883086802}" destId="{2C003BF5-5602-4A36-9A46-07D607AD6AC4}" srcOrd="6" destOrd="0" presId="urn:microsoft.com/office/officeart/2005/8/layout/radial5"/>
    <dgm:cxn modelId="{30C91111-8144-4073-8D80-4B6D02E995B4}" type="presParOf" srcId="{E819BA59-FFEA-4179-9918-3E9883086802}" destId="{DB76BD65-2FE8-4441-8A91-2BFB7124422F}" srcOrd="7" destOrd="0" presId="urn:microsoft.com/office/officeart/2005/8/layout/radial5"/>
    <dgm:cxn modelId="{16119C76-7A8F-4C6C-9847-FF5383C90FA2}" type="presParOf" srcId="{DB76BD65-2FE8-4441-8A91-2BFB7124422F}" destId="{8CE7190C-347E-4EBE-BE1D-F6CFA782AB7A}" srcOrd="0" destOrd="0" presId="urn:microsoft.com/office/officeart/2005/8/layout/radial5"/>
    <dgm:cxn modelId="{51BAB408-0C53-4D24-B1E8-CAD49A8FA6BA}" type="presParOf" srcId="{E819BA59-FFEA-4179-9918-3E9883086802}" destId="{CEAA9A72-4BFB-4D78-AC9B-0B29CA79F34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FB116-50E1-44FB-A2DC-F784209A76F5}">
      <dsp:nvSpPr>
        <dsp:cNvPr id="0" name=""/>
        <dsp:cNvSpPr/>
      </dsp:nvSpPr>
      <dsp:spPr>
        <a:xfrm>
          <a:off x="3531363" y="2415239"/>
          <a:ext cx="1722249" cy="17222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Importance of Cash Flow</a:t>
          </a:r>
          <a:endParaRPr lang="en-GB" sz="1900" kern="1200" dirty="0"/>
        </a:p>
      </dsp:txBody>
      <dsp:txXfrm>
        <a:off x="3783581" y="2667457"/>
        <a:ext cx="1217813" cy="1217813"/>
      </dsp:txXfrm>
    </dsp:sp>
    <dsp:sp modelId="{1B16ED63-9841-460E-9E22-FFB077D7A3DE}">
      <dsp:nvSpPr>
        <dsp:cNvPr id="0" name=""/>
        <dsp:cNvSpPr/>
      </dsp:nvSpPr>
      <dsp:spPr>
        <a:xfrm rot="16200000">
          <a:off x="4209906" y="1788297"/>
          <a:ext cx="365163" cy="5855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>
        <a:off x="4264681" y="1960185"/>
        <a:ext cx="255614" cy="351338"/>
      </dsp:txXfrm>
    </dsp:sp>
    <dsp:sp modelId="{C44B70A8-431F-45E5-B850-3A33F7D824D6}">
      <dsp:nvSpPr>
        <dsp:cNvPr id="0" name=""/>
        <dsp:cNvSpPr/>
      </dsp:nvSpPr>
      <dsp:spPr>
        <a:xfrm>
          <a:off x="3531363" y="4001"/>
          <a:ext cx="1722249" cy="17222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Timing of Receipts (inflows)</a:t>
          </a:r>
          <a:endParaRPr lang="en-GB" sz="1900" kern="1200" dirty="0"/>
        </a:p>
      </dsp:txBody>
      <dsp:txXfrm>
        <a:off x="3783581" y="256219"/>
        <a:ext cx="1217813" cy="1217813"/>
      </dsp:txXfrm>
    </dsp:sp>
    <dsp:sp modelId="{4C8DA128-4268-425D-A367-100C30181E3B}">
      <dsp:nvSpPr>
        <dsp:cNvPr id="0" name=""/>
        <dsp:cNvSpPr/>
      </dsp:nvSpPr>
      <dsp:spPr>
        <a:xfrm>
          <a:off x="5405190" y="2983581"/>
          <a:ext cx="365163" cy="5855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>
        <a:off x="5405190" y="3100694"/>
        <a:ext cx="255614" cy="351338"/>
      </dsp:txXfrm>
    </dsp:sp>
    <dsp:sp modelId="{B09485D7-E05F-4050-8F25-BF0196C4CB0C}">
      <dsp:nvSpPr>
        <dsp:cNvPr id="0" name=""/>
        <dsp:cNvSpPr/>
      </dsp:nvSpPr>
      <dsp:spPr>
        <a:xfrm>
          <a:off x="5942600" y="2415239"/>
          <a:ext cx="1722249" cy="17222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Obtaining Finance</a:t>
          </a:r>
          <a:endParaRPr lang="en-GB" sz="1900" kern="1200" dirty="0"/>
        </a:p>
      </dsp:txBody>
      <dsp:txXfrm>
        <a:off x="6194818" y="2667457"/>
        <a:ext cx="1217813" cy="1217813"/>
      </dsp:txXfrm>
    </dsp:sp>
    <dsp:sp modelId="{DC8E3476-2F7F-46E4-9D91-CDC553FB552F}">
      <dsp:nvSpPr>
        <dsp:cNvPr id="0" name=""/>
        <dsp:cNvSpPr/>
      </dsp:nvSpPr>
      <dsp:spPr>
        <a:xfrm rot="5400000">
          <a:off x="4209906" y="4178865"/>
          <a:ext cx="365163" cy="5855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>
        <a:off x="4264681" y="4241204"/>
        <a:ext cx="255614" cy="351338"/>
      </dsp:txXfrm>
    </dsp:sp>
    <dsp:sp modelId="{2C003BF5-5602-4A36-9A46-07D607AD6AC4}">
      <dsp:nvSpPr>
        <dsp:cNvPr id="0" name=""/>
        <dsp:cNvSpPr/>
      </dsp:nvSpPr>
      <dsp:spPr>
        <a:xfrm>
          <a:off x="3531363" y="4826476"/>
          <a:ext cx="1722249" cy="17222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Suppliers and Creditors</a:t>
          </a:r>
          <a:endParaRPr lang="en-GB" sz="1900" kern="1200" dirty="0"/>
        </a:p>
      </dsp:txBody>
      <dsp:txXfrm>
        <a:off x="3783581" y="5078694"/>
        <a:ext cx="1217813" cy="1217813"/>
      </dsp:txXfrm>
    </dsp:sp>
    <dsp:sp modelId="{DB76BD65-2FE8-4441-8A91-2BFB7124422F}">
      <dsp:nvSpPr>
        <dsp:cNvPr id="0" name=""/>
        <dsp:cNvSpPr/>
      </dsp:nvSpPr>
      <dsp:spPr>
        <a:xfrm rot="10800000">
          <a:off x="3014622" y="2983581"/>
          <a:ext cx="365163" cy="5855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 rot="10800000">
        <a:off x="3124171" y="3100694"/>
        <a:ext cx="255614" cy="351338"/>
      </dsp:txXfrm>
    </dsp:sp>
    <dsp:sp modelId="{CEAA9A72-4BFB-4D78-AC9B-0B29CA79F34C}">
      <dsp:nvSpPr>
        <dsp:cNvPr id="0" name=""/>
        <dsp:cNvSpPr/>
      </dsp:nvSpPr>
      <dsp:spPr>
        <a:xfrm>
          <a:off x="1120125" y="2415239"/>
          <a:ext cx="1722249" cy="17222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Timing of Payments (outflows)</a:t>
          </a:r>
          <a:endParaRPr lang="en-GB" sz="1900" kern="1200" dirty="0"/>
        </a:p>
      </dsp:txBody>
      <dsp:txXfrm>
        <a:off x="1372343" y="2667457"/>
        <a:ext cx="1217813" cy="1217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FC529-7455-45F0-89A6-90615FAD67B2}" type="datetimeFigureOut">
              <a:rPr lang="en-GB" smtClean="0"/>
              <a:pPr/>
              <a:t>22/12/2011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69F41-E94D-463D-873A-3886FF601D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179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69F41-E94D-463D-873A-3886FF601D3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890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69F41-E94D-463D-873A-3886FF601D3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109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F20FD-4103-4B66-8A39-F43DB728310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602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F20FD-4103-4B66-8A39-F43DB728310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904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69F41-E94D-463D-873A-3886FF601D3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865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F20FD-4103-4B66-8A39-F43DB728310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48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69F41-E94D-463D-873A-3886FF601D3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168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69F41-E94D-463D-873A-3886FF601D3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439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69F41-E94D-463D-873A-3886FF601D3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452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69F41-E94D-463D-873A-3886FF601D3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472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69F41-E94D-463D-873A-3886FF601D3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010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F20FD-4103-4B66-8A39-F43DB728310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807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69F41-E94D-463D-873A-3886FF601D3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74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F20FD-4103-4B66-8A39-F43DB728310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398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F20FD-4103-4B66-8A39-F43DB728310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827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C5C-6B64-4BE5-B723-40309B4A97B9}" type="datetimeFigureOut">
              <a:rPr lang="en-GB" smtClean="0"/>
              <a:pPr/>
              <a:t>22/12/2011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1DF7-8240-42A9-BECC-8EAF288538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88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C5C-6B64-4BE5-B723-40309B4A97B9}" type="datetimeFigureOut">
              <a:rPr lang="en-GB" smtClean="0"/>
              <a:pPr/>
              <a:t>22/12/2011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1DF7-8240-42A9-BECC-8EAF288538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62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C5C-6B64-4BE5-B723-40309B4A97B9}" type="datetimeFigureOut">
              <a:rPr lang="en-GB" smtClean="0"/>
              <a:pPr/>
              <a:t>22/12/2011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1DF7-8240-42A9-BECC-8EAF288538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10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C5C-6B64-4BE5-B723-40309B4A97B9}" type="datetimeFigureOut">
              <a:rPr lang="en-GB" smtClean="0"/>
              <a:pPr/>
              <a:t>22/12/2011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1DF7-8240-42A9-BECC-8EAF288538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7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C5C-6B64-4BE5-B723-40309B4A97B9}" type="datetimeFigureOut">
              <a:rPr lang="en-GB" smtClean="0"/>
              <a:pPr/>
              <a:t>22/12/2011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1DF7-8240-42A9-BECC-8EAF288538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91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C5C-6B64-4BE5-B723-40309B4A97B9}" type="datetimeFigureOut">
              <a:rPr lang="en-GB" smtClean="0"/>
              <a:pPr/>
              <a:t>22/12/2011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1DF7-8240-42A9-BECC-8EAF288538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40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C5C-6B64-4BE5-B723-40309B4A97B9}" type="datetimeFigureOut">
              <a:rPr lang="en-GB" smtClean="0"/>
              <a:pPr/>
              <a:t>22/12/2011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1DF7-8240-42A9-BECC-8EAF288538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83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C5C-6B64-4BE5-B723-40309B4A97B9}" type="datetimeFigureOut">
              <a:rPr lang="en-GB" smtClean="0"/>
              <a:pPr/>
              <a:t>22/12/2011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1DF7-8240-42A9-BECC-8EAF288538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05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C5C-6B64-4BE5-B723-40309B4A97B9}" type="datetimeFigureOut">
              <a:rPr lang="en-GB" smtClean="0"/>
              <a:pPr/>
              <a:t>22/12/2011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1DF7-8240-42A9-BECC-8EAF288538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40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C5C-6B64-4BE5-B723-40309B4A97B9}" type="datetimeFigureOut">
              <a:rPr lang="en-GB" smtClean="0"/>
              <a:pPr/>
              <a:t>22/12/2011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1DF7-8240-42A9-BECC-8EAF288538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059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C5C-6B64-4BE5-B723-40309B4A97B9}" type="datetimeFigureOut">
              <a:rPr lang="en-GB" smtClean="0"/>
              <a:pPr/>
              <a:t>22/12/2011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1DF7-8240-42A9-BECC-8EAF288538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49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C4C5C-6B64-4BE5-B723-40309B4A97B9}" type="datetimeFigureOut">
              <a:rPr lang="en-GB" smtClean="0"/>
              <a:pPr/>
              <a:t>22/12/2011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1DF7-8240-42A9-BECC-8EAF288538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02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Cash Flow Forecasting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AS Business Studies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450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Cash Flow Quiz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Decide whether each item is an inflow or an outflow.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Owners capital injection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Debtors Rent payment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Electricity, gas, water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Wages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Cash purchases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Loans received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Interest repayments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Raw Materials</a:t>
            </a:r>
          </a:p>
        </p:txBody>
      </p:sp>
    </p:spTree>
    <p:extLst>
      <p:ext uri="{BB962C8B-B14F-4D97-AF65-F5344CB8AC3E}">
        <p14:creationId xmlns:p14="http://schemas.microsoft.com/office/powerpoint/2010/main" val="58403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Cash Inflows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029668"/>
              </p:ext>
            </p:extLst>
          </p:nvPr>
        </p:nvGraphicFramePr>
        <p:xfrm>
          <a:off x="323528" y="1556792"/>
          <a:ext cx="8352928" cy="4968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91408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Inflow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Description</a:t>
                      </a:r>
                      <a:endParaRPr lang="en-GB" sz="2000" dirty="0"/>
                    </a:p>
                  </a:txBody>
                  <a:tcPr anchor="ctr"/>
                </a:tc>
              </a:tr>
              <a:tr h="91552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Owners Capital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Money put into the business by the owner. Easy to forecast.</a:t>
                      </a:r>
                      <a:endParaRPr lang="en-GB" sz="2000" dirty="0"/>
                    </a:p>
                  </a:txBody>
                  <a:tcPr anchor="ctr"/>
                </a:tc>
              </a:tr>
              <a:tr h="91552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Bank Loans Received 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Loans</a:t>
                      </a:r>
                      <a:r>
                        <a:rPr lang="en-GB" sz="2000" baseline="0" dirty="0" smtClean="0"/>
                        <a:t> from bank, easy to forecast agreed with bank.</a:t>
                      </a:r>
                      <a:endParaRPr lang="en-GB" sz="2000" dirty="0"/>
                    </a:p>
                  </a:txBody>
                  <a:tcPr anchor="ctr"/>
                </a:tc>
              </a:tr>
              <a:tr h="91552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Customers cash purchases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Difficult to forecast as depends on sales. Sales forecast?</a:t>
                      </a:r>
                      <a:endParaRPr lang="en-GB" sz="2000" dirty="0"/>
                    </a:p>
                  </a:txBody>
                  <a:tcPr anchor="ctr"/>
                </a:tc>
              </a:tr>
              <a:tr h="130789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Debtors</a:t>
                      </a:r>
                      <a:r>
                        <a:rPr lang="en-GB" sz="2000" baseline="0" dirty="0" smtClean="0"/>
                        <a:t> Payments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Payments from people who owe money. Difficult to forecast, when will debtors</a:t>
                      </a:r>
                      <a:r>
                        <a:rPr lang="en-GB" sz="2000" baseline="0" dirty="0" smtClean="0"/>
                        <a:t> pay?</a:t>
                      </a:r>
                      <a:endParaRPr lang="en-GB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58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Cash Outflows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649242"/>
              </p:ext>
            </p:extLst>
          </p:nvPr>
        </p:nvGraphicFramePr>
        <p:xfrm>
          <a:off x="323528" y="1556792"/>
          <a:ext cx="8352928" cy="4968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91408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Outflows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Description</a:t>
                      </a:r>
                      <a:endParaRPr lang="en-GB" sz="2000" dirty="0"/>
                    </a:p>
                  </a:txBody>
                  <a:tcPr anchor="ctr"/>
                </a:tc>
              </a:tr>
              <a:tr h="91552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Rent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Easy to forecast</a:t>
                      </a:r>
                      <a:endParaRPr lang="en-GB" sz="2000" dirty="0"/>
                    </a:p>
                  </a:txBody>
                  <a:tcPr anchor="ctr"/>
                </a:tc>
              </a:tr>
              <a:tr h="91552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Electricity,</a:t>
                      </a:r>
                      <a:r>
                        <a:rPr lang="en-GB" sz="2000" baseline="0" dirty="0" smtClean="0"/>
                        <a:t> Gas, Water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Difficult to forecast as vary with customers/opening</a:t>
                      </a:r>
                      <a:r>
                        <a:rPr lang="en-GB" sz="2000" baseline="0" dirty="0" smtClean="0"/>
                        <a:t> hours etc.</a:t>
                      </a:r>
                      <a:endParaRPr lang="en-GB" sz="2000" dirty="0"/>
                    </a:p>
                  </a:txBody>
                  <a:tcPr anchor="ctr"/>
                </a:tc>
              </a:tr>
              <a:tr h="91552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Wages / Salaries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Could</a:t>
                      </a:r>
                      <a:r>
                        <a:rPr lang="en-GB" sz="2000" baseline="0" dirty="0" smtClean="0"/>
                        <a:t> differ, could be the same.</a:t>
                      </a:r>
                      <a:endParaRPr lang="en-GB" sz="2000" dirty="0"/>
                    </a:p>
                  </a:txBody>
                  <a:tcPr anchor="ctr"/>
                </a:tc>
              </a:tr>
              <a:tr h="130789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Other Expenses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Materials,</a:t>
                      </a:r>
                      <a:r>
                        <a:rPr lang="en-GB" sz="2000" baseline="0" dirty="0" smtClean="0"/>
                        <a:t> etc.</a:t>
                      </a:r>
                      <a:endParaRPr lang="en-GB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66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Cash Flow Forecast Modelling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Young’s Sports Ltd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Sort your cards into inflows and outflows on your table.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Decide on where you think each item will go on your Cash Flow Forecast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15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08720"/>
            <a:ext cx="9144000" cy="5949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09548"/>
              </p:ext>
            </p:extLst>
          </p:nvPr>
        </p:nvGraphicFramePr>
        <p:xfrm>
          <a:off x="0" y="620688"/>
          <a:ext cx="9144000" cy="5949282"/>
        </p:xfrm>
        <a:graphic>
          <a:graphicData uri="http://schemas.openxmlformats.org/drawingml/2006/table">
            <a:tbl>
              <a:tblPr firstRow="1" firstCol="1" bandRow="1"/>
              <a:tblGrid>
                <a:gridCol w="4335201"/>
                <a:gridCol w="2297115"/>
                <a:gridCol w="2511684"/>
              </a:tblGrid>
              <a:tr h="50806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Cash Flow Forecast of </a:t>
                      </a:r>
                      <a:r>
                        <a:rPr lang="en-GB" sz="14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...............................................................</a:t>
                      </a:r>
                      <a:br>
                        <a:rPr lang="en-GB" sz="14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GB" sz="14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For </a:t>
                      </a:r>
                      <a:r>
                        <a:rPr lang="en-GB" sz="14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the Period </a:t>
                      </a:r>
                      <a:r>
                        <a:rPr lang="en-GB" sz="14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01/2012 </a:t>
                      </a:r>
                      <a:r>
                        <a:rPr lang="en-GB" sz="14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GB" sz="14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2/2012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JANUARY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FEBRUARY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Forecast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Forecast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u="sng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CASH RECEIVED/RECEIPTS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u="sng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CASH IN £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4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u="sng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EXPENDITURE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u="sng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CASH OUT £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08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NET CASH FLOW </a:t>
                      </a:r>
                      <a:b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(TOTAL CASH IN – TOTAL CASH OUT)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4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OPENING BALANCE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4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CLOSING BALANCE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832" marR="56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-210368"/>
            <a:ext cx="7467600" cy="1143000"/>
          </a:xfrm>
        </p:spPr>
        <p:txBody>
          <a:bodyPr/>
          <a:lstStyle/>
          <a:p>
            <a:pPr algn="ctr"/>
            <a:r>
              <a:rPr lang="en-GB" dirty="0" smtClean="0"/>
              <a:t>Cash Flow Forecast Modelling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04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Define cash flow forecasting</a:t>
            </a:r>
          </a:p>
          <a:p>
            <a:endParaRPr lang="en-GB" dirty="0" smtClean="0"/>
          </a:p>
          <a:p>
            <a:r>
              <a:rPr lang="en-GB" dirty="0" smtClean="0"/>
              <a:t>Why do you feel it is important to forecast cash flow for businesses?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i="1" dirty="0" smtClean="0"/>
              <a:t>Level 4: </a:t>
            </a:r>
          </a:p>
          <a:p>
            <a:pPr marL="0" indent="0">
              <a:buNone/>
            </a:pPr>
            <a:r>
              <a:rPr lang="en-GB" b="1" i="1" dirty="0" smtClean="0"/>
              <a:t>What do you feel the advantages are of producing a cash flow forecast?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29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and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Aim:</a:t>
            </a:r>
          </a:p>
          <a:p>
            <a:r>
              <a:rPr lang="en-GB" dirty="0" smtClean="0"/>
              <a:t>Understand cash inflows and outflows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Objectives:</a:t>
            </a:r>
          </a:p>
          <a:p>
            <a:r>
              <a:rPr lang="en-GB" dirty="0" smtClean="0"/>
              <a:t>All: Recap on costs, revenues and profits</a:t>
            </a:r>
          </a:p>
          <a:p>
            <a:r>
              <a:rPr lang="en-GB" dirty="0" smtClean="0"/>
              <a:t>All: Define cash flow forecasting</a:t>
            </a:r>
          </a:p>
          <a:p>
            <a:r>
              <a:rPr lang="en-GB" dirty="0" smtClean="0"/>
              <a:t>Most: Distinguish between cash inflows and outflows</a:t>
            </a:r>
          </a:p>
          <a:p>
            <a:r>
              <a:rPr lang="en-GB" dirty="0" smtClean="0"/>
              <a:t>Some: Assess the advantages of cash flow forecasting.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780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i="1" dirty="0" smtClean="0"/>
              <a:t>Define the following:</a:t>
            </a:r>
          </a:p>
          <a:p>
            <a:pPr algn="ctr"/>
            <a:r>
              <a:rPr lang="en-GB" dirty="0" smtClean="0"/>
              <a:t>Costs</a:t>
            </a:r>
          </a:p>
          <a:p>
            <a:pPr algn="ctr"/>
            <a:r>
              <a:rPr lang="en-GB" dirty="0" smtClean="0"/>
              <a:t>Revenues</a:t>
            </a:r>
          </a:p>
          <a:p>
            <a:pPr algn="ctr"/>
            <a:r>
              <a:rPr lang="en-GB" dirty="0" smtClean="0"/>
              <a:t>Profits</a:t>
            </a:r>
          </a:p>
          <a:p>
            <a:pPr algn="ctr"/>
            <a:endParaRPr lang="en-GB" dirty="0"/>
          </a:p>
          <a:p>
            <a:pPr marL="0" indent="0" algn="ctr">
              <a:buNone/>
            </a:pPr>
            <a:r>
              <a:rPr lang="en-GB" b="1" i="1" dirty="0" smtClean="0"/>
              <a:t>Describe the relationship between costs, revenues and profits.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40321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 Mark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Steve owns and runs a car customising  business. Here are his financial figures.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9" t="23130" r="32174" b="48522"/>
          <a:stretch/>
        </p:blipFill>
        <p:spPr bwMode="auto">
          <a:xfrm>
            <a:off x="1115616" y="2636912"/>
            <a:ext cx="7320497" cy="24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9" t="26667" r="30312" b="62333"/>
          <a:stretch/>
        </p:blipFill>
        <p:spPr bwMode="auto">
          <a:xfrm>
            <a:off x="395536" y="5373216"/>
            <a:ext cx="864532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35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 Mark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83" t="20000" r="19239" b="28348"/>
          <a:stretch/>
        </p:blipFill>
        <p:spPr bwMode="auto">
          <a:xfrm>
            <a:off x="395536" y="1772816"/>
            <a:ext cx="834807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02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cash flow?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dirty="0" smtClean="0"/>
              <a:t>Task: In groups determine a definition for cash flow.</a:t>
            </a:r>
          </a:p>
          <a:p>
            <a:pPr marL="0" indent="0">
              <a:buNone/>
            </a:pPr>
            <a:endParaRPr lang="en-GB" sz="2800" b="1" dirty="0"/>
          </a:p>
          <a:p>
            <a:pPr marL="0" indent="0">
              <a:buNone/>
            </a:pPr>
            <a:r>
              <a:rPr lang="en-GB" sz="2800" b="1" dirty="0" smtClean="0"/>
              <a:t>Definition: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The total cash payments (inflows) into a business minus the total cash payments (outflows).</a:t>
            </a:r>
            <a:endParaRPr lang="en-GB" sz="2800" dirty="0"/>
          </a:p>
        </p:txBody>
      </p:sp>
      <p:pic>
        <p:nvPicPr>
          <p:cNvPr id="4" name="Picture 3" descr="coin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3861048"/>
            <a:ext cx="3888432" cy="252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85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Cash Flow Important?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Round Robin</a:t>
            </a:r>
          </a:p>
          <a:p>
            <a:endParaRPr lang="en-GB" dirty="0"/>
          </a:p>
          <a:p>
            <a:r>
              <a:rPr lang="en-GB" dirty="0" smtClean="0"/>
              <a:t>Why is cash flow important?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Brainstorm Ideas.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44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71583924"/>
              </p:ext>
            </p:extLst>
          </p:nvPr>
        </p:nvGraphicFramePr>
        <p:xfrm>
          <a:off x="179512" y="116632"/>
          <a:ext cx="8784976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156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Cash Flow Forecasting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7467600" cy="41970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b="1" dirty="0" smtClean="0"/>
              <a:t>Definition: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 smtClean="0"/>
              <a:t>An estimate of a firm’s future cash inflows and outflows.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 smtClean="0"/>
              <a:t>Essential for a businesses’ financial planning.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 smtClean="0"/>
          </a:p>
          <a:p>
            <a:r>
              <a:rPr lang="en-GB" sz="2800" dirty="0" smtClean="0"/>
              <a:t>Could be based on historical data, or primary/secondary research or predictions.</a:t>
            </a:r>
            <a:endParaRPr lang="en-GB" sz="2800" dirty="0"/>
          </a:p>
        </p:txBody>
      </p:sp>
      <p:pic>
        <p:nvPicPr>
          <p:cNvPr id="4" name="Picture 3" descr="coin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548680"/>
            <a:ext cx="3888432" cy="252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88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413</Words>
  <Application>Microsoft Office PowerPoint</Application>
  <PresentationFormat>On-screen Show (4:3)</PresentationFormat>
  <Paragraphs>164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Cash Flow Forecasting</vt:lpstr>
      <vt:lpstr>Aims and Objectives</vt:lpstr>
      <vt:lpstr>Starter</vt:lpstr>
      <vt:lpstr>5 Mark Question</vt:lpstr>
      <vt:lpstr>5 Mark Question</vt:lpstr>
      <vt:lpstr>What is cash flow?</vt:lpstr>
      <vt:lpstr>Why is Cash Flow Important?</vt:lpstr>
      <vt:lpstr>PowerPoint Presentation</vt:lpstr>
      <vt:lpstr>Cash Flow Forecasting</vt:lpstr>
      <vt:lpstr>Cash Flow Quiz</vt:lpstr>
      <vt:lpstr>Cash Inflows</vt:lpstr>
      <vt:lpstr>Cash Outflows</vt:lpstr>
      <vt:lpstr>Cash Flow Forecast Modelling</vt:lpstr>
      <vt:lpstr>Cash Flow Forecast Modelling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Flow Forecasting</dc:title>
  <dc:creator>Windows User</dc:creator>
  <cp:lastModifiedBy>Windows User</cp:lastModifiedBy>
  <cp:revision>8</cp:revision>
  <dcterms:created xsi:type="dcterms:W3CDTF">2011-11-06T20:14:41Z</dcterms:created>
  <dcterms:modified xsi:type="dcterms:W3CDTF">2011-12-22T11:50:25Z</dcterms:modified>
</cp:coreProperties>
</file>