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23" r:id="rId2"/>
    <p:sldMasterId id="2147483735" r:id="rId3"/>
    <p:sldMasterId id="2147483747" r:id="rId4"/>
    <p:sldMasterId id="2147483786" r:id="rId5"/>
  </p:sldMasterIdLst>
  <p:notesMasterIdLst>
    <p:notesMasterId r:id="rId22"/>
  </p:notesMasterIdLst>
  <p:handoutMasterIdLst>
    <p:handoutMasterId r:id="rId23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67" r:id="rId18"/>
    <p:sldId id="269" r:id="rId19"/>
    <p:sldId id="270" r:id="rId20"/>
    <p:sldId id="271" r:id="rId2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DC1F2B-9BFC-4303-83EB-A9F17CC1C482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7C10077-6C58-4DBB-8316-F493EE41CF52}">
      <dgm:prSet phldrT="[Text]"/>
      <dgm:spPr/>
      <dgm:t>
        <a:bodyPr/>
        <a:lstStyle/>
        <a:p>
          <a:r>
            <a:rPr lang="en-GB" dirty="0" smtClean="0"/>
            <a:t>Used as a measure of success.</a:t>
          </a:r>
          <a:endParaRPr lang="en-GB" dirty="0"/>
        </a:p>
      </dgm:t>
    </dgm:pt>
    <dgm:pt modelId="{4117611A-33F6-421C-BECC-37D6DA129A82}" type="parTrans" cxnId="{B533BA93-2193-4411-B5D4-C0EC51D6A8B5}">
      <dgm:prSet/>
      <dgm:spPr/>
      <dgm:t>
        <a:bodyPr/>
        <a:lstStyle/>
        <a:p>
          <a:endParaRPr lang="en-GB"/>
        </a:p>
      </dgm:t>
    </dgm:pt>
    <dgm:pt modelId="{E26929E9-DC4C-4E25-B223-2BEA630F7915}" type="sibTrans" cxnId="{B533BA93-2193-4411-B5D4-C0EC51D6A8B5}">
      <dgm:prSet/>
      <dgm:spPr/>
      <dgm:t>
        <a:bodyPr/>
        <a:lstStyle/>
        <a:p>
          <a:endParaRPr lang="en-GB"/>
        </a:p>
      </dgm:t>
    </dgm:pt>
    <dgm:pt modelId="{B06304B0-0CB3-405E-BA15-0C39B2816E34}">
      <dgm:prSet phldrT="[Text]"/>
      <dgm:spPr/>
      <dgm:t>
        <a:bodyPr/>
        <a:lstStyle/>
        <a:p>
          <a:r>
            <a:rPr lang="en-GB" dirty="0" smtClean="0"/>
            <a:t>Banks or lenders, wish to see a business predict or/and make profits before lending</a:t>
          </a:r>
          <a:endParaRPr lang="en-GB" dirty="0"/>
        </a:p>
      </dgm:t>
    </dgm:pt>
    <dgm:pt modelId="{099AE54E-3219-48AE-B97A-956E651E83D5}" type="parTrans" cxnId="{F368D0F3-ED16-43EB-B68B-25FEBCDE2148}">
      <dgm:prSet/>
      <dgm:spPr/>
      <dgm:t>
        <a:bodyPr/>
        <a:lstStyle/>
        <a:p>
          <a:endParaRPr lang="en-GB"/>
        </a:p>
      </dgm:t>
    </dgm:pt>
    <dgm:pt modelId="{73F640D5-43C6-40E6-B10C-5341B5C8CAA8}" type="sibTrans" cxnId="{F368D0F3-ED16-43EB-B68B-25FEBCDE2148}">
      <dgm:prSet/>
      <dgm:spPr/>
      <dgm:t>
        <a:bodyPr/>
        <a:lstStyle/>
        <a:p>
          <a:endParaRPr lang="en-GB"/>
        </a:p>
      </dgm:t>
    </dgm:pt>
    <dgm:pt modelId="{CD299E6D-A58F-4DF0-A5F5-72FE6D36C2B6}">
      <dgm:prSet phldrT="[Text]"/>
      <dgm:spPr/>
      <dgm:t>
        <a:bodyPr/>
        <a:lstStyle/>
        <a:p>
          <a:r>
            <a:rPr lang="en-GB" dirty="0" smtClean="0"/>
            <a:t>It is the return or reward for entrepreneurs. If no profit is made, this will discourage future investment, may lead to closure and failure.</a:t>
          </a:r>
        </a:p>
      </dgm:t>
    </dgm:pt>
    <dgm:pt modelId="{FB7A0B78-D4DB-49E3-BF06-76301FD0784C}" type="parTrans" cxnId="{CB20C49C-AF20-4AE9-9584-E61727293F6B}">
      <dgm:prSet/>
      <dgm:spPr/>
      <dgm:t>
        <a:bodyPr/>
        <a:lstStyle/>
        <a:p>
          <a:endParaRPr lang="en-GB"/>
        </a:p>
      </dgm:t>
    </dgm:pt>
    <dgm:pt modelId="{1B03E056-6C32-4D93-BBFA-486CE5863C1E}" type="sibTrans" cxnId="{CB20C49C-AF20-4AE9-9584-E61727293F6B}">
      <dgm:prSet/>
      <dgm:spPr/>
      <dgm:t>
        <a:bodyPr/>
        <a:lstStyle/>
        <a:p>
          <a:endParaRPr lang="en-GB"/>
        </a:p>
      </dgm:t>
    </dgm:pt>
    <dgm:pt modelId="{31E1FF1A-58F6-4B35-A785-E8086075CB8D}">
      <dgm:prSet phldrT="[Text]"/>
      <dgm:spPr/>
      <dgm:t>
        <a:bodyPr/>
        <a:lstStyle/>
        <a:p>
          <a:r>
            <a:rPr lang="en-GB" dirty="0" smtClean="0"/>
            <a:t>As a surplus profit provides a source of finance for future expansion.</a:t>
          </a:r>
        </a:p>
      </dgm:t>
    </dgm:pt>
    <dgm:pt modelId="{51E88AF1-5DB0-4B82-9BF3-F170CF67E075}" type="parTrans" cxnId="{23F313EF-F8FF-400F-A8FB-3418A87717AE}">
      <dgm:prSet/>
      <dgm:spPr/>
      <dgm:t>
        <a:bodyPr/>
        <a:lstStyle/>
        <a:p>
          <a:endParaRPr lang="en-GB"/>
        </a:p>
      </dgm:t>
    </dgm:pt>
    <dgm:pt modelId="{F0EE299A-6471-4DE4-A437-A01108635ABE}" type="sibTrans" cxnId="{23F313EF-F8FF-400F-A8FB-3418A87717AE}">
      <dgm:prSet/>
      <dgm:spPr/>
      <dgm:t>
        <a:bodyPr/>
        <a:lstStyle/>
        <a:p>
          <a:endParaRPr lang="en-GB"/>
        </a:p>
      </dgm:t>
    </dgm:pt>
    <dgm:pt modelId="{C8574DF1-5B8D-4E10-85C4-8BA5B147B1D1}" type="pres">
      <dgm:prSet presAssocID="{A5DC1F2B-9BFC-4303-83EB-A9F17CC1C4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EF652C7-F7A3-4A06-8877-C4ABA72BDEA9}" type="pres">
      <dgm:prSet presAssocID="{31E1FF1A-58F6-4B35-A785-E8086075CB8D}" presName="boxAndChildren" presStyleCnt="0"/>
      <dgm:spPr/>
    </dgm:pt>
    <dgm:pt modelId="{B7FFD289-118D-4EFB-B543-F0DBC86C2F93}" type="pres">
      <dgm:prSet presAssocID="{31E1FF1A-58F6-4B35-A785-E8086075CB8D}" presName="parentTextBox" presStyleLbl="node1" presStyleIdx="0" presStyleCnt="4"/>
      <dgm:spPr/>
      <dgm:t>
        <a:bodyPr/>
        <a:lstStyle/>
        <a:p>
          <a:endParaRPr lang="en-GB"/>
        </a:p>
      </dgm:t>
    </dgm:pt>
    <dgm:pt modelId="{AAD60BBC-5EB3-405C-A4E3-1CC5F25AE2B5}" type="pres">
      <dgm:prSet presAssocID="{1B03E056-6C32-4D93-BBFA-486CE5863C1E}" presName="sp" presStyleCnt="0"/>
      <dgm:spPr/>
    </dgm:pt>
    <dgm:pt modelId="{A97D95F3-3CA8-429E-9C87-9F39367F665D}" type="pres">
      <dgm:prSet presAssocID="{CD299E6D-A58F-4DF0-A5F5-72FE6D36C2B6}" presName="arrowAndChildren" presStyleCnt="0"/>
      <dgm:spPr/>
    </dgm:pt>
    <dgm:pt modelId="{8E0FAD17-DF7B-4388-B1A8-023B4BFE6981}" type="pres">
      <dgm:prSet presAssocID="{CD299E6D-A58F-4DF0-A5F5-72FE6D36C2B6}" presName="parentTextArrow" presStyleLbl="node1" presStyleIdx="1" presStyleCnt="4"/>
      <dgm:spPr/>
      <dgm:t>
        <a:bodyPr/>
        <a:lstStyle/>
        <a:p>
          <a:endParaRPr lang="en-GB"/>
        </a:p>
      </dgm:t>
    </dgm:pt>
    <dgm:pt modelId="{7E50399E-EDD3-4040-9AD9-CE39D43E135E}" type="pres">
      <dgm:prSet presAssocID="{73F640D5-43C6-40E6-B10C-5341B5C8CAA8}" presName="sp" presStyleCnt="0"/>
      <dgm:spPr/>
    </dgm:pt>
    <dgm:pt modelId="{B05F0EDB-1198-414F-93A6-6B3765F3A85A}" type="pres">
      <dgm:prSet presAssocID="{B06304B0-0CB3-405E-BA15-0C39B2816E34}" presName="arrowAndChildren" presStyleCnt="0"/>
      <dgm:spPr/>
    </dgm:pt>
    <dgm:pt modelId="{1905FDE8-A543-4306-BA4D-DDDE68F1437C}" type="pres">
      <dgm:prSet presAssocID="{B06304B0-0CB3-405E-BA15-0C39B2816E34}" presName="parentTextArrow" presStyleLbl="node1" presStyleIdx="2" presStyleCnt="4"/>
      <dgm:spPr/>
      <dgm:t>
        <a:bodyPr/>
        <a:lstStyle/>
        <a:p>
          <a:endParaRPr lang="en-GB"/>
        </a:p>
      </dgm:t>
    </dgm:pt>
    <dgm:pt modelId="{4DD99703-615F-46AB-9DE4-36FEEA104B4D}" type="pres">
      <dgm:prSet presAssocID="{E26929E9-DC4C-4E25-B223-2BEA630F7915}" presName="sp" presStyleCnt="0"/>
      <dgm:spPr/>
    </dgm:pt>
    <dgm:pt modelId="{9AC05B71-83EE-49D7-9FDC-E056A0E07D32}" type="pres">
      <dgm:prSet presAssocID="{37C10077-6C58-4DBB-8316-F493EE41CF52}" presName="arrowAndChildren" presStyleCnt="0"/>
      <dgm:spPr/>
    </dgm:pt>
    <dgm:pt modelId="{738DEF6F-05A8-4F7E-B3E7-68B305AA3A9D}" type="pres">
      <dgm:prSet presAssocID="{37C10077-6C58-4DBB-8316-F493EE41CF52}" presName="parentTextArrow" presStyleLbl="node1" presStyleIdx="3" presStyleCnt="4"/>
      <dgm:spPr/>
      <dgm:t>
        <a:bodyPr/>
        <a:lstStyle/>
        <a:p>
          <a:endParaRPr lang="en-GB"/>
        </a:p>
      </dgm:t>
    </dgm:pt>
  </dgm:ptLst>
  <dgm:cxnLst>
    <dgm:cxn modelId="{E446C964-FA34-4FF5-A52C-B9320552CB89}" type="presOf" srcId="{A5DC1F2B-9BFC-4303-83EB-A9F17CC1C482}" destId="{C8574DF1-5B8D-4E10-85C4-8BA5B147B1D1}" srcOrd="0" destOrd="0" presId="urn:microsoft.com/office/officeart/2005/8/layout/process4"/>
    <dgm:cxn modelId="{F368D0F3-ED16-43EB-B68B-25FEBCDE2148}" srcId="{A5DC1F2B-9BFC-4303-83EB-A9F17CC1C482}" destId="{B06304B0-0CB3-405E-BA15-0C39B2816E34}" srcOrd="1" destOrd="0" parTransId="{099AE54E-3219-48AE-B97A-956E651E83D5}" sibTransId="{73F640D5-43C6-40E6-B10C-5341B5C8CAA8}"/>
    <dgm:cxn modelId="{57AEB2FC-DD61-4844-9567-3FFB9F48AC17}" type="presOf" srcId="{CD299E6D-A58F-4DF0-A5F5-72FE6D36C2B6}" destId="{8E0FAD17-DF7B-4388-B1A8-023B4BFE6981}" srcOrd="0" destOrd="0" presId="urn:microsoft.com/office/officeart/2005/8/layout/process4"/>
    <dgm:cxn modelId="{A417909F-C106-4EBE-ADA4-7439DBB379B2}" type="presOf" srcId="{31E1FF1A-58F6-4B35-A785-E8086075CB8D}" destId="{B7FFD289-118D-4EFB-B543-F0DBC86C2F93}" srcOrd="0" destOrd="0" presId="urn:microsoft.com/office/officeart/2005/8/layout/process4"/>
    <dgm:cxn modelId="{7E242415-7B79-456A-9427-1A614D6F3119}" type="presOf" srcId="{37C10077-6C58-4DBB-8316-F493EE41CF52}" destId="{738DEF6F-05A8-4F7E-B3E7-68B305AA3A9D}" srcOrd="0" destOrd="0" presId="urn:microsoft.com/office/officeart/2005/8/layout/process4"/>
    <dgm:cxn modelId="{CB20C49C-AF20-4AE9-9584-E61727293F6B}" srcId="{A5DC1F2B-9BFC-4303-83EB-A9F17CC1C482}" destId="{CD299E6D-A58F-4DF0-A5F5-72FE6D36C2B6}" srcOrd="2" destOrd="0" parTransId="{FB7A0B78-D4DB-49E3-BF06-76301FD0784C}" sibTransId="{1B03E056-6C32-4D93-BBFA-486CE5863C1E}"/>
    <dgm:cxn modelId="{23F313EF-F8FF-400F-A8FB-3418A87717AE}" srcId="{A5DC1F2B-9BFC-4303-83EB-A9F17CC1C482}" destId="{31E1FF1A-58F6-4B35-A785-E8086075CB8D}" srcOrd="3" destOrd="0" parTransId="{51E88AF1-5DB0-4B82-9BF3-F170CF67E075}" sibTransId="{F0EE299A-6471-4DE4-A437-A01108635ABE}"/>
    <dgm:cxn modelId="{B533BA93-2193-4411-B5D4-C0EC51D6A8B5}" srcId="{A5DC1F2B-9BFC-4303-83EB-A9F17CC1C482}" destId="{37C10077-6C58-4DBB-8316-F493EE41CF52}" srcOrd="0" destOrd="0" parTransId="{4117611A-33F6-421C-BECC-37D6DA129A82}" sibTransId="{E26929E9-DC4C-4E25-B223-2BEA630F7915}"/>
    <dgm:cxn modelId="{5028ED84-CA8C-44A0-AD5F-8914CC37A173}" type="presOf" srcId="{B06304B0-0CB3-405E-BA15-0C39B2816E34}" destId="{1905FDE8-A543-4306-BA4D-DDDE68F1437C}" srcOrd="0" destOrd="0" presId="urn:microsoft.com/office/officeart/2005/8/layout/process4"/>
    <dgm:cxn modelId="{BBA4144F-AC6B-4D89-944D-E265738DDC96}" type="presParOf" srcId="{C8574DF1-5B8D-4E10-85C4-8BA5B147B1D1}" destId="{3EF652C7-F7A3-4A06-8877-C4ABA72BDEA9}" srcOrd="0" destOrd="0" presId="urn:microsoft.com/office/officeart/2005/8/layout/process4"/>
    <dgm:cxn modelId="{9B0E1957-87CA-48AF-A28F-5AC34D7BA619}" type="presParOf" srcId="{3EF652C7-F7A3-4A06-8877-C4ABA72BDEA9}" destId="{B7FFD289-118D-4EFB-B543-F0DBC86C2F93}" srcOrd="0" destOrd="0" presId="urn:microsoft.com/office/officeart/2005/8/layout/process4"/>
    <dgm:cxn modelId="{312A2F4B-9B5B-4FE8-88A3-62F680ABF1D3}" type="presParOf" srcId="{C8574DF1-5B8D-4E10-85C4-8BA5B147B1D1}" destId="{AAD60BBC-5EB3-405C-A4E3-1CC5F25AE2B5}" srcOrd="1" destOrd="0" presId="urn:microsoft.com/office/officeart/2005/8/layout/process4"/>
    <dgm:cxn modelId="{C5F4A2E0-5C9D-4D08-97D5-DEFDD9B9BB04}" type="presParOf" srcId="{C8574DF1-5B8D-4E10-85C4-8BA5B147B1D1}" destId="{A97D95F3-3CA8-429E-9C87-9F39367F665D}" srcOrd="2" destOrd="0" presId="urn:microsoft.com/office/officeart/2005/8/layout/process4"/>
    <dgm:cxn modelId="{4C102760-6C3F-4BA8-849E-753EFC14AEEC}" type="presParOf" srcId="{A97D95F3-3CA8-429E-9C87-9F39367F665D}" destId="{8E0FAD17-DF7B-4388-B1A8-023B4BFE6981}" srcOrd="0" destOrd="0" presId="urn:microsoft.com/office/officeart/2005/8/layout/process4"/>
    <dgm:cxn modelId="{D7B8D276-E63F-45F2-93D7-2EE4F2F43064}" type="presParOf" srcId="{C8574DF1-5B8D-4E10-85C4-8BA5B147B1D1}" destId="{7E50399E-EDD3-4040-9AD9-CE39D43E135E}" srcOrd="3" destOrd="0" presId="urn:microsoft.com/office/officeart/2005/8/layout/process4"/>
    <dgm:cxn modelId="{9757E7A3-31D0-4C06-BB79-7FB9B396C300}" type="presParOf" srcId="{C8574DF1-5B8D-4E10-85C4-8BA5B147B1D1}" destId="{B05F0EDB-1198-414F-93A6-6B3765F3A85A}" srcOrd="4" destOrd="0" presId="urn:microsoft.com/office/officeart/2005/8/layout/process4"/>
    <dgm:cxn modelId="{362BB69C-45BE-41D7-8583-A0D5924EB40E}" type="presParOf" srcId="{B05F0EDB-1198-414F-93A6-6B3765F3A85A}" destId="{1905FDE8-A543-4306-BA4D-DDDE68F1437C}" srcOrd="0" destOrd="0" presId="urn:microsoft.com/office/officeart/2005/8/layout/process4"/>
    <dgm:cxn modelId="{9A8E89F1-C01A-44A6-A0C6-BDF631514051}" type="presParOf" srcId="{C8574DF1-5B8D-4E10-85C4-8BA5B147B1D1}" destId="{4DD99703-615F-46AB-9DE4-36FEEA104B4D}" srcOrd="5" destOrd="0" presId="urn:microsoft.com/office/officeart/2005/8/layout/process4"/>
    <dgm:cxn modelId="{E7610611-26C1-45AB-B785-D0601ED86CEE}" type="presParOf" srcId="{C8574DF1-5B8D-4E10-85C4-8BA5B147B1D1}" destId="{9AC05B71-83EE-49D7-9FDC-E056A0E07D32}" srcOrd="6" destOrd="0" presId="urn:microsoft.com/office/officeart/2005/8/layout/process4"/>
    <dgm:cxn modelId="{CBDF32F0-B3DD-4EB1-A598-8CF210B5E82E}" type="presParOf" srcId="{9AC05B71-83EE-49D7-9FDC-E056A0E07D32}" destId="{738DEF6F-05A8-4F7E-B3E7-68B305AA3A9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1AF5F7-641E-4712-AAF0-7B11358A8EE4}" type="doc">
      <dgm:prSet loTypeId="urn:microsoft.com/office/officeart/2005/8/layout/v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5071417-76F2-484C-B840-81B341588FD1}">
      <dgm:prSet phldrT="[Text]"/>
      <dgm:spPr/>
      <dgm:t>
        <a:bodyPr/>
        <a:lstStyle/>
        <a:p>
          <a:r>
            <a:rPr lang="en-GB" dirty="0" smtClean="0"/>
            <a:t>Fixed Costs</a:t>
          </a:r>
          <a:endParaRPr lang="en-GB" dirty="0"/>
        </a:p>
      </dgm:t>
    </dgm:pt>
    <dgm:pt modelId="{50EE3D9F-B2F7-4062-BE87-314B1565E479}" type="parTrans" cxnId="{DDB971E2-13C4-4216-9EFD-89F5CCCA8F47}">
      <dgm:prSet/>
      <dgm:spPr/>
      <dgm:t>
        <a:bodyPr/>
        <a:lstStyle/>
        <a:p>
          <a:endParaRPr lang="en-GB"/>
        </a:p>
      </dgm:t>
    </dgm:pt>
    <dgm:pt modelId="{9FE99BB4-78CF-4B0C-B9B2-8CA670C3CD1C}" type="sibTrans" cxnId="{DDB971E2-13C4-4216-9EFD-89F5CCCA8F47}">
      <dgm:prSet/>
      <dgm:spPr/>
      <dgm:t>
        <a:bodyPr/>
        <a:lstStyle/>
        <a:p>
          <a:endParaRPr lang="en-GB"/>
        </a:p>
      </dgm:t>
    </dgm:pt>
    <dgm:pt modelId="{E4D91FAF-87FE-471B-983F-EDF1FC096819}">
      <dgm:prSet phldrT="[Text]"/>
      <dgm:spPr/>
      <dgm:t>
        <a:bodyPr/>
        <a:lstStyle/>
        <a:p>
          <a:r>
            <a:rPr lang="en-GB" dirty="0" smtClean="0"/>
            <a:t>Costs that do not change with the level of output or sales.</a:t>
          </a:r>
          <a:endParaRPr lang="en-GB" dirty="0"/>
        </a:p>
      </dgm:t>
    </dgm:pt>
    <dgm:pt modelId="{D992221D-838B-4CD0-B3FF-AE92386B1E12}" type="parTrans" cxnId="{F507D7EE-198D-4D52-BEA5-19C050610A67}">
      <dgm:prSet/>
      <dgm:spPr/>
      <dgm:t>
        <a:bodyPr/>
        <a:lstStyle/>
        <a:p>
          <a:endParaRPr lang="en-GB"/>
        </a:p>
      </dgm:t>
    </dgm:pt>
    <dgm:pt modelId="{E997A3EA-6A8F-4C79-A2F7-870C56E2B726}" type="sibTrans" cxnId="{F507D7EE-198D-4D52-BEA5-19C050610A67}">
      <dgm:prSet/>
      <dgm:spPr/>
      <dgm:t>
        <a:bodyPr/>
        <a:lstStyle/>
        <a:p>
          <a:endParaRPr lang="en-GB"/>
        </a:p>
      </dgm:t>
    </dgm:pt>
    <dgm:pt modelId="{FB81CB7E-0CB6-43E3-822D-21E2F63AC272}">
      <dgm:prSet phldrT="[Text]"/>
      <dgm:spPr/>
      <dgm:t>
        <a:bodyPr/>
        <a:lstStyle/>
        <a:p>
          <a:r>
            <a:rPr lang="en-GB" dirty="0" err="1" smtClean="0"/>
            <a:t>Eg</a:t>
          </a:r>
          <a:r>
            <a:rPr lang="en-GB" dirty="0" smtClean="0"/>
            <a:t>. Rent</a:t>
          </a:r>
          <a:endParaRPr lang="en-GB" dirty="0"/>
        </a:p>
      </dgm:t>
    </dgm:pt>
    <dgm:pt modelId="{807A6E4E-6C78-4154-99B4-F5B9FE209FA0}" type="parTrans" cxnId="{14700AAE-705F-4FDE-A3E9-182D02B0BD29}">
      <dgm:prSet/>
      <dgm:spPr/>
      <dgm:t>
        <a:bodyPr/>
        <a:lstStyle/>
        <a:p>
          <a:endParaRPr lang="en-GB"/>
        </a:p>
      </dgm:t>
    </dgm:pt>
    <dgm:pt modelId="{7645F63D-C680-4E1D-A105-74A9C0E89B15}" type="sibTrans" cxnId="{14700AAE-705F-4FDE-A3E9-182D02B0BD29}">
      <dgm:prSet/>
      <dgm:spPr/>
      <dgm:t>
        <a:bodyPr/>
        <a:lstStyle/>
        <a:p>
          <a:endParaRPr lang="en-GB"/>
        </a:p>
      </dgm:t>
    </dgm:pt>
    <dgm:pt modelId="{E4CA319C-BECF-4965-8F3A-09E684807444}">
      <dgm:prSet phldrT="[Text]"/>
      <dgm:spPr/>
      <dgm:t>
        <a:bodyPr/>
        <a:lstStyle/>
        <a:p>
          <a:r>
            <a:rPr lang="en-GB" dirty="0" smtClean="0"/>
            <a:t>Variable Costs</a:t>
          </a:r>
          <a:endParaRPr lang="en-GB" dirty="0"/>
        </a:p>
      </dgm:t>
    </dgm:pt>
    <dgm:pt modelId="{1B451E03-17FF-4DC0-8DF9-B83815D7C8D2}" type="parTrans" cxnId="{AAF1B42B-37F7-4803-ABD6-EC6D43DABF32}">
      <dgm:prSet/>
      <dgm:spPr/>
      <dgm:t>
        <a:bodyPr/>
        <a:lstStyle/>
        <a:p>
          <a:endParaRPr lang="en-GB"/>
        </a:p>
      </dgm:t>
    </dgm:pt>
    <dgm:pt modelId="{F0CC9350-D15C-446F-8596-E5AE8A07EF4B}" type="sibTrans" cxnId="{AAF1B42B-37F7-4803-ABD6-EC6D43DABF32}">
      <dgm:prSet/>
      <dgm:spPr/>
      <dgm:t>
        <a:bodyPr/>
        <a:lstStyle/>
        <a:p>
          <a:endParaRPr lang="en-GB"/>
        </a:p>
      </dgm:t>
    </dgm:pt>
    <dgm:pt modelId="{DB239ECC-0880-480B-A06E-9BF7887A6ACA}">
      <dgm:prSet phldrT="[Text]"/>
      <dgm:spPr/>
      <dgm:t>
        <a:bodyPr/>
        <a:lstStyle/>
        <a:p>
          <a:r>
            <a:rPr lang="en-GB" dirty="0" smtClean="0"/>
            <a:t>Costs that change directly with the level of output or sales</a:t>
          </a:r>
          <a:endParaRPr lang="en-GB" dirty="0"/>
        </a:p>
      </dgm:t>
    </dgm:pt>
    <dgm:pt modelId="{93AAC284-F826-49DF-AD85-79D52BDD8A26}" type="parTrans" cxnId="{1AB000BA-1D8C-4833-A297-4250E6BC9C81}">
      <dgm:prSet/>
      <dgm:spPr/>
      <dgm:t>
        <a:bodyPr/>
        <a:lstStyle/>
        <a:p>
          <a:endParaRPr lang="en-GB"/>
        </a:p>
      </dgm:t>
    </dgm:pt>
    <dgm:pt modelId="{445A28EF-9A3A-42F1-8DD8-AEA6A325074A}" type="sibTrans" cxnId="{1AB000BA-1D8C-4833-A297-4250E6BC9C81}">
      <dgm:prSet/>
      <dgm:spPr/>
      <dgm:t>
        <a:bodyPr/>
        <a:lstStyle/>
        <a:p>
          <a:endParaRPr lang="en-GB"/>
        </a:p>
      </dgm:t>
    </dgm:pt>
    <dgm:pt modelId="{55C9893E-DA6F-4700-ABF4-7E46EBC8FFD2}">
      <dgm:prSet phldrT="[Text]"/>
      <dgm:spPr/>
      <dgm:t>
        <a:bodyPr/>
        <a:lstStyle/>
        <a:p>
          <a:r>
            <a:rPr lang="en-GB" dirty="0" err="1" smtClean="0"/>
            <a:t>Eg</a:t>
          </a:r>
          <a:r>
            <a:rPr lang="en-GB" dirty="0" smtClean="0"/>
            <a:t>. Raw Materials</a:t>
          </a:r>
          <a:endParaRPr lang="en-GB" dirty="0"/>
        </a:p>
      </dgm:t>
    </dgm:pt>
    <dgm:pt modelId="{F0D41DC7-769A-460A-B417-EBD7CB0478E9}" type="parTrans" cxnId="{A1742682-2D96-4546-B5C6-2CAF4D868A7F}">
      <dgm:prSet/>
      <dgm:spPr/>
      <dgm:t>
        <a:bodyPr/>
        <a:lstStyle/>
        <a:p>
          <a:endParaRPr lang="en-GB"/>
        </a:p>
      </dgm:t>
    </dgm:pt>
    <dgm:pt modelId="{C50AAEBA-2CA1-4729-8E52-59F7F1E56839}" type="sibTrans" cxnId="{A1742682-2D96-4546-B5C6-2CAF4D868A7F}">
      <dgm:prSet/>
      <dgm:spPr/>
      <dgm:t>
        <a:bodyPr/>
        <a:lstStyle/>
        <a:p>
          <a:endParaRPr lang="en-GB"/>
        </a:p>
      </dgm:t>
    </dgm:pt>
    <dgm:pt modelId="{CCF7742C-BF1E-483D-88B8-4A85F4EA295D}">
      <dgm:prSet phldrT="[Text]"/>
      <dgm:spPr/>
      <dgm:t>
        <a:bodyPr/>
        <a:lstStyle/>
        <a:p>
          <a:r>
            <a:rPr lang="en-GB" dirty="0" smtClean="0"/>
            <a:t>Total Costs</a:t>
          </a:r>
          <a:endParaRPr lang="en-GB" dirty="0"/>
        </a:p>
      </dgm:t>
    </dgm:pt>
    <dgm:pt modelId="{59AA9E6C-111E-420C-B678-1BB5D17DE2FE}" type="parTrans" cxnId="{1564C1BE-C70E-4A38-B3A5-C4299FDB7111}">
      <dgm:prSet/>
      <dgm:spPr/>
      <dgm:t>
        <a:bodyPr/>
        <a:lstStyle/>
        <a:p>
          <a:endParaRPr lang="en-GB"/>
        </a:p>
      </dgm:t>
    </dgm:pt>
    <dgm:pt modelId="{6CA93902-C21D-4BCF-9C2F-55CC23876CC5}" type="sibTrans" cxnId="{1564C1BE-C70E-4A38-B3A5-C4299FDB7111}">
      <dgm:prSet/>
      <dgm:spPr/>
      <dgm:t>
        <a:bodyPr/>
        <a:lstStyle/>
        <a:p>
          <a:endParaRPr lang="en-GB"/>
        </a:p>
      </dgm:t>
    </dgm:pt>
    <dgm:pt modelId="{F2BFD5BB-59EC-4DB0-9904-05C14F1E6E94}">
      <dgm:prSet phldrT="[Text]"/>
      <dgm:spPr/>
      <dgm:t>
        <a:bodyPr/>
        <a:lstStyle/>
        <a:p>
          <a:r>
            <a:rPr lang="en-GB" dirty="0" smtClean="0"/>
            <a:t>Fixed Costs + Variable Costs</a:t>
          </a:r>
          <a:endParaRPr lang="en-GB" dirty="0"/>
        </a:p>
      </dgm:t>
    </dgm:pt>
    <dgm:pt modelId="{79F6D5D5-77AE-4D00-B459-94071E353B40}" type="parTrans" cxnId="{86AA35A4-9509-48FF-9890-D5E80C21D7B9}">
      <dgm:prSet/>
      <dgm:spPr/>
      <dgm:t>
        <a:bodyPr/>
        <a:lstStyle/>
        <a:p>
          <a:endParaRPr lang="en-GB"/>
        </a:p>
      </dgm:t>
    </dgm:pt>
    <dgm:pt modelId="{9AC907F3-DF46-4497-AAC6-9EED604480FF}" type="sibTrans" cxnId="{86AA35A4-9509-48FF-9890-D5E80C21D7B9}">
      <dgm:prSet/>
      <dgm:spPr/>
      <dgm:t>
        <a:bodyPr/>
        <a:lstStyle/>
        <a:p>
          <a:endParaRPr lang="en-GB"/>
        </a:p>
      </dgm:t>
    </dgm:pt>
    <dgm:pt modelId="{DDBED5E6-70F3-45B9-8F37-5493A154E107}" type="pres">
      <dgm:prSet presAssocID="{531AF5F7-641E-4712-AAF0-7B11358A8EE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1BD33A7C-DD1A-4589-ACA2-F9E0798D9446}" type="pres">
      <dgm:prSet presAssocID="{F5071417-76F2-484C-B840-81B341588FD1}" presName="linNode" presStyleCnt="0"/>
      <dgm:spPr/>
    </dgm:pt>
    <dgm:pt modelId="{E3A4C1FC-F84B-4DB6-96FB-12DABAF79B11}" type="pres">
      <dgm:prSet presAssocID="{F5071417-76F2-484C-B840-81B341588FD1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104B48-1F3F-4B1E-8D8F-12300524C11D}" type="pres">
      <dgm:prSet presAssocID="{F5071417-76F2-484C-B840-81B341588FD1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B62B1E-C91A-45FE-8489-E8A2995567E6}" type="pres">
      <dgm:prSet presAssocID="{9FE99BB4-78CF-4B0C-B9B2-8CA670C3CD1C}" presName="spacing" presStyleCnt="0"/>
      <dgm:spPr/>
    </dgm:pt>
    <dgm:pt modelId="{9D698C16-C737-4E42-95BA-152A5C9C3986}" type="pres">
      <dgm:prSet presAssocID="{E4CA319C-BECF-4965-8F3A-09E684807444}" presName="linNode" presStyleCnt="0"/>
      <dgm:spPr/>
    </dgm:pt>
    <dgm:pt modelId="{923D9C15-24E6-4615-8F4E-1E08DEE920DC}" type="pres">
      <dgm:prSet presAssocID="{E4CA319C-BECF-4965-8F3A-09E684807444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C260DE-C996-4D7D-B2D2-0FEE2994FF00}" type="pres">
      <dgm:prSet presAssocID="{E4CA319C-BECF-4965-8F3A-09E684807444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FCF3B2-7094-4FB5-8094-FD4A3BEC5BCF}" type="pres">
      <dgm:prSet presAssocID="{F0CC9350-D15C-446F-8596-E5AE8A07EF4B}" presName="spacing" presStyleCnt="0"/>
      <dgm:spPr/>
    </dgm:pt>
    <dgm:pt modelId="{509BD6AE-9E38-46E0-823C-11CD8C0593C4}" type="pres">
      <dgm:prSet presAssocID="{CCF7742C-BF1E-483D-88B8-4A85F4EA295D}" presName="linNode" presStyleCnt="0"/>
      <dgm:spPr/>
    </dgm:pt>
    <dgm:pt modelId="{20EAE906-8437-470E-8C3F-140BCE9C6ADB}" type="pres">
      <dgm:prSet presAssocID="{CCF7742C-BF1E-483D-88B8-4A85F4EA295D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6B405F-7240-4B74-8ED8-F1BBB4B53FE2}" type="pres">
      <dgm:prSet presAssocID="{CCF7742C-BF1E-483D-88B8-4A85F4EA295D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BBA86B4-7159-48F4-B66E-1920E1EFBF43}" type="presOf" srcId="{E4D91FAF-87FE-471B-983F-EDF1FC096819}" destId="{94104B48-1F3F-4B1E-8D8F-12300524C11D}" srcOrd="0" destOrd="0" presId="urn:microsoft.com/office/officeart/2005/8/layout/vList6"/>
    <dgm:cxn modelId="{DDB971E2-13C4-4216-9EFD-89F5CCCA8F47}" srcId="{531AF5F7-641E-4712-AAF0-7B11358A8EE4}" destId="{F5071417-76F2-484C-B840-81B341588FD1}" srcOrd="0" destOrd="0" parTransId="{50EE3D9F-B2F7-4062-BE87-314B1565E479}" sibTransId="{9FE99BB4-78CF-4B0C-B9B2-8CA670C3CD1C}"/>
    <dgm:cxn modelId="{161C3CE1-6F36-45B7-AE51-EF6AA5F3E6AD}" type="presOf" srcId="{F2BFD5BB-59EC-4DB0-9904-05C14F1E6E94}" destId="{D06B405F-7240-4B74-8ED8-F1BBB4B53FE2}" srcOrd="0" destOrd="0" presId="urn:microsoft.com/office/officeart/2005/8/layout/vList6"/>
    <dgm:cxn modelId="{AAF1B42B-37F7-4803-ABD6-EC6D43DABF32}" srcId="{531AF5F7-641E-4712-AAF0-7B11358A8EE4}" destId="{E4CA319C-BECF-4965-8F3A-09E684807444}" srcOrd="1" destOrd="0" parTransId="{1B451E03-17FF-4DC0-8DF9-B83815D7C8D2}" sibTransId="{F0CC9350-D15C-446F-8596-E5AE8A07EF4B}"/>
    <dgm:cxn modelId="{0C4A4957-DCD9-4A95-8FEF-10CB89373CBF}" type="presOf" srcId="{531AF5F7-641E-4712-AAF0-7B11358A8EE4}" destId="{DDBED5E6-70F3-45B9-8F37-5493A154E107}" srcOrd="0" destOrd="0" presId="urn:microsoft.com/office/officeart/2005/8/layout/vList6"/>
    <dgm:cxn modelId="{26BDB7E1-9D09-485A-8DB0-40421E626344}" type="presOf" srcId="{DB239ECC-0880-480B-A06E-9BF7887A6ACA}" destId="{34C260DE-C996-4D7D-B2D2-0FEE2994FF00}" srcOrd="0" destOrd="0" presId="urn:microsoft.com/office/officeart/2005/8/layout/vList6"/>
    <dgm:cxn modelId="{1785F7BA-5FC3-461E-84DE-49441C45190D}" type="presOf" srcId="{E4CA319C-BECF-4965-8F3A-09E684807444}" destId="{923D9C15-24E6-4615-8F4E-1E08DEE920DC}" srcOrd="0" destOrd="0" presId="urn:microsoft.com/office/officeart/2005/8/layout/vList6"/>
    <dgm:cxn modelId="{A48DB379-5381-42EF-842C-539D2030F1A2}" type="presOf" srcId="{55C9893E-DA6F-4700-ABF4-7E46EBC8FFD2}" destId="{34C260DE-C996-4D7D-B2D2-0FEE2994FF00}" srcOrd="0" destOrd="1" presId="urn:microsoft.com/office/officeart/2005/8/layout/vList6"/>
    <dgm:cxn modelId="{14700AAE-705F-4FDE-A3E9-182D02B0BD29}" srcId="{F5071417-76F2-484C-B840-81B341588FD1}" destId="{FB81CB7E-0CB6-43E3-822D-21E2F63AC272}" srcOrd="1" destOrd="0" parTransId="{807A6E4E-6C78-4154-99B4-F5B9FE209FA0}" sibTransId="{7645F63D-C680-4E1D-A105-74A9C0E89B15}"/>
    <dgm:cxn modelId="{3103685D-4483-4201-981C-AFFDAA7CF753}" type="presOf" srcId="{CCF7742C-BF1E-483D-88B8-4A85F4EA295D}" destId="{20EAE906-8437-470E-8C3F-140BCE9C6ADB}" srcOrd="0" destOrd="0" presId="urn:microsoft.com/office/officeart/2005/8/layout/vList6"/>
    <dgm:cxn modelId="{F507D7EE-198D-4D52-BEA5-19C050610A67}" srcId="{F5071417-76F2-484C-B840-81B341588FD1}" destId="{E4D91FAF-87FE-471B-983F-EDF1FC096819}" srcOrd="0" destOrd="0" parTransId="{D992221D-838B-4CD0-B3FF-AE92386B1E12}" sibTransId="{E997A3EA-6A8F-4C79-A2F7-870C56E2B726}"/>
    <dgm:cxn modelId="{A1742682-2D96-4546-B5C6-2CAF4D868A7F}" srcId="{E4CA319C-BECF-4965-8F3A-09E684807444}" destId="{55C9893E-DA6F-4700-ABF4-7E46EBC8FFD2}" srcOrd="1" destOrd="0" parTransId="{F0D41DC7-769A-460A-B417-EBD7CB0478E9}" sibTransId="{C50AAEBA-2CA1-4729-8E52-59F7F1E56839}"/>
    <dgm:cxn modelId="{86AA35A4-9509-48FF-9890-D5E80C21D7B9}" srcId="{CCF7742C-BF1E-483D-88B8-4A85F4EA295D}" destId="{F2BFD5BB-59EC-4DB0-9904-05C14F1E6E94}" srcOrd="0" destOrd="0" parTransId="{79F6D5D5-77AE-4D00-B459-94071E353B40}" sibTransId="{9AC907F3-DF46-4497-AAC6-9EED604480FF}"/>
    <dgm:cxn modelId="{1564C1BE-C70E-4A38-B3A5-C4299FDB7111}" srcId="{531AF5F7-641E-4712-AAF0-7B11358A8EE4}" destId="{CCF7742C-BF1E-483D-88B8-4A85F4EA295D}" srcOrd="2" destOrd="0" parTransId="{59AA9E6C-111E-420C-B678-1BB5D17DE2FE}" sibTransId="{6CA93902-C21D-4BCF-9C2F-55CC23876CC5}"/>
    <dgm:cxn modelId="{53469E46-CEC0-43E1-9BDA-A2ADD7DD921A}" type="presOf" srcId="{F5071417-76F2-484C-B840-81B341588FD1}" destId="{E3A4C1FC-F84B-4DB6-96FB-12DABAF79B11}" srcOrd="0" destOrd="0" presId="urn:microsoft.com/office/officeart/2005/8/layout/vList6"/>
    <dgm:cxn modelId="{1AB000BA-1D8C-4833-A297-4250E6BC9C81}" srcId="{E4CA319C-BECF-4965-8F3A-09E684807444}" destId="{DB239ECC-0880-480B-A06E-9BF7887A6ACA}" srcOrd="0" destOrd="0" parTransId="{93AAC284-F826-49DF-AD85-79D52BDD8A26}" sibTransId="{445A28EF-9A3A-42F1-8DD8-AEA6A325074A}"/>
    <dgm:cxn modelId="{C6A1E1EE-46FF-4882-80D7-8FE9E25E8CE8}" type="presOf" srcId="{FB81CB7E-0CB6-43E3-822D-21E2F63AC272}" destId="{94104B48-1F3F-4B1E-8D8F-12300524C11D}" srcOrd="0" destOrd="1" presId="urn:microsoft.com/office/officeart/2005/8/layout/vList6"/>
    <dgm:cxn modelId="{EDE63CF2-793F-40DC-B615-AAACE0FF7199}" type="presParOf" srcId="{DDBED5E6-70F3-45B9-8F37-5493A154E107}" destId="{1BD33A7C-DD1A-4589-ACA2-F9E0798D9446}" srcOrd="0" destOrd="0" presId="urn:microsoft.com/office/officeart/2005/8/layout/vList6"/>
    <dgm:cxn modelId="{A1119A2E-3341-4AA7-9CE2-7FECA553710D}" type="presParOf" srcId="{1BD33A7C-DD1A-4589-ACA2-F9E0798D9446}" destId="{E3A4C1FC-F84B-4DB6-96FB-12DABAF79B11}" srcOrd="0" destOrd="0" presId="urn:microsoft.com/office/officeart/2005/8/layout/vList6"/>
    <dgm:cxn modelId="{91B68A89-8E0D-4B80-A3C4-7862E3004A55}" type="presParOf" srcId="{1BD33A7C-DD1A-4589-ACA2-F9E0798D9446}" destId="{94104B48-1F3F-4B1E-8D8F-12300524C11D}" srcOrd="1" destOrd="0" presId="urn:microsoft.com/office/officeart/2005/8/layout/vList6"/>
    <dgm:cxn modelId="{52F84805-AF7A-4CBF-BF01-2264A1ECEAD4}" type="presParOf" srcId="{DDBED5E6-70F3-45B9-8F37-5493A154E107}" destId="{39B62B1E-C91A-45FE-8489-E8A2995567E6}" srcOrd="1" destOrd="0" presId="urn:microsoft.com/office/officeart/2005/8/layout/vList6"/>
    <dgm:cxn modelId="{E50F423D-4227-46DD-BF2B-916FB33D7C6C}" type="presParOf" srcId="{DDBED5E6-70F3-45B9-8F37-5493A154E107}" destId="{9D698C16-C737-4E42-95BA-152A5C9C3986}" srcOrd="2" destOrd="0" presId="urn:microsoft.com/office/officeart/2005/8/layout/vList6"/>
    <dgm:cxn modelId="{1C9CBDB0-0E8D-4E11-BFD2-F12D3C14FC9F}" type="presParOf" srcId="{9D698C16-C737-4E42-95BA-152A5C9C3986}" destId="{923D9C15-24E6-4615-8F4E-1E08DEE920DC}" srcOrd="0" destOrd="0" presId="urn:microsoft.com/office/officeart/2005/8/layout/vList6"/>
    <dgm:cxn modelId="{51E2A72D-530F-482D-B545-6E8AE8F36AD3}" type="presParOf" srcId="{9D698C16-C737-4E42-95BA-152A5C9C3986}" destId="{34C260DE-C996-4D7D-B2D2-0FEE2994FF00}" srcOrd="1" destOrd="0" presId="urn:microsoft.com/office/officeart/2005/8/layout/vList6"/>
    <dgm:cxn modelId="{8B7883D3-47C7-40D3-BB99-A301051432E8}" type="presParOf" srcId="{DDBED5E6-70F3-45B9-8F37-5493A154E107}" destId="{77FCF3B2-7094-4FB5-8094-FD4A3BEC5BCF}" srcOrd="3" destOrd="0" presId="urn:microsoft.com/office/officeart/2005/8/layout/vList6"/>
    <dgm:cxn modelId="{5B1D0ABC-BB0F-4B96-9B94-B74BA814299D}" type="presParOf" srcId="{DDBED5E6-70F3-45B9-8F37-5493A154E107}" destId="{509BD6AE-9E38-46E0-823C-11CD8C0593C4}" srcOrd="4" destOrd="0" presId="urn:microsoft.com/office/officeart/2005/8/layout/vList6"/>
    <dgm:cxn modelId="{44D1CDF5-0031-4650-A200-DD68A3D35ADC}" type="presParOf" srcId="{509BD6AE-9E38-46E0-823C-11CD8C0593C4}" destId="{20EAE906-8437-470E-8C3F-140BCE9C6ADB}" srcOrd="0" destOrd="0" presId="urn:microsoft.com/office/officeart/2005/8/layout/vList6"/>
    <dgm:cxn modelId="{6B9B4E26-4417-4170-B4E8-5E571F308357}" type="presParOf" srcId="{509BD6AE-9E38-46E0-823C-11CD8C0593C4}" destId="{D06B405F-7240-4B74-8ED8-F1BBB4B53FE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FD289-118D-4EFB-B543-F0DBC86C2F93}">
      <dsp:nvSpPr>
        <dsp:cNvPr id="0" name=""/>
        <dsp:cNvSpPr/>
      </dsp:nvSpPr>
      <dsp:spPr>
        <a:xfrm>
          <a:off x="0" y="4075289"/>
          <a:ext cx="8856984" cy="8915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As a surplus profit provides a source of finance for future expansion.</a:t>
          </a:r>
        </a:p>
      </dsp:txBody>
      <dsp:txXfrm>
        <a:off x="0" y="4075289"/>
        <a:ext cx="8856984" cy="891573"/>
      </dsp:txXfrm>
    </dsp:sp>
    <dsp:sp modelId="{8E0FAD17-DF7B-4388-B1A8-023B4BFE6981}">
      <dsp:nvSpPr>
        <dsp:cNvPr id="0" name=""/>
        <dsp:cNvSpPr/>
      </dsp:nvSpPr>
      <dsp:spPr>
        <a:xfrm rot="10800000">
          <a:off x="0" y="2717422"/>
          <a:ext cx="8856984" cy="137124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It is the return or reward for entrepreneurs. If no profit is made, this will discourage future investment, may lead to closure and failure.</a:t>
          </a:r>
        </a:p>
      </dsp:txBody>
      <dsp:txXfrm rot="10800000">
        <a:off x="0" y="2717422"/>
        <a:ext cx="8856984" cy="890991"/>
      </dsp:txXfrm>
    </dsp:sp>
    <dsp:sp modelId="{1905FDE8-A543-4306-BA4D-DDDE68F1437C}">
      <dsp:nvSpPr>
        <dsp:cNvPr id="0" name=""/>
        <dsp:cNvSpPr/>
      </dsp:nvSpPr>
      <dsp:spPr>
        <a:xfrm rot="10800000">
          <a:off x="0" y="1359555"/>
          <a:ext cx="8856984" cy="137124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Banks or lenders, wish to see a business predict or/and make profits before lending</a:t>
          </a:r>
          <a:endParaRPr lang="en-GB" sz="2100" kern="1200" dirty="0"/>
        </a:p>
      </dsp:txBody>
      <dsp:txXfrm rot="10800000">
        <a:off x="0" y="1359555"/>
        <a:ext cx="8856984" cy="890991"/>
      </dsp:txXfrm>
    </dsp:sp>
    <dsp:sp modelId="{738DEF6F-05A8-4F7E-B3E7-68B305AA3A9D}">
      <dsp:nvSpPr>
        <dsp:cNvPr id="0" name=""/>
        <dsp:cNvSpPr/>
      </dsp:nvSpPr>
      <dsp:spPr>
        <a:xfrm rot="10800000">
          <a:off x="0" y="1689"/>
          <a:ext cx="8856984" cy="137124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Used as a measure of success.</a:t>
          </a:r>
          <a:endParaRPr lang="en-GB" sz="2100" kern="1200" dirty="0"/>
        </a:p>
      </dsp:txBody>
      <dsp:txXfrm rot="10800000">
        <a:off x="0" y="1689"/>
        <a:ext cx="8856984" cy="890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04B48-1F3F-4B1E-8D8F-12300524C11D}">
      <dsp:nvSpPr>
        <dsp:cNvPr id="0" name=""/>
        <dsp:cNvSpPr/>
      </dsp:nvSpPr>
      <dsp:spPr>
        <a:xfrm>
          <a:off x="3369974" y="0"/>
          <a:ext cx="5054961" cy="12826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Costs that do not change with the level of output or sales.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err="1" smtClean="0"/>
            <a:t>Eg</a:t>
          </a:r>
          <a:r>
            <a:rPr lang="en-GB" sz="2100" kern="1200" dirty="0" smtClean="0"/>
            <a:t>. Rent</a:t>
          </a:r>
          <a:endParaRPr lang="en-GB" sz="2100" kern="1200" dirty="0"/>
        </a:p>
      </dsp:txBody>
      <dsp:txXfrm>
        <a:off x="3369974" y="160330"/>
        <a:ext cx="4573970" cy="961982"/>
      </dsp:txXfrm>
    </dsp:sp>
    <dsp:sp modelId="{E3A4C1FC-F84B-4DB6-96FB-12DABAF79B11}">
      <dsp:nvSpPr>
        <dsp:cNvPr id="0" name=""/>
        <dsp:cNvSpPr/>
      </dsp:nvSpPr>
      <dsp:spPr>
        <a:xfrm>
          <a:off x="0" y="0"/>
          <a:ext cx="3369974" cy="12826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Fixed Costs</a:t>
          </a:r>
          <a:endParaRPr lang="en-GB" sz="4000" kern="1200" dirty="0"/>
        </a:p>
      </dsp:txBody>
      <dsp:txXfrm>
        <a:off x="62613" y="62613"/>
        <a:ext cx="3244748" cy="1157416"/>
      </dsp:txXfrm>
    </dsp:sp>
    <dsp:sp modelId="{34C260DE-C996-4D7D-B2D2-0FEE2994FF00}">
      <dsp:nvSpPr>
        <dsp:cNvPr id="0" name=""/>
        <dsp:cNvSpPr/>
      </dsp:nvSpPr>
      <dsp:spPr>
        <a:xfrm>
          <a:off x="3369974" y="1410906"/>
          <a:ext cx="5054961" cy="12826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Costs that change directly with the level of output or sales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err="1" smtClean="0"/>
            <a:t>Eg</a:t>
          </a:r>
          <a:r>
            <a:rPr lang="en-GB" sz="2100" kern="1200" dirty="0" smtClean="0"/>
            <a:t>. Raw Materials</a:t>
          </a:r>
          <a:endParaRPr lang="en-GB" sz="2100" kern="1200" dirty="0"/>
        </a:p>
      </dsp:txBody>
      <dsp:txXfrm>
        <a:off x="3369974" y="1571236"/>
        <a:ext cx="4573970" cy="961982"/>
      </dsp:txXfrm>
    </dsp:sp>
    <dsp:sp modelId="{923D9C15-24E6-4615-8F4E-1E08DEE920DC}">
      <dsp:nvSpPr>
        <dsp:cNvPr id="0" name=""/>
        <dsp:cNvSpPr/>
      </dsp:nvSpPr>
      <dsp:spPr>
        <a:xfrm>
          <a:off x="0" y="1410906"/>
          <a:ext cx="3369974" cy="12826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Variable Costs</a:t>
          </a:r>
          <a:endParaRPr lang="en-GB" sz="4000" kern="1200" dirty="0"/>
        </a:p>
      </dsp:txBody>
      <dsp:txXfrm>
        <a:off x="62613" y="1473519"/>
        <a:ext cx="3244748" cy="1157416"/>
      </dsp:txXfrm>
    </dsp:sp>
    <dsp:sp modelId="{D06B405F-7240-4B74-8ED8-F1BBB4B53FE2}">
      <dsp:nvSpPr>
        <dsp:cNvPr id="0" name=""/>
        <dsp:cNvSpPr/>
      </dsp:nvSpPr>
      <dsp:spPr>
        <a:xfrm>
          <a:off x="3369974" y="2821813"/>
          <a:ext cx="5054961" cy="12826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Fixed Costs + Variable Costs</a:t>
          </a:r>
          <a:endParaRPr lang="en-GB" sz="2100" kern="1200" dirty="0"/>
        </a:p>
      </dsp:txBody>
      <dsp:txXfrm>
        <a:off x="3369974" y="2982143"/>
        <a:ext cx="4573970" cy="961982"/>
      </dsp:txXfrm>
    </dsp:sp>
    <dsp:sp modelId="{20EAE906-8437-470E-8C3F-140BCE9C6ADB}">
      <dsp:nvSpPr>
        <dsp:cNvPr id="0" name=""/>
        <dsp:cNvSpPr/>
      </dsp:nvSpPr>
      <dsp:spPr>
        <a:xfrm>
          <a:off x="0" y="2821813"/>
          <a:ext cx="3369974" cy="12826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Total Costs</a:t>
          </a:r>
          <a:endParaRPr lang="en-GB" sz="4000" kern="1200" dirty="0"/>
        </a:p>
      </dsp:txBody>
      <dsp:txXfrm>
        <a:off x="62613" y="2884426"/>
        <a:ext cx="3244748" cy="1157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AC788-0E86-4B6A-9B21-37192988EF8D}" type="datetimeFigureOut">
              <a:rPr lang="en-GB" smtClean="0"/>
              <a:t>11/11/2011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CEA8F-4286-40DB-88EE-F8C4FF00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991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57C24-C3EE-40E7-8709-23568572CB22}" type="datetimeFigureOut">
              <a:rPr lang="en-GB" smtClean="0"/>
              <a:t>11/11/2011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546E5-0890-4DD6-880D-A8D22E830D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82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546E5-0890-4DD6-880D-A8D22E830DD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61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546E5-0890-4DD6-880D-A8D22E830DD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781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546E5-0890-4DD6-880D-A8D22E830DD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138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546E5-0890-4DD6-880D-A8D22E830DD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821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546E5-0890-4DD6-880D-A8D22E830DD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962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546E5-0890-4DD6-880D-A8D22E830DD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821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546E5-0890-4DD6-880D-A8D22E830DD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148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546E5-0890-4DD6-880D-A8D22E830DD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797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546E5-0890-4DD6-880D-A8D22E830DD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80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546E5-0890-4DD6-880D-A8D22E830DD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80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546E5-0890-4DD6-880D-A8D22E830DD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821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546E5-0890-4DD6-880D-A8D22E830DD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821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546E5-0890-4DD6-880D-A8D22E830DD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821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546E5-0890-4DD6-880D-A8D22E830DD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799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546E5-0890-4DD6-880D-A8D22E830DD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004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546E5-0890-4DD6-880D-A8D22E830DD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821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19750" y="5105400"/>
            <a:ext cx="1619250" cy="144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105400"/>
            <a:ext cx="4705350" cy="144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6E836-5B6F-4581-881A-608EDCE22B67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2FE12-AEDB-407F-A4D1-8D7B5E0D418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FFB9-2B88-4350-900C-B5922E6751A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40005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066800"/>
            <a:ext cx="40005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E8287-4C18-4524-A308-6E3A4C80606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5129B-0EA8-4C92-8739-FFFA1E199C10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33D84-8057-4883-9096-03FD179C16A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E232F-B1CF-4281-B0F8-0E94E5A7A9A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BAF5E-B5DF-4483-8FB7-D8788CD449B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FCE9F-EAF9-425F-B1EB-6FF1CB64B2A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FA382-6E36-42EF-A5AB-C14EF2A0E87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152400"/>
            <a:ext cx="20383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52400"/>
            <a:ext cx="59626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45DD7-8AC2-43A9-8875-F1F35F3B45E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1733A-9D2D-4234-814D-08F78077F497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BF36B-E953-41FA-A0E8-15CCA0D1421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58F16-82C1-4B3B-9745-44B51454AB2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39624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066800"/>
            <a:ext cx="39624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C1301-5E98-4EBA-8B3C-C3F6F28C952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B4965-FF30-4032-BB82-9571A1B9CFC0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DE878-A4BC-4AD4-B63A-C39943560530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09CE6-E5F8-4E58-8858-09C8EB4525C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697BC-B8DF-427C-921D-CEC0CF4E99D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24539-B814-431C-ADA8-A0327D5B5F93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D14D9-BBAC-477D-8F1E-97BCBB9487D0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152400"/>
            <a:ext cx="20193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52400"/>
            <a:ext cx="59055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54EB0-E792-49A3-8024-C60BDB62656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5105400"/>
            <a:ext cx="2971800" cy="48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5105400"/>
            <a:ext cx="2971800" cy="48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600200"/>
            <a:ext cx="207645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600200"/>
            <a:ext cx="607695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7772400" cy="860425"/>
          </a:xfrm>
        </p:spPr>
        <p:txBody>
          <a:bodyPr anchor="b" anchorCtr="0"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600" y="9474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1A953FE-008D-4B84-AA16-12880D631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A953FE-008D-4B84-AA16-12880D631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752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480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981200" y="2590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981200" y="3429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1981200" y="4267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pPr>
              <a:defRPr/>
            </a:pPr>
            <a:fld id="{FDA49A10-C3FC-4904-A3CF-3B174E869D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E1A953FE-008D-4B84-AA16-12880D631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809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95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A953FE-008D-4B84-AA16-12880D631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752601"/>
            <a:ext cx="57150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3528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352800"/>
            <a:ext cx="57150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A953FE-008D-4B84-AA16-12880D631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809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95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>
            <a:endCxn id="9" idx="3"/>
          </p:cNvCxnSpPr>
          <p:nvPr/>
        </p:nvCxnSpPr>
        <p:spPr>
          <a:xfrm rot="5400000">
            <a:off x="1650603" y="3303191"/>
            <a:ext cx="3100388" cy="794"/>
          </a:xfrm>
          <a:prstGeom prst="line">
            <a:avLst/>
          </a:prstGeom>
          <a:ln w="25400"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963591" y="3809602"/>
            <a:ext cx="4114007" cy="1588"/>
          </a:xfrm>
          <a:prstGeom prst="line">
            <a:avLst/>
          </a:prstGeom>
          <a:ln w="25400"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7526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38500" y="17526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7526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0687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E1A953FE-008D-4B84-AA16-12880D631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7526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E1A953FE-008D-4B84-AA16-12880D63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pPr>
              <a:defRPr/>
            </a:pPr>
            <a:fld id="{12D99B45-C5BC-4D74-8151-F88AB043D5D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7526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5418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1A953FE-008D-4B84-AA16-12880D63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5181600"/>
            <a:ext cx="3962400" cy="3381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9600" y="5486400"/>
            <a:ext cx="3962400" cy="804862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pPr>
              <a:defRPr/>
            </a:pPr>
            <a:fld id="{B8DDC119-3FD5-411D-9340-1F6928B0296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6003ECE-BC20-49F1-8B00-0D0BF1A0FF0D}" type="datetimeFigureOut">
              <a:rPr lang="en-GB" smtClean="0"/>
              <a:pPr>
                <a:defRPr/>
              </a:pPr>
              <a:t>11/11/2011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B476354-80DB-4595-941E-593555CC783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CED4781-A4EF-4A73-811C-01527B9C2C9C}" type="datetimeFigureOut">
              <a:rPr lang="en-GB" smtClean="0"/>
              <a:pPr>
                <a:defRPr/>
              </a:pPr>
              <a:t>11/11/2011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3A4F778-865B-4E54-BADC-8531252A103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51467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6388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33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Restaurant Template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5105400"/>
            <a:ext cx="60960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33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Subtitle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9pPr>
    </p:titleStyle>
    <p:bodyStyle>
      <a:lvl1pPr marL="342900" indent="-342900" algn="r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52400"/>
            <a:ext cx="6781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Your Description Goes Here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/>
              </a:defRPr>
            </a:lvl1pPr>
          </a:lstStyle>
          <a:p>
            <a:pPr>
              <a:defRPr/>
            </a:pPr>
            <a:fld id="{A3C28D0B-4626-4348-97C9-E4BD5C71AD8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80772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Your Description Goes Here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/>
              </a:defRPr>
            </a:lvl1pPr>
          </a:lstStyle>
          <a:p>
            <a:pPr>
              <a:defRPr/>
            </a:pPr>
            <a:fld id="{45F3904A-68BE-48B9-B8C9-01E75D3E43F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638800"/>
            <a:ext cx="685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33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Transitional Page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8842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5418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None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Calculating Costs, Revenues and Profits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AS Business Studies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16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7984" y="5661248"/>
            <a:ext cx="3962400" cy="338138"/>
          </a:xfrm>
        </p:spPr>
        <p:txBody>
          <a:bodyPr/>
          <a:lstStyle/>
          <a:p>
            <a:pPr algn="ctr"/>
            <a:r>
              <a:rPr lang="en-GB" sz="4400" dirty="0" smtClean="0"/>
              <a:t>Types of Costs</a:t>
            </a:r>
            <a:endParaRPr lang="en-GB" sz="4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08909636"/>
              </p:ext>
            </p:extLst>
          </p:nvPr>
        </p:nvGraphicFramePr>
        <p:xfrm>
          <a:off x="467544" y="1124744"/>
          <a:ext cx="842493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38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V="1">
            <a:off x="755576" y="980728"/>
            <a:ext cx="0" cy="345638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932040" y="980728"/>
            <a:ext cx="0" cy="345638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55576" y="4437112"/>
            <a:ext cx="367240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932040" y="4416524"/>
            <a:ext cx="367240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87624" y="4725144"/>
            <a:ext cx="2808312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Sales/Output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44492" y="4730328"/>
            <a:ext cx="2808312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Sales/Output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1166168" y="2708920"/>
            <a:ext cx="2808312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£ Variable Costs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3203848" y="2528900"/>
            <a:ext cx="2808312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£ Fixed Costs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755576" y="1304764"/>
            <a:ext cx="3096344" cy="31117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32040" y="2708920"/>
            <a:ext cx="3600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37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 u="sng" dirty="0" smtClean="0"/>
              <a:t>Rashid Case Study</a:t>
            </a:r>
            <a:endParaRPr lang="en-GB" sz="4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/>
              <a:t>From the case study, make two lists, one of fixed costs and one of variable. Total each column for the month </a:t>
            </a:r>
            <a:r>
              <a:rPr lang="en-GB" sz="3600" b="1" u="sng" dirty="0" smtClean="0"/>
              <a:t>assuming that Rashid sells and fits 12 units</a:t>
            </a:r>
            <a:r>
              <a:rPr lang="en-GB" sz="3600" b="1" u="sng" dirty="0" smtClean="0"/>
              <a:t>. (Per Year)</a:t>
            </a:r>
            <a:endParaRPr lang="en-GB" sz="3600" b="1" u="sng" dirty="0" smtClean="0"/>
          </a:p>
          <a:p>
            <a:pPr algn="ctr"/>
            <a:endParaRPr lang="en-GB" sz="3600" b="1" dirty="0"/>
          </a:p>
          <a:p>
            <a:pPr marL="0" indent="0" algn="ctr">
              <a:buNone/>
            </a:pPr>
            <a:endParaRPr lang="en-GB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7751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052736"/>
            <a:ext cx="82296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 smtClean="0"/>
              <a:t>Now calculate </a:t>
            </a:r>
            <a:r>
              <a:rPr lang="en-GB" sz="3600" b="1" dirty="0" err="1" smtClean="0"/>
              <a:t>Rashids</a:t>
            </a:r>
            <a:r>
              <a:rPr lang="en-GB" sz="3600" b="1" dirty="0" smtClean="0"/>
              <a:t>’ profit in this month, still assuming he sells 12 units at £275 each.</a:t>
            </a:r>
          </a:p>
          <a:p>
            <a:pPr algn="ctr"/>
            <a:endParaRPr lang="en-GB" sz="3600" b="1" dirty="0" smtClean="0"/>
          </a:p>
          <a:p>
            <a:pPr algn="ctr"/>
            <a:endParaRPr lang="en-GB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31681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 u="sng" dirty="0" smtClean="0"/>
              <a:t>Rashid Case Study</a:t>
            </a:r>
            <a:endParaRPr lang="en-GB" sz="4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/>
              <a:t>Profit = Total Revenue – Total Costs</a:t>
            </a:r>
          </a:p>
          <a:p>
            <a:pPr algn="ctr"/>
            <a:r>
              <a:rPr lang="en-GB" sz="3600" b="1" dirty="0" smtClean="0"/>
              <a:t>£3,300 - £1,790 = £1,510 Profit</a:t>
            </a:r>
          </a:p>
          <a:p>
            <a:pPr algn="ctr"/>
            <a:endParaRPr lang="en-GB" sz="3600" b="1" dirty="0"/>
          </a:p>
          <a:p>
            <a:pPr marL="0" indent="0" algn="ctr">
              <a:buNone/>
            </a:pPr>
            <a:endParaRPr lang="en-GB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72594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Total costs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Fixed costs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Variable costs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Profit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Costs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Revenues</a:t>
            </a:r>
          </a:p>
          <a:p>
            <a:pPr marL="457200" indent="-45720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Patents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Trademark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Copyright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Definition Quiz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8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June 2009 </a:t>
            </a:r>
            <a:r>
              <a:rPr lang="en-GB" dirty="0" err="1" smtClean="0"/>
              <a:t>qu</a:t>
            </a:r>
            <a:r>
              <a:rPr lang="en-GB" dirty="0" smtClean="0"/>
              <a:t> 1e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31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 u="sng" dirty="0" smtClean="0"/>
              <a:t>Aims and Objectives</a:t>
            </a:r>
            <a:endParaRPr lang="en-GB" sz="48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Aim: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/>
              <a:t>To understand the difference between costs, revenues and profits</a:t>
            </a:r>
          </a:p>
          <a:p>
            <a:r>
              <a:rPr lang="en-GB" sz="2400" dirty="0" smtClean="0"/>
              <a:t>Objectives: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Define costs, revenues and profits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Explain the importance of profits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Describe fixed and variable costs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Calculate and analyse costs and profits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7444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5400" u="sng" dirty="0" smtClean="0"/>
              <a:t>Starter</a:t>
            </a:r>
            <a:endParaRPr lang="en-GB" sz="54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 smtClean="0"/>
              <a:t>In groups decide on definitions of:</a:t>
            </a:r>
            <a:br>
              <a:rPr lang="en-GB" sz="3600" b="1" dirty="0" smtClean="0"/>
            </a:br>
            <a:endParaRPr lang="en-GB" sz="3600" b="1" dirty="0" smtClean="0"/>
          </a:p>
          <a:p>
            <a:pPr marL="514350" indent="-514350" algn="ctr">
              <a:buAutoNum type="arabicParenR"/>
            </a:pPr>
            <a:r>
              <a:rPr lang="en-GB" sz="3600" b="1" dirty="0" smtClean="0"/>
              <a:t>Profit</a:t>
            </a:r>
          </a:p>
          <a:p>
            <a:pPr marL="514350" indent="-514350" algn="ctr">
              <a:buAutoNum type="arabicParenR"/>
            </a:pPr>
            <a:r>
              <a:rPr lang="en-GB" sz="3600" b="1" dirty="0" smtClean="0"/>
              <a:t>Costs</a:t>
            </a:r>
          </a:p>
          <a:p>
            <a:pPr marL="514350" indent="-514350" algn="ctr">
              <a:buAutoNum type="arabicParenR"/>
            </a:pPr>
            <a:r>
              <a:rPr lang="en-GB" sz="3600" b="1" dirty="0" smtClean="0"/>
              <a:t>Revenues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5680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 u="sng" dirty="0" smtClean="0"/>
              <a:t>Profit</a:t>
            </a:r>
            <a:endParaRPr lang="en-GB" sz="4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/>
              <a:t>What is left after deducting costs from revenues.</a:t>
            </a:r>
          </a:p>
          <a:p>
            <a:pPr algn="ctr"/>
            <a:endParaRPr lang="en-GB" sz="3600" b="1" dirty="0" smtClean="0"/>
          </a:p>
          <a:p>
            <a:pPr algn="ctr"/>
            <a:r>
              <a:rPr lang="en-GB" sz="3600" b="1" dirty="0" smtClean="0"/>
              <a:t>Profit = Total Revenue – Total Costs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30254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 u="sng" dirty="0" smtClean="0"/>
              <a:t>Costs</a:t>
            </a:r>
            <a:endParaRPr lang="en-GB" sz="4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/>
              <a:t>The expenditures made by a business from its operations.</a:t>
            </a:r>
          </a:p>
          <a:p>
            <a:pPr algn="ctr"/>
            <a:endParaRPr lang="en-GB" sz="3600" b="1" dirty="0"/>
          </a:p>
          <a:p>
            <a:pPr marL="0" indent="0" algn="ctr">
              <a:buNone/>
            </a:pPr>
            <a:endParaRPr lang="en-GB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0975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 u="sng" dirty="0" smtClean="0"/>
              <a:t>Revenues</a:t>
            </a:r>
            <a:endParaRPr lang="en-GB" sz="4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/>
              <a:t>The value of sales made over a period of time.</a:t>
            </a:r>
          </a:p>
          <a:p>
            <a:pPr algn="ctr"/>
            <a:endParaRPr lang="en-GB" sz="3600" b="1" dirty="0"/>
          </a:p>
          <a:p>
            <a:pPr algn="ctr"/>
            <a:r>
              <a:rPr lang="en-GB" sz="3600" b="1" dirty="0" smtClean="0"/>
              <a:t>Total Revenue = selling price x number of items sold</a:t>
            </a:r>
          </a:p>
          <a:p>
            <a:pPr algn="ctr"/>
            <a:endParaRPr lang="en-GB" sz="3600" b="1" dirty="0"/>
          </a:p>
          <a:p>
            <a:pPr marL="0" indent="0" algn="ctr">
              <a:buNone/>
            </a:pPr>
            <a:endParaRPr lang="en-GB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24191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u="sng" dirty="0" smtClean="0"/>
              <a:t>Importance of Profit</a:t>
            </a:r>
            <a:endParaRPr lang="en-GB" sz="4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04864"/>
            <a:ext cx="8153400" cy="3891136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In groups brainstorm reasons as to why profit is important to entrepreneurs and businesses.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71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7984" y="5517232"/>
            <a:ext cx="3962400" cy="338138"/>
          </a:xfrm>
        </p:spPr>
        <p:txBody>
          <a:bodyPr/>
          <a:lstStyle/>
          <a:p>
            <a:r>
              <a:rPr lang="en-GB" sz="3200" dirty="0" smtClean="0"/>
              <a:t>Importance of Profit</a:t>
            </a:r>
            <a:endParaRPr lang="en-GB" sz="32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11800204"/>
              </p:ext>
            </p:extLst>
          </p:nvPr>
        </p:nvGraphicFramePr>
        <p:xfrm>
          <a:off x="107504" y="188640"/>
          <a:ext cx="885698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86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 u="sng" dirty="0" smtClean="0"/>
              <a:t>Costs</a:t>
            </a:r>
            <a:endParaRPr lang="en-GB" sz="4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/>
              <a:t>In groups decide on definitions of:</a:t>
            </a:r>
          </a:p>
          <a:p>
            <a:pPr marL="571500" indent="-571500" algn="ctr">
              <a:buFont typeface="Wingdings" pitchFamily="2" charset="2"/>
              <a:buChar char="q"/>
            </a:pPr>
            <a:r>
              <a:rPr lang="en-GB" sz="3600" b="1" dirty="0" smtClean="0"/>
              <a:t>Fixed Costs</a:t>
            </a:r>
          </a:p>
          <a:p>
            <a:pPr marL="571500" indent="-571500" algn="ctr">
              <a:buFont typeface="Wingdings" pitchFamily="2" charset="2"/>
              <a:buChar char="q"/>
            </a:pPr>
            <a:r>
              <a:rPr lang="en-GB" sz="3600" b="1" dirty="0" smtClean="0"/>
              <a:t>Variable Costs</a:t>
            </a:r>
          </a:p>
          <a:p>
            <a:pPr marL="571500" indent="-571500" algn="ctr">
              <a:buFont typeface="Wingdings" pitchFamily="2" charset="2"/>
              <a:buChar char="q"/>
            </a:pPr>
            <a:r>
              <a:rPr lang="en-GB" sz="3600" b="1" dirty="0" smtClean="0"/>
              <a:t>Total Costs</a:t>
            </a:r>
          </a:p>
          <a:p>
            <a:pPr algn="ctr"/>
            <a:endParaRPr lang="en-GB" sz="3600" b="1" dirty="0"/>
          </a:p>
          <a:p>
            <a:pPr marL="0" indent="0" algn="ctr">
              <a:buNone/>
            </a:pPr>
            <a:endParaRPr lang="en-GB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63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irement planning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Theme">
      <a:majorFont>
        <a:latin typeface="Apple Garamond"/>
        <a:ea typeface=""/>
        <a:cs typeface=""/>
      </a:majorFont>
      <a:minorFont>
        <a:latin typeface="Apple 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pple Garamond"/>
        <a:ea typeface=""/>
        <a:cs typeface=""/>
      </a:majorFont>
      <a:minorFont>
        <a:latin typeface="Apple 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pple Garamond"/>
        <a:ea typeface=""/>
        <a:cs typeface=""/>
      </a:majorFont>
      <a:minorFont>
        <a:latin typeface="Apple 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pple 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ney">
  <a:themeElements>
    <a:clrScheme name="gold_coins">
      <a:dk1>
        <a:sysClr val="windowText" lastClr="000000"/>
      </a:dk1>
      <a:lt1>
        <a:sysClr val="window" lastClr="FFFFFF"/>
      </a:lt1>
      <a:dk2>
        <a:srgbClr val="5E1616"/>
      </a:dk2>
      <a:lt2>
        <a:srgbClr val="FEFAC9"/>
      </a:lt2>
      <a:accent1>
        <a:srgbClr val="F35555"/>
      </a:accent1>
      <a:accent2>
        <a:srgbClr val="F3A447"/>
      </a:accent2>
      <a:accent3>
        <a:srgbClr val="E7BC29"/>
      </a:accent3>
      <a:accent4>
        <a:srgbClr val="D7D58D"/>
      </a:accent4>
      <a:accent5>
        <a:srgbClr val="C97D7D"/>
      </a:accent5>
      <a:accent6>
        <a:srgbClr val="CB8B77"/>
      </a:accent6>
      <a:hlink>
        <a:srgbClr val="FF0000"/>
      </a:hlink>
      <a:folHlink>
        <a:srgbClr val="FFC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BoxedArt_retirement planning</Template>
  <TotalTime>351</TotalTime>
  <Words>370</Words>
  <Application>Microsoft Office PowerPoint</Application>
  <PresentationFormat>On-screen Show (4:3)</PresentationFormat>
  <Paragraphs>83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retirement planning</vt:lpstr>
      <vt:lpstr>Custom Design</vt:lpstr>
      <vt:lpstr>1_Custom Design</vt:lpstr>
      <vt:lpstr>2_Custom Design</vt:lpstr>
      <vt:lpstr>money</vt:lpstr>
      <vt:lpstr>Calculating Costs, Revenues and Profits</vt:lpstr>
      <vt:lpstr>Aims and Objectives</vt:lpstr>
      <vt:lpstr>Starter</vt:lpstr>
      <vt:lpstr>Profit</vt:lpstr>
      <vt:lpstr>Costs</vt:lpstr>
      <vt:lpstr>Revenues</vt:lpstr>
      <vt:lpstr>Importance of Profit</vt:lpstr>
      <vt:lpstr>Importance of Profit</vt:lpstr>
      <vt:lpstr>Costs</vt:lpstr>
      <vt:lpstr>Types of Costs</vt:lpstr>
      <vt:lpstr>PowerPoint Presentation</vt:lpstr>
      <vt:lpstr>Rashid Case Study</vt:lpstr>
      <vt:lpstr>PowerPoint Presentation</vt:lpstr>
      <vt:lpstr>Rashid Case Study</vt:lpstr>
      <vt:lpstr>Definition Quiz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Calculating Costs, Revenues and Profits</dc:title>
  <dc:creator>Windows User</dc:creator>
  <cp:lastModifiedBy>M Young</cp:lastModifiedBy>
  <cp:revision>8</cp:revision>
  <cp:lastPrinted>2011-11-11T14:42:15Z</cp:lastPrinted>
  <dcterms:created xsi:type="dcterms:W3CDTF">2011-10-30T17:37:29Z</dcterms:created>
  <dcterms:modified xsi:type="dcterms:W3CDTF">2011-11-11T15:08:36Z</dcterms:modified>
</cp:coreProperties>
</file>