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257" r:id="rId3"/>
    <p:sldId id="267" r:id="rId4"/>
    <p:sldId id="273" r:id="rId5"/>
    <p:sldId id="281" r:id="rId6"/>
    <p:sldId id="27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96" r:id="rId22"/>
    <p:sldId id="297" r:id="rId23"/>
    <p:sldId id="299" r:id="rId24"/>
    <p:sldId id="29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A7165-C063-4AEE-8A82-1C5DFB3DB666}" type="datetimeFigureOut">
              <a:rPr lang="fr-FR"/>
              <a:pPr>
                <a:defRPr/>
              </a:pPr>
              <a:t>21/10/2012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B0B069-5CCD-471F-BE6B-968534C70A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52B42-7BE0-44EC-B6CF-921904F5A1DC}" type="datetimeFigureOut">
              <a:rPr lang="fr-FR"/>
              <a:pPr>
                <a:defRPr/>
              </a:pPr>
              <a:t>21/10/2012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B0B069-5CCD-471F-BE6B-968534C70A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D1250-0B78-4DA0-B28F-1EE694DBC1CB}" type="datetimeFigureOut">
              <a:rPr lang="fr-FR"/>
              <a:pPr>
                <a:defRPr/>
              </a:pPr>
              <a:t>21/10/2012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B0B069-5CCD-471F-BE6B-968534C70A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B41F1-1947-4B24-AA77-AAB49F4FED8D}" type="datetimeFigureOut">
              <a:rPr lang="fr-FR"/>
              <a:pPr>
                <a:defRPr/>
              </a:pPr>
              <a:t>21/10/2012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B0B069-5CCD-471F-BE6B-968534C70A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006CF-BEEF-469D-9172-6A8C870D5322}" type="datetimeFigureOut">
              <a:rPr lang="fr-FR"/>
              <a:pPr>
                <a:defRPr/>
              </a:pPr>
              <a:t>21/10/2012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B0B069-5CCD-471F-BE6B-968534C70A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6BAE0-DB8F-4834-8799-16A85777CCF1}" type="datetimeFigureOut">
              <a:rPr lang="fr-FR"/>
              <a:pPr>
                <a:defRPr/>
              </a:pPr>
              <a:t>21/10/2012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B0B069-5CCD-471F-BE6B-968534C70A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C2BD7-1FB4-4C87-9C69-C085ACF23B62}" type="datetimeFigureOut">
              <a:rPr lang="fr-FR"/>
              <a:pPr>
                <a:defRPr/>
              </a:pPr>
              <a:t>21/10/2012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B0B069-5CCD-471F-BE6B-968534C70A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2D983-DE92-4277-87BC-DE76C710067F}" type="datetimeFigureOut">
              <a:rPr lang="fr-FR"/>
              <a:pPr>
                <a:defRPr/>
              </a:pPr>
              <a:t>21/10/2012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B0B069-5CCD-471F-BE6B-968534C70A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AEDCD-E3ED-4A69-A751-D6FFB16B1890}" type="datetimeFigureOut">
              <a:rPr lang="fr-FR"/>
              <a:pPr>
                <a:defRPr/>
              </a:pPr>
              <a:t>21/10/2012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B0B069-5CCD-471F-BE6B-968534C70A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02E26-08CE-41F4-A050-FCE3E661BBC3}" type="datetimeFigureOut">
              <a:rPr lang="fr-FR"/>
              <a:pPr>
                <a:defRPr/>
              </a:pPr>
              <a:t>21/10/2012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B0B069-5CCD-471F-BE6B-968534C70A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5EFBC-FF91-4EF3-8814-AB135CCAE543}" type="datetimeFigureOut">
              <a:rPr lang="fr-FR"/>
              <a:pPr>
                <a:defRPr/>
              </a:pPr>
              <a:t>21/10/2012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B0B069-5CCD-471F-BE6B-968534C70A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CA18B92-F190-4AF4-8806-F539587412A0}" type="datetimeFigureOut">
              <a:rPr lang="fr-FR"/>
              <a:pPr>
                <a:defRPr/>
              </a:pPr>
              <a:t>21/10/2012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E5B0B069-5CCD-471F-BE6B-968534C70AA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publicdomainpictures.net/pictures/20000/velka/stack-of-coin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770886"/>
            <a:ext cx="9144000" cy="609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981140" y="2268132"/>
            <a:ext cx="5112568" cy="1092566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ounded Rectangle 3"/>
          <p:cNvSpPr/>
          <p:nvPr/>
        </p:nvSpPr>
        <p:spPr>
          <a:xfrm>
            <a:off x="1619672" y="768410"/>
            <a:ext cx="5904655" cy="136815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666537"/>
            <a:ext cx="7772400" cy="1470025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Arial Rounded MT Bold" pitchFamily="34" charset="0"/>
              </a:rPr>
              <a:t>The Balance Sheet</a:t>
            </a:r>
            <a:endParaRPr lang="en-GB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4781" y="2348880"/>
            <a:ext cx="6400800" cy="1752600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Arial Rounded MT Bold" pitchFamily="34" charset="0"/>
              </a:rPr>
              <a:t>A2 Business Studies</a:t>
            </a:r>
            <a:endParaRPr lang="en-GB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131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publicdomainpictures.net/pictures/20000/velka/stack-of-coins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30777"/>
          <a:stretch/>
        </p:blipFill>
        <p:spPr bwMode="auto">
          <a:xfrm>
            <a:off x="0" y="2637608"/>
            <a:ext cx="9144000" cy="4219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395536" y="188640"/>
            <a:ext cx="8352928" cy="126632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Arial Rounded MT Bold" pitchFamily="34" charset="0"/>
              </a:rPr>
              <a:t>Intangible Assets</a:t>
            </a:r>
            <a:endParaRPr lang="en-GB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29000"/>
          </a:xfrm>
          <a:ln w="57150">
            <a:solidFill>
              <a:srgbClr val="0070C0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GB" sz="6000" dirty="0" smtClean="0"/>
              <a:t>Purchased items </a:t>
            </a:r>
            <a:r>
              <a:rPr lang="en-GB" sz="6000" b="1" dirty="0" smtClean="0">
                <a:solidFill>
                  <a:srgbClr val="FF0000"/>
                </a:solidFill>
              </a:rPr>
              <a:t>without physical form</a:t>
            </a:r>
            <a:r>
              <a:rPr lang="en-GB" sz="6000" dirty="0" smtClean="0"/>
              <a:t> such as goodwill or brand names.</a:t>
            </a:r>
          </a:p>
          <a:p>
            <a:pPr marL="0" indent="0" algn="ctr">
              <a:buNone/>
            </a:pP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xmlns="" val="2935271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publicdomainpictures.net/pictures/20000/velka/stack-of-coins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30777"/>
          <a:stretch/>
        </p:blipFill>
        <p:spPr bwMode="auto">
          <a:xfrm>
            <a:off x="0" y="2637608"/>
            <a:ext cx="9144000" cy="4219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395536" y="188640"/>
            <a:ext cx="8352928" cy="126632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Arial Rounded MT Bold" pitchFamily="34" charset="0"/>
              </a:rPr>
              <a:t>Current Assets</a:t>
            </a:r>
            <a:endParaRPr lang="en-GB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29000"/>
          </a:xfrm>
          <a:ln w="57150">
            <a:solidFill>
              <a:srgbClr val="0070C0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GB" sz="4800" dirty="0" smtClean="0"/>
              <a:t>Assets a business owns which are either </a:t>
            </a:r>
            <a:r>
              <a:rPr lang="en-GB" sz="4800" b="1" dirty="0" smtClean="0">
                <a:solidFill>
                  <a:srgbClr val="FF0000"/>
                </a:solidFill>
              </a:rPr>
              <a:t>cash</a:t>
            </a:r>
            <a:r>
              <a:rPr lang="en-GB" sz="4800" dirty="0" smtClean="0"/>
              <a:t>, </a:t>
            </a:r>
            <a:r>
              <a:rPr lang="en-GB" sz="4800" b="1" dirty="0" smtClean="0">
                <a:solidFill>
                  <a:srgbClr val="FF0000"/>
                </a:solidFill>
              </a:rPr>
              <a:t>cash equivalents</a:t>
            </a:r>
            <a:r>
              <a:rPr lang="en-GB" sz="4800" dirty="0" smtClean="0"/>
              <a:t> or are expected to be </a:t>
            </a:r>
            <a:r>
              <a:rPr lang="en-GB" sz="4800" b="1" dirty="0" smtClean="0">
                <a:solidFill>
                  <a:srgbClr val="FF0000"/>
                </a:solidFill>
              </a:rPr>
              <a:t>turned into cash</a:t>
            </a:r>
            <a:r>
              <a:rPr lang="en-GB" sz="4800" dirty="0" smtClean="0"/>
              <a:t> during the next twelve months.</a:t>
            </a:r>
          </a:p>
          <a:p>
            <a:pPr marL="0" indent="0" algn="ctr">
              <a:buNone/>
            </a:pP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xmlns="" val="724365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publicdomainpictures.net/pictures/20000/velka/stack-of-coins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30777"/>
          <a:stretch/>
        </p:blipFill>
        <p:spPr bwMode="auto">
          <a:xfrm>
            <a:off x="0" y="2637608"/>
            <a:ext cx="9144000" cy="4219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http://3.bp.blogspot.com/-h7F3Ly0bTgs/T0vajsJolrI/AAAAAAAAAus/XCCydV4WzGo/s1600/pounds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360" t="7223" r="19015" b="7306"/>
          <a:stretch/>
        </p:blipFill>
        <p:spPr bwMode="auto">
          <a:xfrm>
            <a:off x="34900" y="3429000"/>
            <a:ext cx="2253231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395536" y="188640"/>
            <a:ext cx="8352928" cy="126632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Arial Rounded MT Bold" pitchFamily="34" charset="0"/>
              </a:rPr>
              <a:t>Liquidity of Assets</a:t>
            </a:r>
            <a:endParaRPr lang="en-GB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84783"/>
          </a:xfrm>
          <a:ln w="57150">
            <a:solidFill>
              <a:srgbClr val="0070C0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GB" sz="4800" dirty="0" smtClean="0"/>
              <a:t>Means how easy it is to turn the asset into </a:t>
            </a:r>
            <a:r>
              <a:rPr lang="en-GB" sz="4800" b="1" dirty="0" smtClean="0">
                <a:solidFill>
                  <a:srgbClr val="FF0000"/>
                </a:solidFill>
              </a:rPr>
              <a:t>cash.</a:t>
            </a:r>
          </a:p>
          <a:p>
            <a:pPr marL="0" indent="0" algn="ctr">
              <a:buNone/>
            </a:pPr>
            <a:endParaRPr lang="en-GB" sz="4000" dirty="0"/>
          </a:p>
        </p:txBody>
      </p:sp>
      <p:pic>
        <p:nvPicPr>
          <p:cNvPr id="7" name="Picture 2" descr="http://3.bp.blogspot.com/-h7F3Ly0bTgs/T0vajsJolrI/AAAAAAAAAus/XCCydV4WzGo/s1600/pounds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360" t="7223" r="19015" b="7306"/>
          <a:stretch/>
        </p:blipFill>
        <p:spPr bwMode="auto">
          <a:xfrm>
            <a:off x="2266427" y="3429000"/>
            <a:ext cx="2253231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3.bp.blogspot.com/-h7F3Ly0bTgs/T0vajsJolrI/AAAAAAAAAus/XCCydV4WzGo/s1600/pounds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360" t="7223" r="19015" b="7306"/>
          <a:stretch/>
        </p:blipFill>
        <p:spPr bwMode="auto">
          <a:xfrm>
            <a:off x="4519658" y="3429000"/>
            <a:ext cx="2253231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3.bp.blogspot.com/-h7F3Ly0bTgs/T0vajsJolrI/AAAAAAAAAus/XCCydV4WzGo/s1600/pounds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360" t="7223" r="19015" b="7306"/>
          <a:stretch/>
        </p:blipFill>
        <p:spPr bwMode="auto">
          <a:xfrm>
            <a:off x="6742552" y="3493554"/>
            <a:ext cx="2253231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55843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publicdomainpictures.net/pictures/20000/velka/stack-of-coins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30777"/>
          <a:stretch/>
        </p:blipFill>
        <p:spPr bwMode="auto">
          <a:xfrm>
            <a:off x="0" y="2637608"/>
            <a:ext cx="9144000" cy="4219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395536" y="188640"/>
            <a:ext cx="8352928" cy="126632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Arial Rounded MT Bold" pitchFamily="34" charset="0"/>
              </a:rPr>
              <a:t>Inventories (Stocks)</a:t>
            </a:r>
            <a:endParaRPr lang="en-GB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4978896" cy="4525963"/>
          </a:xfrm>
        </p:spPr>
        <p:txBody>
          <a:bodyPr/>
          <a:lstStyle/>
          <a:p>
            <a:r>
              <a:rPr lang="en-GB" dirty="0" smtClean="0"/>
              <a:t>The least </a:t>
            </a:r>
            <a:r>
              <a:rPr lang="en-GB" b="1" dirty="0" smtClean="0">
                <a:solidFill>
                  <a:srgbClr val="FF0000"/>
                </a:solidFill>
              </a:rPr>
              <a:t>liquid</a:t>
            </a:r>
            <a:r>
              <a:rPr lang="en-GB" dirty="0" smtClean="0"/>
              <a:t> kind of current asset.</a:t>
            </a:r>
          </a:p>
          <a:p>
            <a:r>
              <a:rPr lang="en-GB" dirty="0" smtClean="0"/>
              <a:t>Valued at the cost they were bought (not selling price)</a:t>
            </a:r>
          </a:p>
          <a:p>
            <a:r>
              <a:rPr lang="en-GB" dirty="0" smtClean="0"/>
              <a:t>Value should reflect what could be recovered.</a:t>
            </a:r>
            <a:endParaRPr lang="en-GB" sz="28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700808"/>
            <a:ext cx="2567136" cy="3823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339450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publicdomainpictures.net/pictures/20000/velka/stack-of-coins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30777"/>
          <a:stretch/>
        </p:blipFill>
        <p:spPr bwMode="auto">
          <a:xfrm>
            <a:off x="0" y="2637608"/>
            <a:ext cx="9144000" cy="4219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1927"/>
          <a:stretch/>
        </p:blipFill>
        <p:spPr bwMode="auto">
          <a:xfrm>
            <a:off x="5508104" y="1535652"/>
            <a:ext cx="2849488" cy="3938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395536" y="188640"/>
            <a:ext cx="8352928" cy="126632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Arial Rounded MT Bold" pitchFamily="34" charset="0"/>
              </a:rPr>
              <a:t>Debtors (Trade Receivables)</a:t>
            </a:r>
            <a:endParaRPr lang="en-GB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5194920" cy="4525963"/>
          </a:xfrm>
        </p:spPr>
        <p:txBody>
          <a:bodyPr/>
          <a:lstStyle/>
          <a:p>
            <a:r>
              <a:rPr lang="en-GB" dirty="0" smtClean="0"/>
              <a:t>Amounts </a:t>
            </a:r>
            <a:r>
              <a:rPr lang="en-GB" b="1" dirty="0" smtClean="0">
                <a:solidFill>
                  <a:srgbClr val="FF0000"/>
                </a:solidFill>
              </a:rPr>
              <a:t>owed by customers buying on credit</a:t>
            </a:r>
            <a:r>
              <a:rPr lang="en-GB" dirty="0" smtClean="0"/>
              <a:t>.</a:t>
            </a:r>
          </a:p>
          <a:p>
            <a:r>
              <a:rPr lang="en-GB" dirty="0" smtClean="0"/>
              <a:t>Late payment is a common and increasing problem.</a:t>
            </a:r>
          </a:p>
          <a:p>
            <a:r>
              <a:rPr lang="en-GB" dirty="0" smtClean="0"/>
              <a:t>Business should make </a:t>
            </a:r>
            <a:r>
              <a:rPr lang="en-GB" b="1" dirty="0" smtClean="0">
                <a:solidFill>
                  <a:srgbClr val="FF0000"/>
                </a:solidFill>
              </a:rPr>
              <a:t>provision for debtors not paying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508753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publicdomainpictures.net/pictures/20000/velka/stack-of-coins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30777"/>
          <a:stretch/>
        </p:blipFill>
        <p:spPr bwMode="auto">
          <a:xfrm>
            <a:off x="0" y="2637608"/>
            <a:ext cx="9144000" cy="4219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415099"/>
            <a:ext cx="2203698" cy="4028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395536" y="188640"/>
            <a:ext cx="8352928" cy="126632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Arial Rounded MT Bold" pitchFamily="34" charset="0"/>
              </a:rPr>
              <a:t>Cash and Cash Equivalents</a:t>
            </a:r>
            <a:endParaRPr lang="en-GB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5770984" cy="4525963"/>
          </a:xfrm>
        </p:spPr>
        <p:txBody>
          <a:bodyPr/>
          <a:lstStyle/>
          <a:p>
            <a:r>
              <a:rPr lang="en-GB" dirty="0" smtClean="0"/>
              <a:t>The most liquid current asset!</a:t>
            </a:r>
          </a:p>
          <a:p>
            <a:r>
              <a:rPr lang="en-GB" dirty="0" smtClean="0"/>
              <a:t>Balance </a:t>
            </a:r>
            <a:r>
              <a:rPr lang="en-GB" b="1" dirty="0" smtClean="0">
                <a:solidFill>
                  <a:srgbClr val="FF0000"/>
                </a:solidFill>
              </a:rPr>
              <a:t>sheet shows cash held at period-end.</a:t>
            </a:r>
          </a:p>
          <a:p>
            <a:r>
              <a:rPr lang="en-GB" dirty="0" smtClean="0"/>
              <a:t>Can be manipulated through window-dressing.</a:t>
            </a:r>
          </a:p>
          <a:p>
            <a:r>
              <a:rPr lang="en-GB" dirty="0" smtClean="0"/>
              <a:t>Flood accounts with cash!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230772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publicdomainpictures.net/pictures/20000/velka/stack-of-coins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30777"/>
          <a:stretch/>
        </p:blipFill>
        <p:spPr bwMode="auto">
          <a:xfrm>
            <a:off x="0" y="2637608"/>
            <a:ext cx="9144000" cy="4219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395536" y="188640"/>
            <a:ext cx="8352928" cy="126632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Arial Rounded MT Bold" pitchFamily="34" charset="0"/>
              </a:rPr>
              <a:t>BIZQUIZ</a:t>
            </a:r>
            <a:endParaRPr lang="en-GB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/>
          <a:lstStyle/>
          <a:p>
            <a:r>
              <a:rPr lang="en-GB" dirty="0" smtClean="0"/>
              <a:t>Define fixed assets.</a:t>
            </a:r>
          </a:p>
          <a:p>
            <a:r>
              <a:rPr lang="en-GB" dirty="0" smtClean="0"/>
              <a:t>Define current assets.</a:t>
            </a:r>
          </a:p>
          <a:p>
            <a:r>
              <a:rPr lang="en-GB" dirty="0" smtClean="0"/>
              <a:t>Give two examples of each.</a:t>
            </a:r>
          </a:p>
          <a:p>
            <a:r>
              <a:rPr lang="en-GB" dirty="0" smtClean="0"/>
              <a:t>Explain what liquidity of assets means.</a:t>
            </a:r>
          </a:p>
          <a:p>
            <a:r>
              <a:rPr lang="en-GB" dirty="0" smtClean="0"/>
              <a:t>What does intangible assets mean?</a:t>
            </a:r>
          </a:p>
          <a:p>
            <a:r>
              <a:rPr lang="en-GB" dirty="0" smtClean="0"/>
              <a:t>Google’s brand name is worth $44bn, should this be included on its balance sheet?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155567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publicdomainpictures.net/pictures/20000/velka/stack-of-coins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30777"/>
          <a:stretch/>
        </p:blipFill>
        <p:spPr bwMode="auto">
          <a:xfrm>
            <a:off x="0" y="2637608"/>
            <a:ext cx="9144000" cy="4219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395536" y="188640"/>
            <a:ext cx="8352928" cy="126632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Arial Rounded MT Bold" pitchFamily="34" charset="0"/>
              </a:rPr>
              <a:t>Current Liabilities</a:t>
            </a:r>
            <a:br>
              <a:rPr lang="en-GB" dirty="0" smtClean="0">
                <a:solidFill>
                  <a:schemeClr val="bg1"/>
                </a:solidFill>
                <a:latin typeface="Arial Rounded MT Bold" pitchFamily="34" charset="0"/>
              </a:rPr>
            </a:br>
            <a:r>
              <a:rPr lang="en-GB" dirty="0" smtClean="0">
                <a:solidFill>
                  <a:schemeClr val="bg1"/>
                </a:solidFill>
                <a:latin typeface="Arial Rounded MT Bold" pitchFamily="34" charset="0"/>
              </a:rPr>
              <a:t> (Short Term Payables)</a:t>
            </a:r>
            <a:endParaRPr lang="en-GB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29000"/>
          </a:xfrm>
          <a:ln w="57150">
            <a:solidFill>
              <a:srgbClr val="0070C0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GB" sz="6000" dirty="0" smtClean="0"/>
              <a:t>Financial </a:t>
            </a:r>
            <a:r>
              <a:rPr lang="en-GB" sz="6000" b="1" dirty="0" smtClean="0">
                <a:solidFill>
                  <a:srgbClr val="FF0000"/>
                </a:solidFill>
              </a:rPr>
              <a:t>obligations</a:t>
            </a:r>
            <a:r>
              <a:rPr lang="en-GB" sz="6000" dirty="0" smtClean="0"/>
              <a:t> of the business payable within 12 months.</a:t>
            </a:r>
          </a:p>
          <a:p>
            <a:pPr marL="0" indent="0" algn="ctr">
              <a:buNone/>
            </a:pP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xmlns="" val="141426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publicdomainpictures.net/pictures/20000/velka/stack-of-coins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30777"/>
          <a:stretch/>
        </p:blipFill>
        <p:spPr bwMode="auto">
          <a:xfrm>
            <a:off x="0" y="2637608"/>
            <a:ext cx="9144000" cy="4219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395536" y="188640"/>
            <a:ext cx="8352928" cy="126632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Arial Rounded MT Bold" pitchFamily="34" charset="0"/>
              </a:rPr>
              <a:t>Creditors(Trade Payables)</a:t>
            </a:r>
            <a:endParaRPr lang="en-GB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5194920" cy="4525963"/>
          </a:xfrm>
        </p:spPr>
        <p:txBody>
          <a:bodyPr/>
          <a:lstStyle/>
          <a:p>
            <a:r>
              <a:rPr lang="en-GB" dirty="0" smtClean="0"/>
              <a:t>Amounts </a:t>
            </a:r>
            <a:r>
              <a:rPr lang="en-GB" b="1" dirty="0" smtClean="0">
                <a:solidFill>
                  <a:srgbClr val="FF0000"/>
                </a:solidFill>
              </a:rPr>
              <a:t>owed to suppliers.</a:t>
            </a:r>
          </a:p>
          <a:p>
            <a:r>
              <a:rPr lang="en-GB" dirty="0" smtClean="0"/>
              <a:t>Important to take all supplier credit available.</a:t>
            </a:r>
          </a:p>
          <a:p>
            <a:r>
              <a:rPr lang="en-GB" dirty="0" smtClean="0"/>
              <a:t>Worth comparing level of debtors with creditors.</a:t>
            </a:r>
            <a:endParaRPr lang="en-GB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500792"/>
            <a:ext cx="2875012" cy="3887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69093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publicdomainpictures.net/pictures/20000/velka/stack-of-coins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30777"/>
          <a:stretch/>
        </p:blipFill>
        <p:spPr bwMode="auto">
          <a:xfrm>
            <a:off x="0" y="2637608"/>
            <a:ext cx="9144000" cy="4219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395536" y="188640"/>
            <a:ext cx="8352928" cy="126632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Arial Rounded MT Bold" pitchFamily="34" charset="0"/>
              </a:rPr>
              <a:t>Short Term Borrowings</a:t>
            </a:r>
            <a:endParaRPr lang="en-GB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3754760" cy="4525963"/>
          </a:xfrm>
        </p:spPr>
        <p:txBody>
          <a:bodyPr/>
          <a:lstStyle/>
          <a:p>
            <a:r>
              <a:rPr lang="en-GB" dirty="0" smtClean="0"/>
              <a:t>Balance on bank overdraft.</a:t>
            </a:r>
          </a:p>
          <a:p>
            <a:endParaRPr lang="en-GB" dirty="0" smtClean="0"/>
          </a:p>
          <a:p>
            <a:r>
              <a:rPr lang="en-GB" dirty="0" smtClean="0"/>
              <a:t>Proportion of loans which need to be paid back in 12 months.</a:t>
            </a:r>
            <a:endParaRPr lang="en-GB" dirty="0"/>
          </a:p>
        </p:txBody>
      </p:sp>
      <p:pic>
        <p:nvPicPr>
          <p:cNvPr id="13314" name="Picture 2" descr="http://static1.beanscdn.co.uk/modules/ems-v2/article/featured/Student_account_overdraft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137769"/>
            <a:ext cx="4586354" cy="25922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48602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publicdomainpictures.net/pictures/20000/velka/stack-of-coins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30777"/>
          <a:stretch/>
        </p:blipFill>
        <p:spPr bwMode="auto">
          <a:xfrm>
            <a:off x="0" y="2637608"/>
            <a:ext cx="9144000" cy="4219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395536" y="188640"/>
            <a:ext cx="8352928" cy="126632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Arial Rounded MT Bold" pitchFamily="34" charset="0"/>
              </a:rPr>
              <a:t>Aims &amp; Objectives</a:t>
            </a:r>
            <a:endParaRPr lang="en-GB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00201"/>
            <a:ext cx="8003232" cy="3845024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 smtClean="0"/>
              <a:t>Aim:</a:t>
            </a:r>
          </a:p>
          <a:p>
            <a:r>
              <a:rPr lang="en-GB" sz="2800" dirty="0" smtClean="0"/>
              <a:t>Understand methods of raising finance.</a:t>
            </a:r>
          </a:p>
          <a:p>
            <a:pPr marL="0" indent="0">
              <a:buNone/>
            </a:pPr>
            <a:r>
              <a:rPr lang="en-GB" sz="2800" dirty="0" smtClean="0"/>
              <a:t>Objectives:</a:t>
            </a:r>
          </a:p>
          <a:p>
            <a:r>
              <a:rPr lang="en-GB" sz="2800" dirty="0"/>
              <a:t>D</a:t>
            </a:r>
            <a:r>
              <a:rPr lang="en-GB" sz="2800" dirty="0" smtClean="0"/>
              <a:t>efine overdrafts and venture capitalist</a:t>
            </a:r>
          </a:p>
          <a:p>
            <a:r>
              <a:rPr lang="en-GB" sz="2800" dirty="0" smtClean="0"/>
              <a:t>Explain different internal and external methods of raising finance</a:t>
            </a:r>
          </a:p>
          <a:p>
            <a:r>
              <a:rPr lang="en-GB" sz="2800" dirty="0" smtClean="0"/>
              <a:t>Analyse internal and external methods of raising finance.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xmlns="" val="3336011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publicdomainpictures.net/pictures/20000/velka/stack-of-coins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30777"/>
          <a:stretch/>
        </p:blipFill>
        <p:spPr bwMode="auto">
          <a:xfrm>
            <a:off x="0" y="2637608"/>
            <a:ext cx="9144000" cy="4219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395536" y="188640"/>
            <a:ext cx="8352928" cy="126632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Arial Rounded MT Bold" pitchFamily="34" charset="0"/>
              </a:rPr>
              <a:t>Current Tax Liabilities</a:t>
            </a:r>
            <a:endParaRPr lang="en-GB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4402832" cy="4525963"/>
          </a:xfrm>
        </p:spPr>
        <p:txBody>
          <a:bodyPr/>
          <a:lstStyle/>
          <a:p>
            <a:r>
              <a:rPr lang="en-GB" sz="4000" dirty="0" smtClean="0"/>
              <a:t>Amounts owed to Inland Revenue</a:t>
            </a:r>
          </a:p>
          <a:p>
            <a:r>
              <a:rPr lang="en-GB" sz="4000" dirty="0" smtClean="0"/>
              <a:t>Corporation Tax</a:t>
            </a:r>
          </a:p>
          <a:p>
            <a:r>
              <a:rPr lang="en-GB" sz="4000" dirty="0" smtClean="0"/>
              <a:t>Income Tax</a:t>
            </a:r>
          </a:p>
          <a:p>
            <a:r>
              <a:rPr lang="en-GB" sz="4000" dirty="0" smtClean="0"/>
              <a:t>VAT</a:t>
            </a:r>
            <a:endParaRPr lang="en-GB" sz="4000" dirty="0"/>
          </a:p>
        </p:txBody>
      </p:sp>
      <p:pic>
        <p:nvPicPr>
          <p:cNvPr id="16386" name="Picture 2" descr="http://blogs.lse.ac.uk/africaatlse/files/2012/09/tax-burde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76057" y="1628330"/>
            <a:ext cx="3666728" cy="3656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51594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publicdomainpictures.net/pictures/20000/velka/stack-of-coins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30777"/>
          <a:stretch/>
        </p:blipFill>
        <p:spPr bwMode="auto">
          <a:xfrm>
            <a:off x="0" y="2637608"/>
            <a:ext cx="9144000" cy="4219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395536" y="188640"/>
            <a:ext cx="8352928" cy="126632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Arial Rounded MT Bold" pitchFamily="34" charset="0"/>
              </a:rPr>
              <a:t>Non-Current Liabilities</a:t>
            </a:r>
            <a:br>
              <a:rPr lang="en-GB" dirty="0" smtClean="0">
                <a:solidFill>
                  <a:schemeClr val="bg1"/>
                </a:solidFill>
                <a:latin typeface="Arial Rounded MT Bold" pitchFamily="34" charset="0"/>
              </a:rPr>
            </a:br>
            <a:r>
              <a:rPr lang="en-GB" dirty="0" smtClean="0">
                <a:solidFill>
                  <a:schemeClr val="bg1"/>
                </a:solidFill>
                <a:latin typeface="Arial Rounded MT Bold" pitchFamily="34" charset="0"/>
              </a:rPr>
              <a:t> (Long Term Liabilities)</a:t>
            </a:r>
            <a:endParaRPr lang="en-GB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29000"/>
          </a:xfrm>
          <a:ln w="57150">
            <a:solidFill>
              <a:srgbClr val="0070C0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GB" sz="5400" b="1" dirty="0" smtClean="0">
                <a:solidFill>
                  <a:srgbClr val="FF0000"/>
                </a:solidFill>
              </a:rPr>
              <a:t>Debts</a:t>
            </a:r>
            <a:r>
              <a:rPr lang="en-GB" sz="5400" dirty="0" smtClean="0"/>
              <a:t> that the business has </a:t>
            </a:r>
            <a:r>
              <a:rPr lang="en-GB" sz="5400" b="1" dirty="0" smtClean="0">
                <a:solidFill>
                  <a:srgbClr val="FF0000"/>
                </a:solidFill>
              </a:rPr>
              <a:t>more than one year </a:t>
            </a:r>
            <a:r>
              <a:rPr lang="en-GB" sz="5400" dirty="0" smtClean="0"/>
              <a:t>to pay.</a:t>
            </a:r>
          </a:p>
          <a:p>
            <a:pPr marL="0" indent="0" algn="ctr">
              <a:buNone/>
            </a:pPr>
            <a:r>
              <a:rPr lang="en-GB" sz="5400" dirty="0" smtClean="0"/>
              <a:t>e.g. Bank loans</a:t>
            </a:r>
          </a:p>
          <a:p>
            <a:pPr marL="0" indent="0" algn="ctr">
              <a:buNone/>
            </a:pP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xmlns="" val="2189472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publicdomainpictures.net/pictures/20000/velka/stack-of-coins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30777"/>
          <a:stretch/>
        </p:blipFill>
        <p:spPr bwMode="auto">
          <a:xfrm>
            <a:off x="0" y="2637608"/>
            <a:ext cx="9144000" cy="4219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395536" y="188640"/>
            <a:ext cx="8352928" cy="126632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Arial Rounded MT Bold" pitchFamily="34" charset="0"/>
              </a:rPr>
              <a:t>Equity</a:t>
            </a:r>
            <a:endParaRPr lang="en-GB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29000"/>
          </a:xfrm>
          <a:ln w="57150">
            <a:solidFill>
              <a:srgbClr val="0070C0"/>
            </a:solidFill>
          </a:ln>
        </p:spPr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Share Capital</a:t>
            </a:r>
          </a:p>
          <a:p>
            <a:pPr lvl="1"/>
            <a:r>
              <a:rPr lang="en-GB" dirty="0" smtClean="0"/>
              <a:t>Cash raised by the business from the sale of new shares.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Retained Profit/Earnings</a:t>
            </a:r>
          </a:p>
          <a:p>
            <a:pPr lvl="1"/>
            <a:r>
              <a:rPr lang="en-GB" dirty="0" smtClean="0"/>
              <a:t>Net profits which have not been distributed to shareholders.</a:t>
            </a:r>
          </a:p>
          <a:p>
            <a:pPr marL="0" indent="0" algn="ctr">
              <a:buNone/>
            </a:pP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xmlns="" val="1197628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95536" y="188640"/>
            <a:ext cx="8352928" cy="63316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04056"/>
          </a:xfrm>
        </p:spPr>
        <p:txBody>
          <a:bodyPr/>
          <a:lstStyle/>
          <a:p>
            <a:r>
              <a:rPr lang="en-GB" sz="2400" b="1" u="sng" dirty="0"/>
              <a:t>Balance Sheet of Apple PLC as at 15</a:t>
            </a:r>
            <a:r>
              <a:rPr lang="en-GB" sz="2400" b="1" u="sng" baseline="30000" dirty="0"/>
              <a:t>th</a:t>
            </a:r>
            <a:r>
              <a:rPr lang="en-GB" sz="2400" b="1" u="sng" dirty="0"/>
              <a:t> March 2011</a:t>
            </a:r>
            <a:r>
              <a:rPr lang="en-GB" sz="2400" b="1" u="sng" dirty="0" smtClean="0"/>
              <a:t>.</a:t>
            </a:r>
            <a:endParaRPr lang="en-GB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27393772"/>
              </p:ext>
            </p:extLst>
          </p:nvPr>
        </p:nvGraphicFramePr>
        <p:xfrm>
          <a:off x="395537" y="1052736"/>
          <a:ext cx="8352927" cy="568782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784309"/>
                <a:gridCol w="2784309"/>
                <a:gridCol w="2784309"/>
              </a:tblGrid>
              <a:tr h="2301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5" marR="45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(£m)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5" marR="459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(£m)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5" marR="45985" marT="0" marB="0" anchor="ctr"/>
                </a:tc>
              </a:tr>
              <a:tr h="252985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Fixed Assets</a:t>
                      </a:r>
                      <a:endParaRPr lang="en-GB" sz="9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5" marR="45985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301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Premises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5" marR="45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5" marR="459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3,001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5" marR="45985" marT="0" marB="0" anchor="ctr"/>
                </a:tc>
              </a:tr>
              <a:tr h="230189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Current Assets</a:t>
                      </a:r>
                      <a:endParaRPr lang="en-GB" sz="9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5" marR="45985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301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Stock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5" marR="45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42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5" marR="459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5" marR="45985" marT="0" marB="0" anchor="ctr"/>
                </a:tc>
              </a:tr>
              <a:tr h="2529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Debtors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5" marR="45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135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5" marR="459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5" marR="45985" marT="0" marB="0" anchor="ctr"/>
                </a:tc>
              </a:tr>
              <a:tr h="2301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Cash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5" marR="45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75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5" marR="459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5" marR="45985" marT="0" marB="0" anchor="ctr"/>
                </a:tc>
              </a:tr>
              <a:tr h="230189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5" marR="45985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6037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u="sng">
                          <a:effectLst/>
                        </a:rPr>
                        <a:t>Total Current Assets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5" marR="45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u="sng">
                          <a:effectLst/>
                        </a:rPr>
                        <a:t>252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5" marR="459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5" marR="45985" marT="0" marB="0" anchor="ctr"/>
                </a:tc>
              </a:tr>
              <a:tr h="230189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Less Current Liabilities</a:t>
                      </a:r>
                      <a:endParaRPr lang="en-GB" sz="9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5" marR="45985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301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Creditors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5" marR="45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(219)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5" marR="459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5" marR="45985" marT="0" marB="0" anchor="ctr"/>
                </a:tc>
              </a:tr>
              <a:tr h="230189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5" marR="45985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52985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Less Long Term Liabilities</a:t>
                      </a:r>
                      <a:endParaRPr lang="en-GB" sz="9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5" marR="45985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301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Bank Loans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5" marR="45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5" marR="459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(1,734)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5" marR="45985" marT="0" marB="0" anchor="ctr"/>
                </a:tc>
              </a:tr>
              <a:tr h="2301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u="sng">
                          <a:effectLst/>
                        </a:rPr>
                        <a:t>Net Assets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5" marR="45985" marT="0" marB="0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u="sng" dirty="0">
                          <a:solidFill>
                            <a:srgbClr val="FF0000"/>
                          </a:solidFill>
                          <a:effectLst/>
                        </a:rPr>
                        <a:t>1.300</a:t>
                      </a:r>
                      <a:endParaRPr lang="en-GB" sz="9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5" marR="45985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30189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Financed By</a:t>
                      </a:r>
                      <a:endParaRPr lang="en-GB" sz="9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5" marR="45985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301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Capital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5" marR="45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450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5" marR="459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5" marR="45985" marT="0" marB="0" anchor="ctr"/>
                </a:tc>
              </a:tr>
              <a:tr h="46037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Reserves and Retained Profit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5" marR="45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850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5" marR="459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5" marR="45985" marT="0" marB="0" anchor="ctr"/>
                </a:tc>
              </a:tr>
              <a:tr h="2529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u="sng">
                          <a:effectLst/>
                        </a:rPr>
                        <a:t>Capital Employed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5" marR="45985" marT="0" marB="0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u="sng" dirty="0">
                          <a:solidFill>
                            <a:srgbClr val="FF0000"/>
                          </a:solidFill>
                          <a:effectLst/>
                        </a:rPr>
                        <a:t>1,300</a:t>
                      </a:r>
                      <a:endParaRPr lang="en-GB" sz="9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5" marR="45985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9999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publicdomainpictures.net/pictures/20000/velka/stack-of-coins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30777"/>
          <a:stretch/>
        </p:blipFill>
        <p:spPr bwMode="auto">
          <a:xfrm>
            <a:off x="0" y="2637608"/>
            <a:ext cx="9144000" cy="4219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395536" y="188640"/>
            <a:ext cx="8352928" cy="126632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Arial Rounded MT Bold" pitchFamily="34" charset="0"/>
              </a:rPr>
              <a:t>Balance Sheet Worksheet</a:t>
            </a:r>
            <a:endParaRPr lang="en-GB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29000"/>
          </a:xfrm>
          <a:ln w="57150">
            <a:solidFill>
              <a:srgbClr val="0070C0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GB" sz="8800" dirty="0" smtClean="0"/>
              <a:t>Peer Assessment</a:t>
            </a:r>
          </a:p>
          <a:p>
            <a:pPr marL="0" indent="0" algn="ctr">
              <a:buNone/>
            </a:pPr>
            <a:r>
              <a:rPr lang="en-GB" sz="8800" dirty="0" smtClean="0"/>
              <a:t>Feedback</a:t>
            </a:r>
            <a:endParaRPr lang="en-GB" sz="8800" dirty="0"/>
          </a:p>
        </p:txBody>
      </p:sp>
    </p:spTree>
    <p:extLst>
      <p:ext uri="{BB962C8B-B14F-4D97-AF65-F5344CB8AC3E}">
        <p14:creationId xmlns:p14="http://schemas.microsoft.com/office/powerpoint/2010/main" xmlns="" val="37776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publicdomainpictures.net/pictures/20000/velka/stack-of-coins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30777"/>
          <a:stretch/>
        </p:blipFill>
        <p:spPr bwMode="auto">
          <a:xfrm>
            <a:off x="0" y="2637608"/>
            <a:ext cx="9144000" cy="4219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395536" y="188640"/>
            <a:ext cx="8352928" cy="126632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Arial Rounded MT Bold" pitchFamily="34" charset="0"/>
              </a:rPr>
              <a:t>Starter</a:t>
            </a:r>
            <a:endParaRPr lang="en-GB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4525963"/>
          </a:xfrm>
        </p:spPr>
        <p:txBody>
          <a:bodyPr/>
          <a:lstStyle/>
          <a:p>
            <a:r>
              <a:rPr lang="en-GB" sz="2400" dirty="0" smtClean="0"/>
              <a:t>Define an income statement.</a:t>
            </a:r>
          </a:p>
          <a:p>
            <a:endParaRPr lang="en-GB" sz="2400" dirty="0"/>
          </a:p>
          <a:p>
            <a:r>
              <a:rPr lang="en-GB" sz="2400" dirty="0" smtClean="0"/>
              <a:t>What are the formulas for working out gross profit margin and operating profit margins?</a:t>
            </a:r>
          </a:p>
          <a:p>
            <a:endParaRPr lang="en-GB" sz="2400" dirty="0"/>
          </a:p>
          <a:p>
            <a:r>
              <a:rPr lang="en-GB" sz="2400" dirty="0" smtClean="0"/>
              <a:t>What tools might I use to judge whether a firm is more or less profitable between two years?</a:t>
            </a:r>
          </a:p>
          <a:p>
            <a:endParaRPr lang="en-GB" sz="2400" dirty="0"/>
          </a:p>
          <a:p>
            <a:r>
              <a:rPr lang="en-GB" sz="2400" dirty="0" smtClean="0"/>
              <a:t>What does profit quality mean?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2710256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publicdomainpictures.net/pictures/20000/velka/stack-of-coins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30777"/>
          <a:stretch/>
        </p:blipFill>
        <p:spPr bwMode="auto">
          <a:xfrm>
            <a:off x="0" y="2637608"/>
            <a:ext cx="9144000" cy="4219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395536" y="188640"/>
            <a:ext cx="8352928" cy="126632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Arial Rounded MT Bold" pitchFamily="34" charset="0"/>
              </a:rPr>
              <a:t>The Balance Sheet</a:t>
            </a:r>
            <a:endParaRPr lang="en-GB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067944" y="1600201"/>
            <a:ext cx="4618856" cy="3629000"/>
          </a:xfr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GB" dirty="0" smtClean="0"/>
              <a:t>This is a snapshot of the business’ assets (what it owns or is owed) and its liabilities (what it owes) on a particular day – usually the last day of a financial period.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90995"/>
            <a:ext cx="3033514" cy="3515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39557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95536" y="188640"/>
            <a:ext cx="8352928" cy="63316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04056"/>
          </a:xfrm>
        </p:spPr>
        <p:txBody>
          <a:bodyPr/>
          <a:lstStyle/>
          <a:p>
            <a:r>
              <a:rPr lang="en-GB" sz="2400" b="1" u="sng" dirty="0"/>
              <a:t>Balance Sheet of Apple PLC as at 15</a:t>
            </a:r>
            <a:r>
              <a:rPr lang="en-GB" sz="2400" b="1" u="sng" baseline="30000" dirty="0"/>
              <a:t>th</a:t>
            </a:r>
            <a:r>
              <a:rPr lang="en-GB" sz="2400" b="1" u="sng" dirty="0"/>
              <a:t> March 2011</a:t>
            </a:r>
            <a:r>
              <a:rPr lang="en-GB" sz="2400" b="1" u="sng" dirty="0" smtClean="0"/>
              <a:t>.</a:t>
            </a:r>
            <a:endParaRPr lang="en-GB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27393772"/>
              </p:ext>
            </p:extLst>
          </p:nvPr>
        </p:nvGraphicFramePr>
        <p:xfrm>
          <a:off x="395537" y="1052736"/>
          <a:ext cx="8352927" cy="568782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784309"/>
                <a:gridCol w="2784309"/>
                <a:gridCol w="2784309"/>
              </a:tblGrid>
              <a:tr h="2301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5" marR="45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(£m)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5" marR="459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(£m)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5" marR="45985" marT="0" marB="0" anchor="ctr"/>
                </a:tc>
              </a:tr>
              <a:tr h="252985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Fixed Assets</a:t>
                      </a:r>
                      <a:endParaRPr lang="en-GB" sz="9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5" marR="45985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301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Premises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5" marR="45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5" marR="459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3,001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5" marR="45985" marT="0" marB="0" anchor="ctr"/>
                </a:tc>
              </a:tr>
              <a:tr h="230189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Current Assets</a:t>
                      </a:r>
                      <a:endParaRPr lang="en-GB" sz="9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5" marR="45985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301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Stock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5" marR="45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42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5" marR="459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5" marR="45985" marT="0" marB="0" anchor="ctr"/>
                </a:tc>
              </a:tr>
              <a:tr h="2529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Debtors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5" marR="45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135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5" marR="459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5" marR="45985" marT="0" marB="0" anchor="ctr"/>
                </a:tc>
              </a:tr>
              <a:tr h="2301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Cash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5" marR="45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75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5" marR="459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5" marR="45985" marT="0" marB="0" anchor="ctr"/>
                </a:tc>
              </a:tr>
              <a:tr h="230189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5" marR="45985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6037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u="sng">
                          <a:effectLst/>
                        </a:rPr>
                        <a:t>Total Current Assets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5" marR="45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u="sng">
                          <a:effectLst/>
                        </a:rPr>
                        <a:t>252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5" marR="459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5" marR="45985" marT="0" marB="0" anchor="ctr"/>
                </a:tc>
              </a:tr>
              <a:tr h="230189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Less Current Liabilities</a:t>
                      </a:r>
                      <a:endParaRPr lang="en-GB" sz="9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5" marR="45985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301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Creditors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5" marR="45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(219)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5" marR="459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5" marR="45985" marT="0" marB="0" anchor="ctr"/>
                </a:tc>
              </a:tr>
              <a:tr h="230189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5" marR="45985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52985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Less Long Term Liabilities</a:t>
                      </a:r>
                      <a:endParaRPr lang="en-GB" sz="9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5" marR="45985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301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Bank Loans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5" marR="45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5" marR="459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(1,734)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5" marR="45985" marT="0" marB="0" anchor="ctr"/>
                </a:tc>
              </a:tr>
              <a:tr h="2301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u="sng">
                          <a:effectLst/>
                        </a:rPr>
                        <a:t>Net Assets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5" marR="45985" marT="0" marB="0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u="sng" dirty="0">
                          <a:solidFill>
                            <a:srgbClr val="FF0000"/>
                          </a:solidFill>
                          <a:effectLst/>
                        </a:rPr>
                        <a:t>1.300</a:t>
                      </a:r>
                      <a:endParaRPr lang="en-GB" sz="9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5" marR="45985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30189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Financed By</a:t>
                      </a:r>
                      <a:endParaRPr lang="en-GB" sz="9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5" marR="45985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301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Capital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5" marR="45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450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5" marR="459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5" marR="45985" marT="0" marB="0" anchor="ctr"/>
                </a:tc>
              </a:tr>
              <a:tr h="46037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Reserves and Retained Profit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5" marR="45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850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5" marR="459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5" marR="45985" marT="0" marB="0" anchor="ctr"/>
                </a:tc>
              </a:tr>
              <a:tr h="2529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u="sng">
                          <a:effectLst/>
                        </a:rPr>
                        <a:t>Capital Employed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5" marR="45985" marT="0" marB="0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u="sng" dirty="0">
                          <a:solidFill>
                            <a:srgbClr val="FF0000"/>
                          </a:solidFill>
                          <a:effectLst/>
                        </a:rPr>
                        <a:t>1,300</a:t>
                      </a:r>
                      <a:endParaRPr lang="en-GB" sz="9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85" marR="45985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9999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publicdomainpictures.net/pictures/20000/velka/stack-of-coins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30777"/>
          <a:stretch/>
        </p:blipFill>
        <p:spPr bwMode="auto">
          <a:xfrm>
            <a:off x="0" y="2637608"/>
            <a:ext cx="9144000" cy="4219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2339" y="1556792"/>
            <a:ext cx="7282805" cy="3879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395536" y="188640"/>
            <a:ext cx="8352928" cy="126632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Arial Rounded MT Bold" pitchFamily="34" charset="0"/>
              </a:rPr>
              <a:t>Why does the balance sheet balance?</a:t>
            </a:r>
            <a:endParaRPr lang="en-GB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2295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publicdomainpictures.net/pictures/20000/velka/stack-of-coins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30777"/>
          <a:stretch/>
        </p:blipFill>
        <p:spPr bwMode="auto">
          <a:xfrm>
            <a:off x="0" y="2637608"/>
            <a:ext cx="9144000" cy="4219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395536" y="188640"/>
            <a:ext cx="8352928" cy="126632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Arial Rounded MT Bold" pitchFamily="34" charset="0"/>
              </a:rPr>
              <a:t>Double Entry Examples</a:t>
            </a:r>
            <a:endParaRPr lang="en-GB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81971306"/>
              </p:ext>
            </p:extLst>
          </p:nvPr>
        </p:nvGraphicFramePr>
        <p:xfrm>
          <a:off x="428674" y="1700808"/>
          <a:ext cx="8319789" cy="362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3263"/>
                <a:gridCol w="2773263"/>
                <a:gridCol w="2773263"/>
              </a:tblGrid>
              <a:tr h="9001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Transaction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Change in Assets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Change in Liabilities</a:t>
                      </a:r>
                      <a:endParaRPr lang="en-GB" sz="2400" dirty="0"/>
                    </a:p>
                  </a:txBody>
                  <a:tcPr/>
                </a:tc>
              </a:tr>
              <a:tr h="90010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Stocks bought from supplier</a:t>
                      </a:r>
                      <a:r>
                        <a:rPr lang="en-GB" b="1" baseline="0" dirty="0" smtClean="0"/>
                        <a:t> on credit worth £5,000</a:t>
                      </a:r>
                      <a:endParaRPr lang="en-GB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Stocks</a:t>
                      </a:r>
                      <a:r>
                        <a:rPr lang="en-GB" baseline="0" dirty="0" smtClean="0"/>
                        <a:t> increase by £5,000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Trade creditors increase by £5,000</a:t>
                      </a:r>
                      <a:endParaRPr lang="en-GB" dirty="0"/>
                    </a:p>
                  </a:txBody>
                  <a:tcPr anchor="ctr"/>
                </a:tc>
              </a:tr>
              <a:tr h="90010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Machinery bought for £100,000 in cash</a:t>
                      </a:r>
                      <a:endParaRPr lang="en-GB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Fixed assets increase by £100,000</a:t>
                      </a:r>
                    </a:p>
                    <a:p>
                      <a:pPr algn="ctr"/>
                      <a:r>
                        <a:rPr lang="en-GB" dirty="0" smtClean="0"/>
                        <a:t>Cash decrease by £100,000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No Change</a:t>
                      </a:r>
                      <a:endParaRPr lang="en-GB" dirty="0"/>
                    </a:p>
                  </a:txBody>
                  <a:tcPr anchor="ctr"/>
                </a:tc>
              </a:tr>
              <a:tr h="90010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Cash Sales of £100,000</a:t>
                      </a:r>
                      <a:endParaRPr lang="en-GB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Cash increase £10,000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Profit increase by £10,000</a:t>
                      </a:r>
                      <a:endParaRPr lang="en-GB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7940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publicdomainpictures.net/pictures/20000/velka/stack-of-coins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30777"/>
          <a:stretch/>
        </p:blipFill>
        <p:spPr bwMode="auto">
          <a:xfrm>
            <a:off x="0" y="2637608"/>
            <a:ext cx="9144000" cy="4219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395536" y="188640"/>
            <a:ext cx="8352928" cy="126632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Arial Rounded MT Bold" pitchFamily="34" charset="0"/>
              </a:rPr>
              <a:t>Fixed Assets </a:t>
            </a:r>
            <a:br>
              <a:rPr lang="en-GB" dirty="0" smtClean="0">
                <a:solidFill>
                  <a:schemeClr val="bg1"/>
                </a:solidFill>
                <a:latin typeface="Arial Rounded MT Bold" pitchFamily="34" charset="0"/>
              </a:rPr>
            </a:br>
            <a:r>
              <a:rPr lang="en-GB" dirty="0" smtClean="0">
                <a:solidFill>
                  <a:schemeClr val="bg1"/>
                </a:solidFill>
                <a:latin typeface="Arial Rounded MT Bold" pitchFamily="34" charset="0"/>
              </a:rPr>
              <a:t>(Non-Current Assets)</a:t>
            </a:r>
            <a:endParaRPr lang="en-GB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4525963"/>
          </a:xfrm>
        </p:spPr>
        <p:txBody>
          <a:bodyPr/>
          <a:lstStyle/>
          <a:p>
            <a:r>
              <a:rPr lang="en-GB" sz="2800" dirty="0" smtClean="0"/>
              <a:t>Items of value owned by the business that are likely to be </a:t>
            </a:r>
            <a:r>
              <a:rPr lang="en-GB" sz="2800" b="1" dirty="0" smtClean="0">
                <a:solidFill>
                  <a:srgbClr val="FF0000"/>
                </a:solidFill>
              </a:rPr>
              <a:t>kept for more than one year.</a:t>
            </a:r>
          </a:p>
          <a:p>
            <a:r>
              <a:rPr lang="en-GB" sz="2800" dirty="0" smtClean="0"/>
              <a:t>Reflects the </a:t>
            </a:r>
            <a:r>
              <a:rPr lang="en-GB" sz="2800" b="1" dirty="0" smtClean="0">
                <a:solidFill>
                  <a:srgbClr val="FF0000"/>
                </a:solidFill>
              </a:rPr>
              <a:t>cost of capital expenditure</a:t>
            </a:r>
            <a:r>
              <a:rPr lang="en-GB" sz="2800" dirty="0" smtClean="0"/>
              <a:t>.</a:t>
            </a:r>
          </a:p>
          <a:p>
            <a:r>
              <a:rPr lang="en-GB" sz="2800" dirty="0" smtClean="0"/>
              <a:t>Problem is that they depreciate (lose value over time).</a:t>
            </a:r>
            <a:endParaRPr lang="en-GB" sz="2800" dirty="0"/>
          </a:p>
          <a:p>
            <a:r>
              <a:rPr lang="en-GB" sz="2800" b="1" dirty="0" smtClean="0">
                <a:solidFill>
                  <a:srgbClr val="FF0000"/>
                </a:solidFill>
              </a:rPr>
              <a:t>Depreciation</a:t>
            </a:r>
          </a:p>
          <a:p>
            <a:pPr lvl="1"/>
            <a:r>
              <a:rPr lang="en-GB" sz="2400" dirty="0" smtClean="0"/>
              <a:t>Treated as a cost and deducted from the net asset value of the asset over time.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818841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publicdomainpictures.net/pictures/20000/velka/stack-of-coins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30777"/>
          <a:stretch/>
        </p:blipFill>
        <p:spPr bwMode="auto">
          <a:xfrm>
            <a:off x="0" y="2637608"/>
            <a:ext cx="9144000" cy="4219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395536" y="188640"/>
            <a:ext cx="8352928" cy="126632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Arial Rounded MT Bold" pitchFamily="34" charset="0"/>
              </a:rPr>
              <a:t>Depreciation Example</a:t>
            </a:r>
            <a:endParaRPr lang="en-GB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6938" y="1700808"/>
            <a:ext cx="7550124" cy="3605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6834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252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Theme2522</Template>
  <TotalTime>473</TotalTime>
  <Words>702</Words>
  <Application>Microsoft Office PowerPoint</Application>
  <PresentationFormat>On-screen Show (4:3)</PresentationFormat>
  <Paragraphs>177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Theme2522</vt:lpstr>
      <vt:lpstr>The Balance Sheet</vt:lpstr>
      <vt:lpstr>Aims &amp; Objectives</vt:lpstr>
      <vt:lpstr>Starter</vt:lpstr>
      <vt:lpstr>The Balance Sheet</vt:lpstr>
      <vt:lpstr>Balance Sheet of Apple PLC as at 15th March 2011.</vt:lpstr>
      <vt:lpstr>Why does the balance sheet balance?</vt:lpstr>
      <vt:lpstr>Double Entry Examples</vt:lpstr>
      <vt:lpstr>Fixed Assets  (Non-Current Assets)</vt:lpstr>
      <vt:lpstr>Depreciation Example</vt:lpstr>
      <vt:lpstr>Intangible Assets</vt:lpstr>
      <vt:lpstr>Current Assets</vt:lpstr>
      <vt:lpstr>Liquidity of Assets</vt:lpstr>
      <vt:lpstr>Inventories (Stocks)</vt:lpstr>
      <vt:lpstr>Debtors (Trade Receivables)</vt:lpstr>
      <vt:lpstr>Cash and Cash Equivalents</vt:lpstr>
      <vt:lpstr>BIZQUIZ</vt:lpstr>
      <vt:lpstr>Current Liabilities  (Short Term Payables)</vt:lpstr>
      <vt:lpstr>Creditors(Trade Payables)</vt:lpstr>
      <vt:lpstr>Short Term Borrowings</vt:lpstr>
      <vt:lpstr>Current Tax Liabilities</vt:lpstr>
      <vt:lpstr>Non-Current Liabilities  (Long Term Liabilities)</vt:lpstr>
      <vt:lpstr>Equity</vt:lpstr>
      <vt:lpstr>Balance Sheet of Apple PLC as at 15th March 2011.</vt:lpstr>
      <vt:lpstr>Balance Sheet Worksheet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Budgets</dc:title>
  <dc:creator>Martin</dc:creator>
  <cp:lastModifiedBy>MYoung</cp:lastModifiedBy>
  <cp:revision>49</cp:revision>
  <dcterms:created xsi:type="dcterms:W3CDTF">2012-03-27T17:22:52Z</dcterms:created>
  <dcterms:modified xsi:type="dcterms:W3CDTF">2012-10-21T10:04:48Z</dcterms:modified>
</cp:coreProperties>
</file>